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0" r:id="rId25"/>
    <p:sldId id="271" r:id="rId26"/>
    <p:sldId id="272" r:id="rId27"/>
    <p:sldId id="276" r:id="rId28"/>
    <p:sldId id="277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AppData\Local\Temp\C&#243;pia%20de%20Coleta%20de%20dados%20HAS%20e%20DM%20Corrigi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Alice\Desktop\C&#243;pia%20de%20C&#243;pia%20de%20Coleta%20de%20dados%20HAS%20e%20DM%20Corrigida%20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0.50847457627118664</c:v>
                </c:pt>
                <c:pt idx="1">
                  <c:v>0.54237288135593198</c:v>
                </c:pt>
                <c:pt idx="2">
                  <c:v>0.61016949152542399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64808"/>
        <c:axId val="351566376"/>
      </c:barChart>
      <c:catAx>
        <c:axId val="35156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566376"/>
        <c:crosses val="autoZero"/>
        <c:auto val="1"/>
        <c:lblAlgn val="ctr"/>
        <c:lblOffset val="100"/>
        <c:noMultiLvlLbl val="0"/>
      </c:catAx>
      <c:valAx>
        <c:axId val="3515663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564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Corrigida.xls]Indicadores'!$D$37:$G$37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0.90697674418604646</c:v>
                </c:pt>
                <c:pt idx="2">
                  <c:v>0.95652173913043481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41496"/>
        <c:axId val="306942280"/>
      </c:barChart>
      <c:catAx>
        <c:axId val="30694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2280"/>
        <c:crosses val="autoZero"/>
        <c:auto val="1"/>
        <c:lblAlgn val="ctr"/>
        <c:lblOffset val="100"/>
        <c:noMultiLvlLbl val="0"/>
      </c:catAx>
      <c:valAx>
        <c:axId val="306942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1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0.8</c:v>
                </c:pt>
                <c:pt idx="1">
                  <c:v>0.90625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196976"/>
        <c:axId val="304198936"/>
      </c:barChart>
      <c:catAx>
        <c:axId val="30419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198936"/>
        <c:crosses val="autoZero"/>
        <c:auto val="1"/>
        <c:lblAlgn val="ctr"/>
        <c:lblOffset val="100"/>
        <c:noMultiLvlLbl val="0"/>
      </c:catAx>
      <c:valAx>
        <c:axId val="304198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1969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>
        <c:manualLayout>
          <c:xMode val="edge"/>
          <c:yMode val="edge"/>
          <c:x val="0.12130652725786326"/>
          <c:y val="3.7757972561122198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Corrigida.xls]Indicadores'!$D$43:$G$43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0.93023255813953487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046672"/>
        <c:axId val="305048240"/>
      </c:barChart>
      <c:catAx>
        <c:axId val="30504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5048240"/>
        <c:crosses val="autoZero"/>
        <c:auto val="1"/>
        <c:lblAlgn val="ctr"/>
        <c:lblOffset val="100"/>
        <c:noMultiLvlLbl val="0"/>
      </c:catAx>
      <c:valAx>
        <c:axId val="305048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504667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</c:v>
                </c:pt>
                <c:pt idx="1">
                  <c:v>0.90625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47176"/>
        <c:axId val="300749528"/>
      </c:barChart>
      <c:catAx>
        <c:axId val="30074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49528"/>
        <c:crosses val="autoZero"/>
        <c:auto val="1"/>
        <c:lblAlgn val="ctr"/>
        <c:lblOffset val="100"/>
        <c:noMultiLvlLbl val="0"/>
      </c:catAx>
      <c:valAx>
        <c:axId val="300749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47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Corrigida.xls]Indicadores'!$D$49:$G$49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0.93023255813953487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54232"/>
        <c:axId val="300748744"/>
      </c:barChart>
      <c:catAx>
        <c:axId val="30075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48744"/>
        <c:crosses val="autoZero"/>
        <c:auto val="1"/>
        <c:lblAlgn val="ctr"/>
        <c:lblOffset val="100"/>
        <c:noMultiLvlLbl val="0"/>
      </c:catAx>
      <c:valAx>
        <c:axId val="300748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5423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5730639543503"/>
          <c:y val="0.28195121951219509"/>
          <c:w val="0.85864269360456547"/>
          <c:h val="0.61879700403303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Corrigida.xls]Indicadores'!$D$54:$G$54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0.93023255813953487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33136"/>
        <c:axId val="348537056"/>
      </c:barChart>
      <c:catAx>
        <c:axId val="34853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7056"/>
        <c:crosses val="autoZero"/>
        <c:auto val="1"/>
        <c:lblAlgn val="ctr"/>
        <c:lblOffset val="100"/>
        <c:noMultiLvlLbl val="0"/>
      </c:catAx>
      <c:valAx>
        <c:axId val="348537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31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Corrigida.xls]Indicadores'!$S$54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Corrigida.xls]Indicadores'!$T$53:$W$53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Corrigida.xls]Indicadores'!$T$54:$W$54</c:f>
              <c:numCache>
                <c:formatCode>0.0%</c:formatCode>
                <c:ptCount val="4"/>
                <c:pt idx="0">
                  <c:v>0.8666666666666667</c:v>
                </c:pt>
                <c:pt idx="1">
                  <c:v>0.9375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41760"/>
        <c:axId val="348536664"/>
      </c:barChart>
      <c:catAx>
        <c:axId val="3485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6664"/>
        <c:crosses val="autoZero"/>
        <c:auto val="1"/>
        <c:lblAlgn val="ctr"/>
        <c:lblOffset val="100"/>
        <c:noMultiLvlLbl val="0"/>
      </c:catAx>
      <c:valAx>
        <c:axId val="3485366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41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Corrigida.xls]Indicadores'!$D$59:$G$59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0.93023255813953487</c:v>
                </c:pt>
                <c:pt idx="2">
                  <c:v>0.95652173913043481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52272"/>
        <c:axId val="300746392"/>
      </c:barChart>
      <c:catAx>
        <c:axId val="30075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46392"/>
        <c:crosses val="autoZero"/>
        <c:auto val="1"/>
        <c:lblAlgn val="ctr"/>
        <c:lblOffset val="100"/>
        <c:noMultiLvlLbl val="0"/>
      </c:catAx>
      <c:valAx>
        <c:axId val="300746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52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Corrigida.xls]Indicadores'!$S$59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Corrigida.xls]Indicadores'!$T$58:$W$58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Corrigida.xls]Indicadores'!$T$59:$W$59</c:f>
              <c:numCache>
                <c:formatCode>0.0%</c:formatCode>
                <c:ptCount val="4"/>
                <c:pt idx="0">
                  <c:v>0.83333333333333359</c:v>
                </c:pt>
                <c:pt idx="1">
                  <c:v>0.9375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33528"/>
        <c:axId val="348538624"/>
      </c:barChart>
      <c:catAx>
        <c:axId val="348533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8624"/>
        <c:crosses val="autoZero"/>
        <c:auto val="1"/>
        <c:lblAlgn val="ctr"/>
        <c:lblOffset val="100"/>
        <c:noMultiLvlLbl val="0"/>
      </c:catAx>
      <c:valAx>
        <c:axId val="348538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3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Corrigida.xls]Indicadores'!$D$65:$G$65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0.93023255813953487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57360"/>
        <c:axId val="351555792"/>
      </c:barChart>
      <c:catAx>
        <c:axId val="35155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1555792"/>
        <c:crosses val="autoZero"/>
        <c:auto val="1"/>
        <c:lblAlgn val="ctr"/>
        <c:lblOffset val="100"/>
        <c:noMultiLvlLbl val="0"/>
      </c:catAx>
      <c:valAx>
        <c:axId val="351555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1557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0.70000000000000018</c:v>
                </c:pt>
                <c:pt idx="1">
                  <c:v>0.87500000000000022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48944"/>
        <c:axId val="306949728"/>
      </c:barChart>
      <c:catAx>
        <c:axId val="30694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9728"/>
        <c:crosses val="autoZero"/>
        <c:auto val="1"/>
        <c:lblAlgn val="ctr"/>
        <c:lblOffset val="100"/>
        <c:noMultiLvlLbl val="0"/>
      </c:catAx>
      <c:valAx>
        <c:axId val="306949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8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Corrigida.xls]Indicadores'!$S$65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Corrigida.xls]Indicadores'!$T$64:$W$64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Corrigida.xls]Indicadores'!$T$65:$W$65</c:f>
              <c:numCache>
                <c:formatCode>0.0%</c:formatCode>
                <c:ptCount val="4"/>
                <c:pt idx="0">
                  <c:v>0.83333333333333359</c:v>
                </c:pt>
                <c:pt idx="1">
                  <c:v>0.9375</c:v>
                </c:pt>
                <c:pt idx="2">
                  <c:v>0.97222222222222221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33920"/>
        <c:axId val="348534704"/>
      </c:barChart>
      <c:catAx>
        <c:axId val="3485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4704"/>
        <c:crosses val="autoZero"/>
        <c:auto val="1"/>
        <c:lblAlgn val="ctr"/>
        <c:lblOffset val="100"/>
        <c:noMultiLvlLbl val="0"/>
      </c:catAx>
      <c:valAx>
        <c:axId val="348534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48533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2321065500615"/>
          <c:y val="5.7436962809075724E-2"/>
          <c:w val="0.86818020986813271"/>
          <c:h val="0.812962646136298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Corrigida.xls]Indicadores'!$D$10:$G$10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0.97674418604651192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57752"/>
        <c:axId val="351559320"/>
      </c:barChart>
      <c:catAx>
        <c:axId val="35155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559320"/>
        <c:crosses val="autoZero"/>
        <c:auto val="1"/>
        <c:lblAlgn val="ctr"/>
        <c:lblOffset val="100"/>
        <c:noMultiLvlLbl val="0"/>
      </c:catAx>
      <c:valAx>
        <c:axId val="351559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51557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Corrigida.xls]Indicadores'!$D$15:$G$15</c:f>
              <c:numCache>
                <c:formatCode>0.0%</c:formatCode>
                <c:ptCount val="4"/>
                <c:pt idx="0">
                  <c:v>0.86111111111111138</c:v>
                </c:pt>
                <c:pt idx="1">
                  <c:v>0.95348837209302351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897552"/>
        <c:axId val="303895200"/>
      </c:barChart>
      <c:catAx>
        <c:axId val="30389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895200"/>
        <c:crosses val="autoZero"/>
        <c:auto val="1"/>
        <c:lblAlgn val="ctr"/>
        <c:lblOffset val="100"/>
        <c:noMultiLvlLbl val="0"/>
      </c:catAx>
      <c:valAx>
        <c:axId val="3038952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3897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0.84375000000000022</c:v>
                </c:pt>
                <c:pt idx="2">
                  <c:v>0.88888888888888884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526584"/>
        <c:axId val="301525800"/>
      </c:barChart>
      <c:catAx>
        <c:axId val="30152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1525800"/>
        <c:crosses val="autoZero"/>
        <c:auto val="1"/>
        <c:lblAlgn val="ctr"/>
        <c:lblOffset val="100"/>
        <c:noMultiLvlLbl val="0"/>
      </c:catAx>
      <c:valAx>
        <c:axId val="3015258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15265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Corrigida.xls]Indicadores'!$D$27:$G$27</c:f>
              <c:numCache>
                <c:formatCode>0.0%</c:formatCode>
                <c:ptCount val="4"/>
                <c:pt idx="0">
                  <c:v>0.88888888888888884</c:v>
                </c:pt>
                <c:pt idx="1">
                  <c:v>0.93023255813953487</c:v>
                </c:pt>
                <c:pt idx="2">
                  <c:v>0.97826086956521741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46200"/>
        <c:axId val="306946984"/>
      </c:barChart>
      <c:catAx>
        <c:axId val="306946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6984"/>
        <c:crosses val="autoZero"/>
        <c:auto val="1"/>
        <c:lblAlgn val="ctr"/>
        <c:lblOffset val="100"/>
        <c:noMultiLvlLbl val="0"/>
      </c:catAx>
      <c:valAx>
        <c:axId val="3069469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62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'[Cópia de Coleta de dados HAS e DM Corrigida.xls]Indicadores'!$S$27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'[Cópia de Coleta de dados HAS e DM Corrigida.xls]Indicadores'!$T$26:$W$26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'[Cópia de Coleta de dados HAS e DM Corrigida.xls]Indicadores'!$T$27:$W$27</c:f>
              <c:numCache>
                <c:formatCode>0.0%</c:formatCode>
                <c:ptCount val="4"/>
                <c:pt idx="0">
                  <c:v>0.8</c:v>
                </c:pt>
                <c:pt idx="1">
                  <c:v>0.90625</c:v>
                </c:pt>
                <c:pt idx="2">
                  <c:v>0.94444444444444464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755800"/>
        <c:axId val="300756192"/>
      </c:barChart>
      <c:catAx>
        <c:axId val="30075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56192"/>
        <c:crosses val="autoZero"/>
        <c:auto val="1"/>
        <c:lblAlgn val="ctr"/>
        <c:lblOffset val="100"/>
        <c:noMultiLvlLbl val="0"/>
      </c:catAx>
      <c:valAx>
        <c:axId val="3007561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0755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39536"/>
        <c:axId val="306941888"/>
      </c:barChart>
      <c:catAx>
        <c:axId val="30693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41888"/>
        <c:crosses val="autoZero"/>
        <c:auto val="1"/>
        <c:lblAlgn val="ctr"/>
        <c:lblOffset val="100"/>
        <c:noMultiLvlLbl val="0"/>
      </c:catAx>
      <c:valAx>
        <c:axId val="3069418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6939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0.57142857142857173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202856"/>
        <c:axId val="304198152"/>
      </c:barChart>
      <c:catAx>
        <c:axId val="30420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198152"/>
        <c:crosses val="autoZero"/>
        <c:auto val="1"/>
        <c:lblAlgn val="ctr"/>
        <c:lblOffset val="100"/>
        <c:noMultiLvlLbl val="0"/>
      </c:catAx>
      <c:valAx>
        <c:axId val="30419815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4202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3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7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8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17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59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46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177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478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B3DF-60DF-4A2F-B6FB-C93361722CAA}" type="datetimeFigureOut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BA8CB39-549E-4636-8311-521F1962A7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826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D1AA-6099-4F55-BB27-9E992390E472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79A6-2002-4C74-B92C-D92CDC2309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8567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989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B122-1ADC-4FBB-82A5-7D53293BEDEE}" type="datetimeFigureOut">
              <a:rPr lang="pt-BR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8C962D-4BA6-4E21-9CC2-3736D1E6E8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55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2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A7B6-A529-4B97-A5DF-1BFAF9230E3B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38152-8813-4F3D-99BF-B2DCD962C6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0746432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88B9-DBB5-442A-9068-61CEE1B536B7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B125-CD67-41F7-BAB3-0FE6EC8B0D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859266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70DE-F3EB-4015-8775-B5BC5DF754AF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D9C9-C3DE-4B5F-8FBA-FD861C35C6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9203474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0392-40BE-47D2-953C-5862012B0544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1DEB-1F1C-4FAD-99A9-1F6396E123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152931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4DD3-7A36-442F-8FE0-3DBB7E781524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51E9-C850-448C-BC4F-00D289569B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7268458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22C1-D849-4A07-9D77-CEEF9E429553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02E9-6FD0-4E44-AD8A-2D327D9300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2092894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CF60E-D8CF-49B2-80BA-EA1B447AC0B9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31F85-3FE6-4149-B0EE-60B7F90FCB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6095265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188E-A842-4BE5-A842-0B189D93D21E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30EE-AC9F-4126-A2A7-C5113C526C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006419"/>
      </p:ext>
    </p:extLst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0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38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80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3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8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1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494FB9-10EE-4F9C-8AC6-D1BF8A551B1A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7BC618-C298-48FE-9DF9-0D4929A90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92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F8C0B-1955-4D64-82F8-14CB93195F2E}" type="datetimeFigureOut">
              <a:rPr lang="pt-BR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191FA-75DD-49DB-8082-7342B3F34B6D}" type="slidenum"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48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3158" y="244699"/>
            <a:ext cx="9361309" cy="26689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 smtClean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solidFill>
                  <a:srgbClr val="0BD0D9">
                    <a:tint val="90000"/>
                    <a:satMod val="120000"/>
                  </a:srgbClr>
                </a:solidFill>
                <a:latin typeface="Calibri"/>
              </a:rPr>
            </a:br>
            <a:r>
              <a:rPr lang="pt-BR" sz="3100" b="1" cap="none" dirty="0" smtClean="0">
                <a:ln>
                  <a:noFill/>
                </a:ln>
                <a:latin typeface="Calibri"/>
              </a:rPr>
              <a:t>UNIVERSIDADE FEDERAL DE PELOTAS </a:t>
            </a:r>
            <a:br>
              <a:rPr lang="pt-BR" sz="3100" b="1" cap="none" dirty="0" smtClean="0">
                <a:ln>
                  <a:noFill/>
                </a:ln>
                <a:latin typeface="Calibri"/>
              </a:rPr>
            </a:br>
            <a:r>
              <a:rPr lang="pt-BR" sz="3100" b="1" cap="none" dirty="0" smtClean="0">
                <a:ln>
                  <a:noFill/>
                </a:ln>
                <a:latin typeface="Calibri"/>
              </a:rPr>
              <a:t>Faculdade de Medicina </a:t>
            </a:r>
            <a:br>
              <a:rPr lang="pt-BR" sz="3100" b="1" cap="none" dirty="0" smtClean="0">
                <a:ln>
                  <a:noFill/>
                </a:ln>
                <a:latin typeface="Calibri"/>
              </a:rPr>
            </a:br>
            <a:r>
              <a:rPr lang="pt-BR" sz="3100" b="1" cap="none" dirty="0" smtClean="0">
                <a:ln>
                  <a:noFill/>
                </a:ln>
                <a:latin typeface="Calibri"/>
              </a:rPr>
              <a:t>Departamento de Medicina Social </a:t>
            </a:r>
            <a:br>
              <a:rPr lang="pt-BR" sz="3100" b="1" cap="none" dirty="0" smtClean="0">
                <a:ln>
                  <a:noFill/>
                </a:ln>
                <a:latin typeface="Calibri"/>
              </a:rPr>
            </a:br>
            <a:r>
              <a:rPr lang="pt-BR" sz="3100" b="1" cap="none" dirty="0" smtClean="0">
                <a:ln>
                  <a:noFill/>
                </a:ln>
                <a:latin typeface="Calibri"/>
              </a:rPr>
              <a:t>Curso de Especialização em Saúde da Família - </a:t>
            </a:r>
            <a:r>
              <a:rPr lang="pt-BR" sz="3100" b="1" cap="none" dirty="0" err="1" smtClean="0">
                <a:ln>
                  <a:noFill/>
                </a:ln>
                <a:latin typeface="Calibri"/>
              </a:rPr>
              <a:t>UnaSUS</a:t>
            </a:r>
            <a:r>
              <a:rPr lang="pt-BR" sz="3600" b="1" cap="none" dirty="0">
                <a:ln>
                  <a:noFill/>
                </a:ln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latin typeface="Calibri"/>
              </a:rPr>
            </a:br>
            <a:r>
              <a:rPr lang="pt-BR" sz="3600" b="1" cap="none" dirty="0">
                <a:ln>
                  <a:noFill/>
                </a:ln>
                <a:latin typeface="Calibri"/>
              </a:rPr>
              <a:t/>
            </a:r>
            <a:br>
              <a:rPr lang="pt-BR" sz="3600" b="1" cap="none" dirty="0">
                <a:ln>
                  <a:noFill/>
                </a:ln>
                <a:latin typeface="Calibri"/>
              </a:rPr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669" y="2279561"/>
            <a:ext cx="11938714" cy="4314422"/>
          </a:xfrm>
        </p:spPr>
        <p:txBody>
          <a:bodyPr>
            <a:normAutofit fontScale="55000" lnSpcReduction="20000"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pt-BR" altLang="pt-BR" sz="2800" b="1" dirty="0" smtClean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pt-BR" altLang="pt-BR" sz="4500" b="1" dirty="0" smtClean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Qualificando </a:t>
            </a:r>
            <a:r>
              <a:rPr lang="pt-BR" altLang="pt-BR" sz="45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Atenção ao Usuário com</a:t>
            </a:r>
            <a:r>
              <a:rPr lang="pt-BR" altLang="pt-BR" sz="45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4500" b="1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Hipertensão Arterial Sistêmica e Diabetes Mellitus da Unidade Básica de Saúde Rural de Pau Rosa – AM</a:t>
            </a:r>
            <a:endParaRPr lang="pt-BR" altLang="pt-BR" sz="45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4500" dirty="0" smtClean="0">
              <a:latin typeface="Calibri" panose="020F0502020204030204" pitchFamily="34" charset="0"/>
            </a:endParaRPr>
          </a:p>
          <a:p>
            <a:endParaRPr lang="pt-BR" sz="4500" dirty="0">
              <a:latin typeface="Calibri" panose="020F0502020204030204" pitchFamily="34" charset="0"/>
            </a:endParaRPr>
          </a:p>
          <a:p>
            <a:pPr lvl="0" algn="ctr" defTabSz="914400" fontAlgn="base">
              <a:lnSpc>
                <a:spcPct val="14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45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Michael Costa</a:t>
            </a:r>
            <a:endParaRPr lang="pt-BR" altLang="pt-BR" sz="4500" dirty="0" smtClean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45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45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4400" b="1" dirty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Orientadora: Ana Alice Martins Maciel</a:t>
            </a:r>
          </a:p>
          <a:p>
            <a:pPr lvl="0" algn="ct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4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4400" b="1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pt-BR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Pelotas,</a:t>
            </a:r>
            <a:r>
              <a:rPr lang="pt-BR" altLang="pt-BR" sz="44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4400" b="1" dirty="0" smtClean="0">
                <a:solidFill>
                  <a:prstClr val="whit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2014</a:t>
            </a:r>
            <a:endParaRPr lang="pt-BR" altLang="pt-BR" sz="4400" dirty="0">
              <a:solidFill>
                <a:prstClr val="whit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 defTabSz="914400" fontAlgn="base">
              <a:lnSpc>
                <a:spcPct val="70000"/>
              </a:lnSpc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pt-BR" sz="4100" dirty="0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833" y="136045"/>
            <a:ext cx="115093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9" y="136045"/>
            <a:ext cx="11017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237" y="351431"/>
            <a:ext cx="8534400" cy="1507067"/>
          </a:xfrm>
        </p:spPr>
        <p:txBody>
          <a:bodyPr/>
          <a:lstStyle/>
          <a:p>
            <a:pPr algn="ctr"/>
            <a:r>
              <a:rPr lang="pt-BR" b="1" dirty="0" smtClean="0"/>
              <a:t>PLANILHA COLETA DOS DADOS – </a:t>
            </a:r>
            <a:br>
              <a:rPr lang="pt-BR" b="1" dirty="0" smtClean="0"/>
            </a:br>
            <a:r>
              <a:rPr lang="pt-BR" b="1" dirty="0" smtClean="0"/>
              <a:t>OBJETIVOS METAS E RESULTADOS</a:t>
            </a:r>
            <a:endParaRPr lang="pt-BR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1139" y="2658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372597"/>
              </p:ext>
            </p:extLst>
          </p:nvPr>
        </p:nvGraphicFramePr>
        <p:xfrm>
          <a:off x="6471139" y="2658794"/>
          <a:ext cx="5543550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m" r:id="rId3" imgW="0" imgH="0" progId="StaticMetafile">
                  <p:embed/>
                </p:oleObj>
              </mc:Choice>
              <mc:Fallback>
                <p:oleObj name="Imagem" r:id="rId3" imgW="0" imgH="0" progId="StaticMetafile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1139" y="2658794"/>
                        <a:ext cx="5543550" cy="39719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2658794"/>
            <a:ext cx="586622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5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3031" y="-91627"/>
            <a:ext cx="6117465" cy="634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1800"/>
              </a:spcAft>
            </a:pPr>
            <a:endParaRPr lang="pt-BR" sz="24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1800"/>
              </a:spcAft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Cadastramos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83 hipertensos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abrangência da Unidade.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 36 (43,4), segundo mês 43 (51,8%), terceiro mês 46 (55,4%) e no quarto mês concluímos com 83 (100%). Com relação aos diabéticos foram cadastrados 59 usuários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abrangência.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Primeiro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 30 (50,8); segundo mês 32(54,2); no terceiro mês 36 (61,0) e no quarto mês 59 (100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%). </a:t>
            </a:r>
            <a:r>
              <a:rPr lang="pt-BR" sz="105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569612" y="30323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 indent="381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Cobertura </a:t>
            </a: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programa de atenção ao hipertenso na unidade de saúde</a:t>
            </a:r>
            <a:endParaRPr lang="pt-BR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69612" y="62451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 indent="3810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Cobertura </a:t>
            </a:r>
            <a:r>
              <a:rPr lang="pt-BR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programa de atenção ao diabético na unidade de sa</a:t>
            </a:r>
            <a:r>
              <a:rPr lang="pt-BR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úde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57" y="436098"/>
            <a:ext cx="5267458" cy="2584928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724176553"/>
              </p:ext>
            </p:extLst>
          </p:nvPr>
        </p:nvGraphicFramePr>
        <p:xfrm>
          <a:off x="6569613" y="3578107"/>
          <a:ext cx="5369102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244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2748" y="652922"/>
            <a:ext cx="4337539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800"/>
              </a:spcAft>
            </a:pPr>
            <a:r>
              <a:rPr lang="pt-B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primeiro mês 31 (86,1%); segundo mês 42 (97,7); terceiro mês 45 (97,8) quarto mês 83 (100%), intensificamos as visitas domiciliares e a busca ativa dos faltosos para melhorar a qualidade da atenção com isso foi garantida a realização do exame clínico apropriado em 83 (100%) dos </a:t>
            </a:r>
            <a:r>
              <a:rPr lang="pt-BR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atendimentos.</a:t>
            </a:r>
            <a:endParaRPr lang="pt-BR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10" algn="just">
              <a:spcAft>
                <a:spcPts val="0"/>
              </a:spcAft>
            </a:pPr>
            <a:r>
              <a:rPr lang="pt-BR" sz="105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508652" y="2826658"/>
            <a:ext cx="6096000" cy="705258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9455" indent="3810" algn="ctr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</a:t>
            </a:r>
            <a:r>
              <a:rPr lang="pt-BR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hipertensos com o exame clínico de acordo com o protocolo</a:t>
            </a:r>
            <a:endParaRPr lang="pt-BR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872765" y="5934670"/>
            <a:ext cx="5396249" cy="88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629285"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marR="629285"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Proporção </a:t>
            </a: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diabéticos com o exame clínico em dia de </a:t>
            </a:r>
            <a:r>
              <a:rPr lang="pt-BR" sz="1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acordo   com o protocolo</a:t>
            </a:r>
            <a:endParaRPr lang="pt-BR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03381639"/>
              </p:ext>
            </p:extLst>
          </p:nvPr>
        </p:nvGraphicFramePr>
        <p:xfrm>
          <a:off x="5859886" y="3531916"/>
          <a:ext cx="5254581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11381221"/>
              </p:ext>
            </p:extLst>
          </p:nvPr>
        </p:nvGraphicFramePr>
        <p:xfrm>
          <a:off x="6768451" y="180304"/>
          <a:ext cx="5144507" cy="264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48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21972" y="0"/>
            <a:ext cx="112432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Conforme </a:t>
            </a:r>
            <a:r>
              <a:rPr lang="pt-BR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cadastro do número de hipertensos com indicação de medicamentos, entregamos a prescrição dos fármacos da farmácia popular para todos os usuários cadastrados, ou seja, no primeiro mês 47; segundo mês 54; terceiro mês 57; quarto mês 74.  Com relação aos diabéticos cadastramos no primeiro mês 40; segundo mês 42; terceiro mês 45; quarto mês 59, </a:t>
            </a:r>
            <a:r>
              <a:rPr lang="pt-BR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 indicador conseguiu atingir 100% em todos os meses de intervenção</a:t>
            </a:r>
            <a:r>
              <a:rPr lang="pt-BR" sz="2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porque alguns usuários recebiam medicamentos em suas casas através dos Agentes Comunitários de Saúde, pelo fato de as receitas de medicamentos para HIPERDIA terem remédios de uso continuo, aonde o próprio usuário ou algum familiar poderia retirar conforme a necessidade os remédios mensalmente sem a prescrição de uma nova receita por até três meses,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0187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5" y="147152"/>
            <a:ext cx="8534400" cy="960431"/>
          </a:xfrm>
        </p:spPr>
        <p:txBody>
          <a:bodyPr/>
          <a:lstStyle/>
          <a:p>
            <a:pPr algn="ctr"/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32360940"/>
              </p:ext>
            </p:extLst>
          </p:nvPr>
        </p:nvGraphicFramePr>
        <p:xfrm>
          <a:off x="502276" y="1107583"/>
          <a:ext cx="5110229" cy="316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15155" y="4317233"/>
            <a:ext cx="6593983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285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hipertensos com os exames complementares de acordo com o protocolo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29285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Planilha de Coleta de Dados Final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923345528"/>
              </p:ext>
            </p:extLst>
          </p:nvPr>
        </p:nvGraphicFramePr>
        <p:xfrm>
          <a:off x="7000069" y="1107584"/>
          <a:ext cx="4784099" cy="320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174905" y="4317233"/>
            <a:ext cx="6096000" cy="1494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0260" marR="808990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de diabéticos com os exames complementares em dia de acordo com o protocolo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260" marR="808990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Planilha de Coleta de Dados Final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0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05458744"/>
              </p:ext>
            </p:extLst>
          </p:nvPr>
        </p:nvGraphicFramePr>
        <p:xfrm>
          <a:off x="693848" y="1159099"/>
          <a:ext cx="5269069" cy="345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626772" y="4656812"/>
            <a:ext cx="6096000" cy="117621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de hipertensos com avaliação para atendimento odontológico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260" marR="808990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Planilha de Coleta de Dados Final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6449873"/>
              </p:ext>
            </p:extLst>
          </p:nvPr>
        </p:nvGraphicFramePr>
        <p:xfrm>
          <a:off x="6848005" y="1197735"/>
          <a:ext cx="4987680" cy="345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851560" y="4656812"/>
            <a:ext cx="56795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com avaliação para atendimento </a:t>
            </a:r>
            <a:r>
              <a:rPr lang="pt-BR" dirty="0" smtClean="0">
                <a:latin typeface="Arial" panose="020B0604020202020204" pitchFamily="34" charset="0"/>
              </a:rPr>
              <a:t>odontológico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686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32148625"/>
              </p:ext>
            </p:extLst>
          </p:nvPr>
        </p:nvGraphicFramePr>
        <p:xfrm>
          <a:off x="543193" y="1442434"/>
          <a:ext cx="4743450" cy="317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-184598" y="47349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hipertensos faltosos às consultas com busca ativa</a:t>
            </a:r>
            <a:endParaRPr lang="pt-BR" dirty="0"/>
          </a:p>
          <a:p>
            <a:pPr marR="629285" algn="ctr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 </a:t>
            </a: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75470602"/>
              </p:ext>
            </p:extLst>
          </p:nvPr>
        </p:nvGraphicFramePr>
        <p:xfrm>
          <a:off x="6699629" y="1481069"/>
          <a:ext cx="4562475" cy="308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096000" y="46189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808990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faltosos às consultas com busca ativa</a:t>
            </a:r>
            <a:endParaRPr lang="pt-BR" dirty="0"/>
          </a:p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 </a:t>
            </a: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850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32153809"/>
              </p:ext>
            </p:extLst>
          </p:nvPr>
        </p:nvGraphicFramePr>
        <p:xfrm>
          <a:off x="386367" y="1339404"/>
          <a:ext cx="5396248" cy="3293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536620" y="471886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hipertensos com registro adequado na ficha de </a:t>
            </a:r>
            <a:r>
              <a:rPr lang="pt-BR" dirty="0" smtClean="0">
                <a:latin typeface="Arial" panose="020B0604020202020204" pitchFamily="34" charset="0"/>
              </a:rPr>
              <a:t>acompanhamento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Fonte: Planilha de Coleta de Dados Final</a:t>
            </a:r>
            <a:endParaRPr lang="pt-BR" sz="16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83743982"/>
              </p:ext>
            </p:extLst>
          </p:nvPr>
        </p:nvGraphicFramePr>
        <p:xfrm>
          <a:off x="6503831" y="1326524"/>
          <a:ext cx="5383369" cy="32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5816958" y="4718862"/>
            <a:ext cx="6096000" cy="11346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629285" indent="-89535">
              <a:lnSpc>
                <a:spcPct val="115000"/>
              </a:lnSpc>
              <a:spcAft>
                <a:spcPts val="10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Proporção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diabéticos com registro adequado na ficha de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8547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95578320"/>
              </p:ext>
            </p:extLst>
          </p:nvPr>
        </p:nvGraphicFramePr>
        <p:xfrm>
          <a:off x="489397" y="1339404"/>
          <a:ext cx="5097351" cy="331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77354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0385" marR="71945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hipertensos com estratificação de risco cardiovascular   por exame clínico em </a:t>
            </a:r>
            <a:r>
              <a:rPr lang="pt-BR" dirty="0" smtClean="0">
                <a:latin typeface="Arial" panose="020B0604020202020204" pitchFamily="34" charset="0"/>
              </a:rPr>
              <a:t>dia</a:t>
            </a:r>
          </a:p>
          <a:p>
            <a:pPr marL="540385" marR="719455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1397654"/>
              </p:ext>
            </p:extLst>
          </p:nvPr>
        </p:nvGraphicFramePr>
        <p:xfrm>
          <a:off x="6297769" y="1416676"/>
          <a:ext cx="5512158" cy="320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5804079" y="477354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0555" marR="629285" indent="-269875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</a:rPr>
              <a:t> Proporção </a:t>
            </a:r>
            <a:r>
              <a:rPr lang="pt-BR" dirty="0">
                <a:latin typeface="Arial" panose="020B0604020202020204" pitchFamily="34" charset="0"/>
              </a:rPr>
              <a:t>de diabéticos com estratificação de risco cardiovascular   </a:t>
            </a:r>
            <a:r>
              <a:rPr lang="pt-BR" dirty="0" smtClean="0">
                <a:latin typeface="Arial" panose="020B0604020202020204" pitchFamily="34" charset="0"/>
              </a:rPr>
              <a:t>por </a:t>
            </a:r>
            <a:r>
              <a:rPr lang="pt-BR" dirty="0">
                <a:latin typeface="Arial" panose="020B0604020202020204" pitchFamily="34" charset="0"/>
              </a:rPr>
              <a:t>exame clínico em </a:t>
            </a:r>
            <a:r>
              <a:rPr lang="pt-BR" dirty="0" smtClean="0">
                <a:latin typeface="Arial" panose="020B0604020202020204" pitchFamily="34" charset="0"/>
              </a:rPr>
              <a:t>dia</a:t>
            </a:r>
          </a:p>
          <a:p>
            <a:pPr marL="630555" marR="629285" indent="-269875">
              <a:spcAft>
                <a:spcPts val="0"/>
              </a:spcAft>
            </a:pP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64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50196005"/>
              </p:ext>
            </p:extLst>
          </p:nvPr>
        </p:nvGraphicFramePr>
        <p:xfrm>
          <a:off x="373487" y="1133342"/>
          <a:ext cx="5409127" cy="34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30557" y="4677586"/>
            <a:ext cx="6096000" cy="1134670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Proporção de hipertensos com orientação nutricional sobre alimentação saudável</a:t>
            </a:r>
            <a:endParaRPr lang="pt-B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983" y="1159099"/>
            <a:ext cx="5228823" cy="351848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426557" y="47832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com orientação nutricional sobre alimentação </a:t>
            </a:r>
            <a:r>
              <a:rPr lang="pt-BR" dirty="0" smtClean="0">
                <a:latin typeface="Arial" panose="020B0604020202020204" pitchFamily="34" charset="0"/>
              </a:rPr>
              <a:t>saudável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17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1338" y="198667"/>
            <a:ext cx="8534400" cy="1507067"/>
          </a:xfrm>
        </p:spPr>
        <p:txBody>
          <a:bodyPr>
            <a:normAutofit/>
          </a:bodyPr>
          <a:lstStyle/>
          <a:p>
            <a:pPr marL="274320" indent="-274320" algn="ctr"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761" y="2110176"/>
            <a:ext cx="11539469" cy="4382738"/>
          </a:xfrm>
        </p:spPr>
        <p:txBody>
          <a:bodyPr>
            <a:sp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O diabetes mellitus e a hipertensão arterial sistêmica muitas vezes aparecem juntas no indivíduo, sendo o diabetes um fator de risco associado para o aparecimento de hipertensão, como o contrário também é verdadeiro. </a:t>
            </a:r>
            <a:endParaRPr lang="pt-BR" sz="3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As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complicações dessas patologias são fatores de morbidade e mortalidade que geram grandes prejuízos para os usuários e para o Sistema Único de Saúde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Passível de Prevenção</a:t>
            </a:r>
            <a:endParaRPr lang="pt-B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1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4439491"/>
              </p:ext>
            </p:extLst>
          </p:nvPr>
        </p:nvGraphicFramePr>
        <p:xfrm>
          <a:off x="373487" y="1184856"/>
          <a:ext cx="5241702" cy="3600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66163" y="48734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hipertensos com orientação sobre a prática de atividade física </a:t>
            </a:r>
            <a:r>
              <a:rPr lang="pt-BR" dirty="0" smtClean="0">
                <a:latin typeface="Arial" panose="020B0604020202020204" pitchFamily="34" charset="0"/>
              </a:rPr>
              <a:t>regular</a:t>
            </a:r>
          </a:p>
          <a:p>
            <a:pPr marR="629285" algn="ctr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08912021"/>
              </p:ext>
            </p:extLst>
          </p:nvPr>
        </p:nvGraphicFramePr>
        <p:xfrm>
          <a:off x="6362163" y="1249251"/>
          <a:ext cx="5499279" cy="352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229082" y="48734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945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com orientação sobre a prática de atividade física </a:t>
            </a:r>
            <a:r>
              <a:rPr lang="pt-BR" dirty="0" smtClean="0">
                <a:latin typeface="Arial" panose="020B0604020202020204" pitchFamily="34" charset="0"/>
              </a:rPr>
              <a:t>regular</a:t>
            </a:r>
          </a:p>
          <a:p>
            <a:pPr marR="719455">
              <a:spcAft>
                <a:spcPts val="0"/>
              </a:spcAft>
            </a:pP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6365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50856586"/>
              </p:ext>
            </p:extLst>
          </p:nvPr>
        </p:nvGraphicFramePr>
        <p:xfrm>
          <a:off x="334851" y="1146220"/>
          <a:ext cx="5058714" cy="358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96214" y="4847650"/>
            <a:ext cx="5799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9455"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</a:rPr>
              <a:t>Proporção </a:t>
            </a:r>
            <a:r>
              <a:rPr lang="pt-BR" dirty="0">
                <a:latin typeface="Arial" panose="020B0604020202020204" pitchFamily="34" charset="0"/>
              </a:rPr>
              <a:t>de hipertensos que receberam </a:t>
            </a:r>
            <a:r>
              <a:rPr lang="pt-BR" dirty="0" smtClean="0">
                <a:latin typeface="Arial" panose="020B0604020202020204" pitchFamily="34" charset="0"/>
              </a:rPr>
              <a:t>       orientação </a:t>
            </a:r>
            <a:r>
              <a:rPr lang="pt-BR" dirty="0">
                <a:latin typeface="Arial" panose="020B0604020202020204" pitchFamily="34" charset="0"/>
              </a:rPr>
              <a:t>sobre os riscos do </a:t>
            </a:r>
            <a:r>
              <a:rPr lang="pt-BR" dirty="0" smtClean="0">
                <a:latin typeface="Arial" panose="020B0604020202020204" pitchFamily="34" charset="0"/>
              </a:rPr>
              <a:t>tabagismo</a:t>
            </a:r>
          </a:p>
          <a:p>
            <a:pPr marR="719455" algn="ctr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19257466"/>
              </p:ext>
            </p:extLst>
          </p:nvPr>
        </p:nvGraphicFramePr>
        <p:xfrm>
          <a:off x="6484042" y="1146220"/>
          <a:ext cx="5248612" cy="352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383628" y="48476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que receberam orientação sobre os riscos do </a:t>
            </a:r>
            <a:r>
              <a:rPr lang="pt-BR" dirty="0" smtClean="0">
                <a:latin typeface="Arial" panose="020B0604020202020204" pitchFamily="34" charset="0"/>
              </a:rPr>
              <a:t>tabagismo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pPr marL="810260" marR="808990" algn="ctr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5674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42897465"/>
              </p:ext>
            </p:extLst>
          </p:nvPr>
        </p:nvGraphicFramePr>
        <p:xfrm>
          <a:off x="412124" y="1004552"/>
          <a:ext cx="5280337" cy="382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386366" y="4989319"/>
            <a:ext cx="5808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hipertensos que receberam orientação sobre higiene </a:t>
            </a:r>
            <a:r>
              <a:rPr lang="pt-BR" dirty="0" smtClean="0">
                <a:latin typeface="Arial" panose="020B0604020202020204" pitchFamily="34" charset="0"/>
              </a:rPr>
              <a:t>bucal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>
              <a:effectLst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83505159"/>
              </p:ext>
            </p:extLst>
          </p:nvPr>
        </p:nvGraphicFramePr>
        <p:xfrm>
          <a:off x="6424946" y="1043190"/>
          <a:ext cx="5372101" cy="37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6370749" y="4916992"/>
            <a:ext cx="6096000" cy="1518877"/>
          </a:xfrm>
          <a:prstGeom prst="rect">
            <a:avLst/>
          </a:prstGeom>
        </p:spPr>
        <p:txBody>
          <a:bodyPr>
            <a:spAutoFit/>
          </a:bodyPr>
          <a:lstStyle/>
          <a:p>
            <a:pPr marR="629285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</a:rPr>
              <a:t>Proporção de diabéticos que receberam orientação sobre higiene </a:t>
            </a:r>
            <a:r>
              <a:rPr lang="pt-BR" dirty="0" smtClean="0">
                <a:latin typeface="Arial" panose="020B0604020202020204" pitchFamily="34" charset="0"/>
              </a:rPr>
              <a:t>bucal</a:t>
            </a:r>
          </a:p>
          <a:p>
            <a:pPr marR="629285">
              <a:spcAft>
                <a:spcPts val="0"/>
              </a:spcAft>
            </a:pPr>
            <a:endParaRPr lang="pt-BR" dirty="0"/>
          </a:p>
          <a:p>
            <a:pPr marL="810260" marR="808990"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</a:rPr>
              <a:t>Fonte: Planilha de Coleta de Dados Final</a:t>
            </a:r>
            <a:endParaRPr lang="pt-BR" sz="1600" dirty="0"/>
          </a:p>
          <a:p>
            <a:pPr marR="629285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0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7963" y="74236"/>
            <a:ext cx="11183815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pt-BR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Objetivando a promoção a saúde, foram realizadas orientações quanto à importância de uma alimentação adequadamente saudável, quanto à prática regular de atividade física e quanto aos riscos do tabagismo em todas essas ações conseguimos alcançar a meta proposta, pois no quarto mês de intervenção os 83 usuários hipertensos e os 59 diabéticos receberam as orientações da equipe de saúde o que corresponde a 100% dos cadastrados. Todos os usuários também foram orientados quanto à higiene bucal (100%).  </a:t>
            </a:r>
            <a:endParaRPr lang="pt-B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0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4372" y="112543"/>
            <a:ext cx="8534400" cy="1181686"/>
          </a:xfrm>
        </p:spPr>
        <p:txBody>
          <a:bodyPr/>
          <a:lstStyle/>
          <a:p>
            <a:pPr algn="ctr"/>
            <a:r>
              <a:rPr lang="pt-BR" b="1" dirty="0" smtClean="0">
                <a:latin typeface="Calibri" panose="020F0502020204030204" pitchFamily="34" charset="0"/>
              </a:rPr>
              <a:t>DISCUSSÃO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5083" y="1814733"/>
            <a:ext cx="11859065" cy="4174458"/>
          </a:xfrm>
        </p:spPr>
        <p:txBody>
          <a:bodyPr>
            <a:noAutofit/>
          </a:bodyPr>
          <a:lstStyle/>
          <a:p>
            <a:r>
              <a:rPr lang="pt-BR" alt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Após </a:t>
            </a:r>
            <a:r>
              <a:rPr lang="pt-BR" alt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os quatro meses de intervenção, constatou-se que os objetivos inicialmente propostos, de avaliar a adesão e monitorar a atenção prestada aos usuários hipertensos e/ou diabéticos da UBSR Pau rosa foram cumpridos, </a:t>
            </a:r>
            <a:r>
              <a:rPr lang="pt-BR" alt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integralmente</a:t>
            </a:r>
          </a:p>
          <a:p>
            <a:r>
              <a:rPr lang="pt-BR" alt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Qualificação </a:t>
            </a:r>
            <a:r>
              <a:rPr lang="pt-BR" alt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 atenção prestada pela UBSR Pau Rosa aos usuários hipertensos e/ou diabéticos, pois o tema passou a receber destaque no dia a dia dos profissionais e da população.   </a:t>
            </a:r>
            <a:endParaRPr lang="pt-BR" altLang="pt-BR" sz="3200" b="1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alt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Impacto na comunidade</a:t>
            </a:r>
          </a:p>
          <a:p>
            <a:r>
              <a:rPr lang="pt-BR" alt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Intervenção implantada e implementada na Unidade</a:t>
            </a:r>
            <a:endParaRPr lang="pt-BR" altLang="pt-BR" sz="32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0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4711" y="238889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Reflexão crítica sobre o processo de aprendizagem</a:t>
            </a:r>
            <a:br>
              <a:rPr lang="pt-BR" b="1" dirty="0">
                <a:latin typeface="Calibri" panose="020F0502020204030204" pitchFamily="34" charset="0"/>
              </a:rPr>
            </a:b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774" y="1952629"/>
            <a:ext cx="11240087" cy="3979551"/>
          </a:xfr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Médico dentro da equipe de saúde da Família</a:t>
            </a:r>
          </a:p>
          <a:p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Entendendo  </a:t>
            </a: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as necessidades de educação </a:t>
            </a: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em saúde </a:t>
            </a:r>
            <a:r>
              <a:rPr lang="pt-BR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como componente especial e essencial do cuidado </a:t>
            </a:r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médico</a:t>
            </a:r>
          </a:p>
          <a:p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Melhoria da qualidade da Prática clínica</a:t>
            </a:r>
          </a:p>
          <a:p>
            <a:r>
              <a:rPr lang="pt-BR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Vínculo com a comunidade</a:t>
            </a:r>
          </a:p>
        </p:txBody>
      </p:sp>
    </p:spTree>
    <p:extLst>
      <p:ext uri="{BB962C8B-B14F-4D97-AF65-F5344CB8AC3E}">
        <p14:creationId xmlns:p14="http://schemas.microsoft.com/office/powerpoint/2010/main" val="1608889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847850" y="260351"/>
            <a:ext cx="8301038" cy="720725"/>
          </a:xfrm>
        </p:spPr>
        <p:txBody>
          <a:bodyPr/>
          <a:lstStyle/>
          <a:p>
            <a:pPr algn="ctr" eaLnBrk="1" hangingPunct="1"/>
            <a:r>
              <a:rPr lang="pt-BR" alt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REFERÊNCIA BIBLIOGRÁFICA </a:t>
            </a:r>
            <a:endParaRPr lang="pt-BR" altLang="pt-BR" sz="3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64234" y="1730375"/>
            <a:ext cx="11549576" cy="5127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2400" dirty="0" smtClean="0">
                <a:latin typeface="Calibri" panose="020F0502020204030204" pitchFamily="34" charset="0"/>
                <a:cs typeface="Arial" pitchFamily="34" charset="0"/>
              </a:rPr>
              <a:t>BRASIL</a:t>
            </a: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. Ministério da Saúde. Secretaria de Atenção à Saúde. Departamento de Atenção Básica. Diabetes Mellitus. Cadernos de Atenção Básica, ano 2013 – Série. Normas e Manuais Técnicos. Brasília: Ministério da Saúde, 2013 </a:t>
            </a:r>
            <a:endParaRPr lang="pt-BR" sz="24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1" hangingPunct="1">
              <a:buNone/>
              <a:defRPr/>
            </a:pPr>
            <a:endParaRPr lang="pt-BR" sz="24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Brasil. Ministério da Saúde. Secretaria de Atenção à Saúde</a:t>
            </a:r>
            <a:r>
              <a:rPr lang="pt-BR" sz="24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pt-BR" sz="24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Guia alimentar para a população brasileira : promovendo a alimentação saudável / Ministério da Saúde, Secretaria de Atenção à Saúde, . – Brasília : Ministério da Saúde, 2008</a:t>
            </a:r>
            <a:r>
              <a:rPr lang="pt-BR" sz="24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pt-BR" sz="2400" dirty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pt-BR" sz="2400" dirty="0">
                <a:latin typeface="Calibri" panose="020F0502020204030204" pitchFamily="34" charset="0"/>
                <a:cs typeface="Arial" pitchFamily="34" charset="0"/>
              </a:rPr>
              <a:t>Série. Normas e Manuais Técnicos. Brasília: Ministério da Saúde, 2008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5006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208213" y="6092825"/>
            <a:ext cx="8229600" cy="579438"/>
          </a:xfrm>
        </p:spPr>
        <p:txBody>
          <a:bodyPr/>
          <a:lstStyle/>
          <a:p>
            <a:r>
              <a:rPr lang="pt-BR" altLang="pt-BR" smtClean="0"/>
              <a:t>                </a:t>
            </a:r>
            <a:r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t>OBRIGADO!!!!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1774825" y="620714"/>
            <a:ext cx="8713788" cy="5184775"/>
          </a:xfrm>
        </p:spPr>
        <p:txBody>
          <a:bodyPr/>
          <a:lstStyle/>
          <a:p>
            <a:endParaRPr lang="pt-BR" altLang="pt-BR" smtClean="0"/>
          </a:p>
        </p:txBody>
      </p:sp>
      <p:pic>
        <p:nvPicPr>
          <p:cNvPr id="20484" name="Picture 2" descr="C:\Documents and Settings\Usuario\Desktop\UBSR PAU RO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8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7523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3523" y="281092"/>
            <a:ext cx="8534400" cy="1507067"/>
          </a:xfrm>
        </p:spPr>
        <p:txBody>
          <a:bodyPr/>
          <a:lstStyle/>
          <a:p>
            <a:pPr algn="ctr"/>
            <a:r>
              <a:rPr lang="pt-BR" b="1" dirty="0" smtClean="0"/>
              <a:t>MANAUS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5738" y="3291839"/>
            <a:ext cx="11301462" cy="2036169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Manaus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concentra cerca de dois milhões de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habitantes (IBGE, 2010), sendo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uma cidade de grandes proporções com um povo multicultural e multiétnico.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Possui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um total de 340 estabelecimentos de saúde públicos sendo 19 unidades de saúde rural, com um atendimento mais próximo da população ribeirinha. </a:t>
            </a:r>
            <a:endParaRPr lang="pt-B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5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4545" y="224822"/>
            <a:ext cx="8534400" cy="168838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Calibri" panose="020F0502020204030204" pitchFamily="34" charset="0"/>
              </a:rPr>
              <a:t>UBSR Pau ROSA  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3722" y="2725616"/>
            <a:ext cx="10860259" cy="361526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 UBSR Pau Rosa está localizada na zona rural da cidade de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Manaus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Conta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com duas equipes da estratégia da saúde da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família 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Composta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por dois enfermeiros, dois médicos, duas técnicas de enfermagem e a diretora da unidade.</a:t>
            </a:r>
            <a:endParaRPr lang="pt-B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5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8440" y="295159"/>
            <a:ext cx="8534400" cy="985002"/>
          </a:xfrm>
        </p:spPr>
        <p:txBody>
          <a:bodyPr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UBSR Pau ROSA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43" y="1690320"/>
            <a:ext cx="11057206" cy="5084469"/>
          </a:xfrm>
        </p:spPr>
        <p:txBody>
          <a:bodyPr>
            <a:sp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Estrutura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física inadequada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Dificuldade em encontrar os registros 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Duas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equipes de ESF na mesma unidade o espaço acaba sendo insuficiente, </a:t>
            </a:r>
            <a:endParaRPr lang="pt-BR" sz="32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Localiza-se numa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área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isolada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Não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conta com sinais de internet, </a:t>
            </a:r>
            <a:endParaRPr lang="pt-BR" sz="32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Não há asfaltamento nas estradas vicinais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, </a:t>
            </a:r>
            <a:endParaRPr lang="pt-BR" sz="3200" b="1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Não possui água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encanada ou ambulância na porta.</a:t>
            </a:r>
            <a:endParaRPr lang="pt-BR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4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22031" y="981076"/>
            <a:ext cx="11479237" cy="5688013"/>
          </a:xfrm>
          <a:blipFill dpi="0" rotWithShape="1">
            <a:blip r:embed="rId3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2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atenção aos usuários hipertensos e diabéticos com 20 anos</a:t>
            </a: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 mais residentes na área e acompanhados na UBSR Pau Rosa.</a:t>
            </a: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pt-BR" sz="1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pt-BR" sz="22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Ampliar a cobertura aos usuários hipertensos e diabéticos.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adesão do usuário hipertenso e/ou diabético ao programa.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qualidade do atendimento ao paciente hipertenso e/ou diabético realizado na unidade de saúde.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Mapear hipertensos e diabéticos de risco para desenvolver doenças cardiovasculares.</a:t>
            </a:r>
          </a:p>
          <a:p>
            <a:pPr eaLnBrk="1" hangingPunct="1">
              <a:defRPr/>
            </a:pPr>
            <a:r>
              <a:rPr lang="pt-BR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Promover a saúde.</a:t>
            </a:r>
          </a:p>
          <a:p>
            <a:pPr marL="448056" indent="-384048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</a:rPr>
              <a:t>.</a:t>
            </a:r>
          </a:p>
          <a:p>
            <a:pPr marL="448056" indent="-384048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10243" name="Retângulo 4"/>
          <p:cNvSpPr>
            <a:spLocks noChangeArrowheads="1"/>
          </p:cNvSpPr>
          <p:nvPr/>
        </p:nvSpPr>
        <p:spPr bwMode="auto">
          <a:xfrm>
            <a:off x="4653306" y="450801"/>
            <a:ext cx="2808287" cy="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382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pt-BR" altLang="pt-BR" sz="3200" b="1" dirty="0">
                <a:latin typeface="Calibri" panose="020F0502020204030204" pitchFamily="34" charset="0"/>
              </a:rPr>
              <a:t>OBJETIVOS</a:t>
            </a:r>
            <a:endParaRPr lang="pt-BR" alt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94711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914" y="238889"/>
            <a:ext cx="8534400" cy="1507067"/>
          </a:xfrm>
        </p:spPr>
        <p:txBody>
          <a:bodyPr/>
          <a:lstStyle/>
          <a:p>
            <a:pPr algn="ctr"/>
            <a:r>
              <a:rPr lang="pt-BR" b="1" dirty="0" smtClean="0"/>
              <a:t>LOGÍSTICA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655" y="2656703"/>
            <a:ext cx="10592974" cy="3397853"/>
          </a:xfr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Capacitação da equipe - 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Manual Técnico - Caderno de Atenção Básica do Ministério da Saúde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2013, 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Reunião com, a equipe, os gestores  e líderes comunitários para os devidos esclarecimentos a respeito da intervenção </a:t>
            </a:r>
          </a:p>
          <a:p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Providenciado quantidade de fichas espelho suficiente para 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cada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usuário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cadastrado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no Programa da </a:t>
            </a:r>
            <a:r>
              <a:rPr lang="pt-BR" sz="32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UBSR Pau </a:t>
            </a:r>
            <a:r>
              <a:rPr lang="pt-BR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Rosa.  </a:t>
            </a:r>
            <a:endParaRPr lang="pt-B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7252" y="168812"/>
            <a:ext cx="8534400" cy="1491177"/>
          </a:xfrm>
        </p:spPr>
        <p:txBody>
          <a:bodyPr/>
          <a:lstStyle/>
          <a:p>
            <a:pPr algn="ctr"/>
            <a:r>
              <a:rPr lang="pt-BR" b="1" dirty="0" smtClean="0"/>
              <a:t>AÇÕES DE PREVENÇÃO E PROMOÇÃO EM SAÚDE</a:t>
            </a:r>
            <a:endParaRPr lang="pt-BR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7" y="2515333"/>
            <a:ext cx="5400040" cy="405003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38" y="2515333"/>
            <a:ext cx="5838825" cy="4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815" y="435837"/>
            <a:ext cx="8534400" cy="121008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Calibri" panose="020F0502020204030204" pitchFamily="34" charset="0"/>
              </a:rPr>
              <a:t>OUTRAS AÇÕES – VISITAS DOMICILIARES E AS CONSULTAS </a:t>
            </a:r>
            <a:endParaRPr lang="pt-BR" sz="3200" b="1" dirty="0"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" y="2092275"/>
            <a:ext cx="5134707" cy="465772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2092276"/>
            <a:ext cx="56864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65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1358</Words>
  <Application>Microsoft Office PowerPoint</Application>
  <PresentationFormat>Widescreen</PresentationFormat>
  <Paragraphs>136</Paragraphs>
  <Slides>27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Fatia</vt:lpstr>
      <vt:lpstr>Fluxo</vt:lpstr>
      <vt:lpstr>Imagem</vt:lpstr>
      <vt:lpstr>             UNIVERSIDADE FEDERAL DE PELOTAS  Faculdade de Medicina  Departamento de Medicina Social  Curso de Especialização em Saúde da Família - UnaSUS  </vt:lpstr>
      <vt:lpstr>INTRODUÇÃO</vt:lpstr>
      <vt:lpstr>MANAUS</vt:lpstr>
      <vt:lpstr>UBSR Pau ROSA  </vt:lpstr>
      <vt:lpstr>UBSR Pau ROSA </vt:lpstr>
      <vt:lpstr>Apresentação do PowerPoint</vt:lpstr>
      <vt:lpstr>LOGÍSTICA </vt:lpstr>
      <vt:lpstr>AÇÕES DE PREVENÇÃO E PROMOÇÃO EM SAÚDE</vt:lpstr>
      <vt:lpstr>OUTRAS AÇÕES – VISITAS DOMICILIARES E AS CONSULTAS </vt:lpstr>
      <vt:lpstr>PLANILHA COLETA DOS DADOS –  OBJETIVOS METAS E RESULTADOS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Reflexão crítica sobre o processo de aprendizagem </vt:lpstr>
      <vt:lpstr>REFERÊNCIA BIBLIOGRÁFICA </vt:lpstr>
      <vt:lpstr>                OBRIGADO!!!!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 Faculdade de Medicina  Departamento de Medicina Social  Curso de Especialização em Saúde da Família - UnaSUS</dc:title>
  <dc:creator>Ana Alice</dc:creator>
  <cp:lastModifiedBy>Ana Alice</cp:lastModifiedBy>
  <cp:revision>49</cp:revision>
  <dcterms:created xsi:type="dcterms:W3CDTF">2015-06-22T00:50:41Z</dcterms:created>
  <dcterms:modified xsi:type="dcterms:W3CDTF">2015-07-01T03:02:21Z</dcterms:modified>
</cp:coreProperties>
</file>