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03" r:id="rId2"/>
    <p:sldId id="353" r:id="rId3"/>
    <p:sldId id="401" r:id="rId4"/>
    <p:sldId id="404" r:id="rId5"/>
    <p:sldId id="405" r:id="rId6"/>
    <p:sldId id="396" r:id="rId7"/>
    <p:sldId id="402" r:id="rId8"/>
    <p:sldId id="400" r:id="rId9"/>
    <p:sldId id="354" r:id="rId10"/>
    <p:sldId id="359" r:id="rId11"/>
    <p:sldId id="360" r:id="rId12"/>
    <p:sldId id="361" r:id="rId13"/>
    <p:sldId id="425" r:id="rId14"/>
    <p:sldId id="355" r:id="rId15"/>
    <p:sldId id="381" r:id="rId16"/>
    <p:sldId id="416" r:id="rId17"/>
    <p:sldId id="367" r:id="rId18"/>
    <p:sldId id="368" r:id="rId19"/>
    <p:sldId id="370" r:id="rId20"/>
    <p:sldId id="372" r:id="rId21"/>
    <p:sldId id="374" r:id="rId22"/>
    <p:sldId id="377" r:id="rId23"/>
    <p:sldId id="406" r:id="rId24"/>
    <p:sldId id="407" r:id="rId25"/>
    <p:sldId id="408" r:id="rId26"/>
    <p:sldId id="428" r:id="rId27"/>
    <p:sldId id="429" r:id="rId28"/>
    <p:sldId id="420" r:id="rId29"/>
    <p:sldId id="421" r:id="rId30"/>
    <p:sldId id="422" r:id="rId31"/>
    <p:sldId id="423" r:id="rId32"/>
    <p:sldId id="424" r:id="rId33"/>
    <p:sldId id="357" r:id="rId34"/>
    <p:sldId id="388" r:id="rId35"/>
    <p:sldId id="390" r:id="rId36"/>
    <p:sldId id="409" r:id="rId37"/>
    <p:sldId id="393" r:id="rId38"/>
    <p:sldId id="395" r:id="rId39"/>
    <p:sldId id="348" r:id="rId40"/>
    <p:sldId id="412" r:id="rId41"/>
    <p:sldId id="426" r:id="rId42"/>
  </p:sldIdLst>
  <p:sldSz cx="9144000" cy="5143500" type="screen16x9"/>
  <p:notesSz cx="6858000" cy="9144000"/>
  <p:defaultTextStyle>
    <a:defPPr>
      <a:defRPr lang="pt-BR"/>
    </a:defPPr>
    <a:lvl1pPr algn="l" rtl="0" fontAlgn="base">
      <a:spcBef>
        <a:spcPct val="0"/>
      </a:spcBef>
      <a:spcAft>
        <a:spcPct val="0"/>
      </a:spcAft>
      <a:defRPr kern="1200">
        <a:solidFill>
          <a:schemeClr val="tx1"/>
        </a:solidFill>
        <a:latin typeface="Constantia" pitchFamily="18" charset="0"/>
        <a:ea typeface="ＭＳ Ｐゴシック"/>
        <a:cs typeface="ＭＳ Ｐゴシック"/>
      </a:defRPr>
    </a:lvl1pPr>
    <a:lvl2pPr marL="457200" algn="l" rtl="0" fontAlgn="base">
      <a:spcBef>
        <a:spcPct val="0"/>
      </a:spcBef>
      <a:spcAft>
        <a:spcPct val="0"/>
      </a:spcAft>
      <a:defRPr kern="1200">
        <a:solidFill>
          <a:schemeClr val="tx1"/>
        </a:solidFill>
        <a:latin typeface="Constantia" pitchFamily="18" charset="0"/>
        <a:ea typeface="ＭＳ Ｐゴシック"/>
        <a:cs typeface="ＭＳ Ｐゴシック"/>
      </a:defRPr>
    </a:lvl2pPr>
    <a:lvl3pPr marL="914400" algn="l" rtl="0" fontAlgn="base">
      <a:spcBef>
        <a:spcPct val="0"/>
      </a:spcBef>
      <a:spcAft>
        <a:spcPct val="0"/>
      </a:spcAft>
      <a:defRPr kern="1200">
        <a:solidFill>
          <a:schemeClr val="tx1"/>
        </a:solidFill>
        <a:latin typeface="Constantia" pitchFamily="18" charset="0"/>
        <a:ea typeface="ＭＳ Ｐゴシック"/>
        <a:cs typeface="ＭＳ Ｐゴシック"/>
      </a:defRPr>
    </a:lvl3pPr>
    <a:lvl4pPr marL="1371600" algn="l" rtl="0" fontAlgn="base">
      <a:spcBef>
        <a:spcPct val="0"/>
      </a:spcBef>
      <a:spcAft>
        <a:spcPct val="0"/>
      </a:spcAft>
      <a:defRPr kern="1200">
        <a:solidFill>
          <a:schemeClr val="tx1"/>
        </a:solidFill>
        <a:latin typeface="Constantia" pitchFamily="18" charset="0"/>
        <a:ea typeface="ＭＳ Ｐゴシック"/>
        <a:cs typeface="ＭＳ Ｐゴシック"/>
      </a:defRPr>
    </a:lvl4pPr>
    <a:lvl5pPr marL="1828800" algn="l" rtl="0" fontAlgn="base">
      <a:spcBef>
        <a:spcPct val="0"/>
      </a:spcBef>
      <a:spcAft>
        <a:spcPct val="0"/>
      </a:spcAft>
      <a:defRPr kern="1200">
        <a:solidFill>
          <a:schemeClr val="tx1"/>
        </a:solidFill>
        <a:latin typeface="Constantia" pitchFamily="18" charset="0"/>
        <a:ea typeface="ＭＳ Ｐゴシック"/>
        <a:cs typeface="ＭＳ Ｐゴシック"/>
      </a:defRPr>
    </a:lvl5pPr>
    <a:lvl6pPr marL="2286000" algn="l" defTabSz="914400" rtl="0" eaLnBrk="1" latinLnBrk="0" hangingPunct="1">
      <a:defRPr kern="1200">
        <a:solidFill>
          <a:schemeClr val="tx1"/>
        </a:solidFill>
        <a:latin typeface="Constantia" pitchFamily="18" charset="0"/>
        <a:ea typeface="ＭＳ Ｐゴシック"/>
        <a:cs typeface="ＭＳ Ｐゴシック"/>
      </a:defRPr>
    </a:lvl6pPr>
    <a:lvl7pPr marL="2743200" algn="l" defTabSz="914400" rtl="0" eaLnBrk="1" latinLnBrk="0" hangingPunct="1">
      <a:defRPr kern="1200">
        <a:solidFill>
          <a:schemeClr val="tx1"/>
        </a:solidFill>
        <a:latin typeface="Constantia" pitchFamily="18" charset="0"/>
        <a:ea typeface="ＭＳ Ｐゴシック"/>
        <a:cs typeface="ＭＳ Ｐゴシック"/>
      </a:defRPr>
    </a:lvl7pPr>
    <a:lvl8pPr marL="3200400" algn="l" defTabSz="914400" rtl="0" eaLnBrk="1" latinLnBrk="0" hangingPunct="1">
      <a:defRPr kern="1200">
        <a:solidFill>
          <a:schemeClr val="tx1"/>
        </a:solidFill>
        <a:latin typeface="Constantia" pitchFamily="18" charset="0"/>
        <a:ea typeface="ＭＳ Ｐゴシック"/>
        <a:cs typeface="ＭＳ Ｐゴシック"/>
      </a:defRPr>
    </a:lvl8pPr>
    <a:lvl9pPr marL="3657600" algn="l" defTabSz="914400" rtl="0" eaLnBrk="1" latinLnBrk="0" hangingPunct="1">
      <a:defRPr kern="1200">
        <a:solidFill>
          <a:schemeClr val="tx1"/>
        </a:solidFill>
        <a:latin typeface="Constantia" pitchFamily="18"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initials="" lastIdx="1" clrIdx="0"/>
  <p:cmAuthor id="1" name="OEM" initials="" lastIdx="5" clrIdx="1"/>
  <p:cmAuthor id="2" name="Anaclaudia Gastal Fassa"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47A1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34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onstantia" pitchFamily="18" charset="0"/>
                <a:ea typeface="ＭＳ Ｐゴシック" pitchFamily="34" charset="-128"/>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onstantia" charset="0"/>
                <a:ea typeface="ＭＳ Ｐゴシック" charset="0"/>
                <a:cs typeface="ＭＳ Ｐゴシック" charset="0"/>
              </a:defRPr>
            </a:lvl1pPr>
          </a:lstStyle>
          <a:p>
            <a:pPr>
              <a:defRPr/>
            </a:pPr>
            <a:fld id="{E66AA0E0-EA35-4EFF-8DA7-A1CA88D645A6}" type="datetimeFigureOut">
              <a:rPr lang="pt-BR"/>
              <a:pPr>
                <a:defRPr/>
              </a:pPr>
              <a:t>05/10/2012</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onstantia" pitchFamily="18" charset="0"/>
                <a:ea typeface="ＭＳ Ｐゴシック" pitchFamily="34" charset="-128"/>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onstantia" charset="0"/>
                <a:ea typeface="ＭＳ Ｐゴシック" charset="0"/>
                <a:cs typeface="ＭＳ Ｐゴシック" charset="0"/>
              </a:defRPr>
            </a:lvl1pPr>
          </a:lstStyle>
          <a:p>
            <a:pPr>
              <a:defRPr/>
            </a:pPr>
            <a:fld id="{A1612751-F117-4BB1-9473-AFF27DDA09BA}"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4" name="Imagem 6" descr="layout3.jpg"/>
          <p:cNvPicPr>
            <a:picLocks noChangeAspect="1"/>
          </p:cNvPicPr>
          <p:nvPr userDrawn="1"/>
        </p:nvPicPr>
        <p:blipFill>
          <a:blip r:embed="rId2" cstate="print"/>
          <a:srcRect/>
          <a:stretch>
            <a:fillRect/>
          </a:stretch>
        </p:blipFill>
        <p:spPr bwMode="auto">
          <a:xfrm>
            <a:off x="2286000" y="0"/>
            <a:ext cx="6858000" cy="5143500"/>
          </a:xfrm>
          <a:prstGeom prst="rect">
            <a:avLst/>
          </a:prstGeom>
          <a:noFill/>
          <a:ln w="9525">
            <a:noFill/>
            <a:miter lim="800000"/>
            <a:headEnd/>
            <a:tailEnd/>
          </a:ln>
        </p:spPr>
      </p:pic>
      <p:sp>
        <p:nvSpPr>
          <p:cNvPr id="2" name="Título 1"/>
          <p:cNvSpPr>
            <a:spLocks noGrp="1"/>
          </p:cNvSpPr>
          <p:nvPr>
            <p:ph type="ctrTitle"/>
          </p:nvPr>
        </p:nvSpPr>
        <p:spPr>
          <a:xfrm>
            <a:off x="685800" y="1597819"/>
            <a:ext cx="7772400" cy="1102519"/>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5" name="Espaço Reservado para Data 3"/>
          <p:cNvSpPr>
            <a:spLocks noGrp="1"/>
          </p:cNvSpPr>
          <p:nvPr>
            <p:ph type="dt" sz="half" idx="10"/>
          </p:nvPr>
        </p:nvSpPr>
        <p:spPr/>
        <p:txBody>
          <a:bodyPr/>
          <a:lstStyle>
            <a:lvl1pPr>
              <a:defRPr/>
            </a:lvl1pPr>
          </a:lstStyle>
          <a:p>
            <a:pPr>
              <a:defRPr/>
            </a:pPr>
            <a:fld id="{30480A39-6D2B-4544-8F92-7C73F5F6E8C1}" type="datetimeFigureOut">
              <a:rPr lang="pt-BR"/>
              <a:pPr>
                <a:defRPr/>
              </a:pPr>
              <a:t>05/10/2012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980EE1F4-EAA5-479A-B625-512297521078}"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7CC711F-C29E-4059-9971-E1DBFC730F9B}" type="datetimeFigureOut">
              <a:rPr lang="pt-BR"/>
              <a:pPr>
                <a:defRPr/>
              </a:pPr>
              <a:t>05/10/2012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9110009-7199-4F28-83F8-369D599A47D7}"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E743FA9-7109-41A0-A778-8E24AD0D730E}" type="datetimeFigureOut">
              <a:rPr lang="pt-BR"/>
              <a:pPr>
                <a:defRPr/>
              </a:pPr>
              <a:t>05/10/2012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56AAF85-F5F5-4DC4-BD8D-281F9E1C4C50}"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4" name="Imagem 6" descr="layout3.jpg"/>
          <p:cNvPicPr>
            <a:picLocks noChangeAspect="1"/>
          </p:cNvPicPr>
          <p:nvPr userDrawn="1"/>
        </p:nvPicPr>
        <p:blipFill>
          <a:blip r:embed="rId2" cstate="print"/>
          <a:srcRect/>
          <a:stretch>
            <a:fillRect/>
          </a:stretch>
        </p:blipFill>
        <p:spPr bwMode="auto">
          <a:xfrm>
            <a:off x="2286000" y="0"/>
            <a:ext cx="6858000" cy="5143500"/>
          </a:xfrm>
          <a:prstGeom prst="rect">
            <a:avLst/>
          </a:prstGeom>
          <a:noFill/>
          <a:ln w="9525">
            <a:noFill/>
            <a:miter lim="800000"/>
            <a:headEnd/>
            <a:tailEnd/>
          </a:ln>
        </p:spPr>
      </p:pic>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0F63DE70-7EA8-4379-BCFB-258FA3C5AF3E}" type="datetimeFigureOut">
              <a:rPr lang="pt-BR"/>
              <a:pPr>
                <a:defRPr/>
              </a:pPr>
              <a:t>05/10/2012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E41302EC-8B92-4284-B3EC-13E984FD9C18}"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4" name="Imagem 6" descr="layout3.jpg"/>
          <p:cNvPicPr>
            <a:picLocks noChangeAspect="1"/>
          </p:cNvPicPr>
          <p:nvPr userDrawn="1"/>
        </p:nvPicPr>
        <p:blipFill>
          <a:blip r:embed="rId2" cstate="print"/>
          <a:srcRect/>
          <a:stretch>
            <a:fillRect/>
          </a:stretch>
        </p:blipFill>
        <p:spPr bwMode="auto">
          <a:xfrm>
            <a:off x="2286000" y="0"/>
            <a:ext cx="6858000" cy="5143500"/>
          </a:xfrm>
          <a:prstGeom prst="rect">
            <a:avLst/>
          </a:prstGeom>
          <a:noFill/>
          <a:ln w="9525">
            <a:noFill/>
            <a:miter lim="800000"/>
            <a:headEnd/>
            <a:tailEnd/>
          </a:ln>
        </p:spPr>
      </p:pic>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EA4CF492-6E51-499E-B029-38A1B2F2C76D}" type="datetimeFigureOut">
              <a:rPr lang="pt-BR"/>
              <a:pPr>
                <a:defRPr/>
              </a:pPr>
              <a:t>05/10/2012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DE6C3791-552D-4921-858C-B1AEFAA8081C}"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5" name="Imagem 7" descr="layout3.jpg"/>
          <p:cNvPicPr>
            <a:picLocks noChangeAspect="1"/>
          </p:cNvPicPr>
          <p:nvPr userDrawn="1"/>
        </p:nvPicPr>
        <p:blipFill>
          <a:blip r:embed="rId2" cstate="print"/>
          <a:srcRect/>
          <a:stretch>
            <a:fillRect/>
          </a:stretch>
        </p:blipFill>
        <p:spPr bwMode="auto">
          <a:xfrm>
            <a:off x="2286000" y="0"/>
            <a:ext cx="6858000" cy="5143500"/>
          </a:xfrm>
          <a:prstGeom prst="rect">
            <a:avLst/>
          </a:prstGeom>
          <a:noFill/>
          <a:ln w="9525">
            <a:noFill/>
            <a:miter lim="800000"/>
            <a:headEnd/>
            <a:tailEnd/>
          </a:ln>
        </p:spPr>
      </p:pic>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Data 3"/>
          <p:cNvSpPr>
            <a:spLocks noGrp="1"/>
          </p:cNvSpPr>
          <p:nvPr>
            <p:ph type="dt" sz="half" idx="10"/>
          </p:nvPr>
        </p:nvSpPr>
        <p:spPr/>
        <p:txBody>
          <a:bodyPr/>
          <a:lstStyle>
            <a:lvl1pPr>
              <a:defRPr/>
            </a:lvl1pPr>
          </a:lstStyle>
          <a:p>
            <a:pPr>
              <a:defRPr/>
            </a:pPr>
            <a:fld id="{2772AACA-C491-4942-901A-F5364CD0A55F}" type="datetimeFigureOut">
              <a:rPr lang="pt-BR"/>
              <a:pPr>
                <a:defRPr/>
              </a:pPr>
              <a:t>05/10/2012</a:t>
            </a:fld>
            <a:endParaRPr lang="pt-BR"/>
          </a:p>
        </p:txBody>
      </p:sp>
      <p:sp>
        <p:nvSpPr>
          <p:cNvPr id="7" name="Espaço Reservado para Rodapé 4"/>
          <p:cNvSpPr>
            <a:spLocks noGrp="1"/>
          </p:cNvSpPr>
          <p:nvPr>
            <p:ph type="ftr" sz="quarter" idx="11"/>
          </p:nvPr>
        </p:nvSpPr>
        <p:spPr/>
        <p:txBody>
          <a:bodyPr/>
          <a:lstStyle>
            <a:lvl1pPr>
              <a:defRPr/>
            </a:lvl1pPr>
          </a:lstStyle>
          <a:p>
            <a:pPr>
              <a:defRPr/>
            </a:pPr>
            <a:endParaRPr lang="pt-BR"/>
          </a:p>
        </p:txBody>
      </p:sp>
      <p:sp>
        <p:nvSpPr>
          <p:cNvPr id="8" name="Espaço Reservado para Número de Slide 5"/>
          <p:cNvSpPr>
            <a:spLocks noGrp="1"/>
          </p:cNvSpPr>
          <p:nvPr>
            <p:ph type="sldNum" sz="quarter" idx="12"/>
          </p:nvPr>
        </p:nvSpPr>
        <p:spPr/>
        <p:txBody>
          <a:bodyPr/>
          <a:lstStyle>
            <a:lvl1pPr>
              <a:defRPr/>
            </a:lvl1pPr>
          </a:lstStyle>
          <a:p>
            <a:pPr>
              <a:defRPr/>
            </a:pPr>
            <a:fld id="{7F06AE1C-DEEC-4B1F-A024-698E17210075}"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7" name="Imagem 9" descr="layout3.jpg"/>
          <p:cNvPicPr>
            <a:picLocks noChangeAspect="1"/>
          </p:cNvPicPr>
          <p:nvPr userDrawn="1"/>
        </p:nvPicPr>
        <p:blipFill>
          <a:blip r:embed="rId2" cstate="print"/>
          <a:srcRect/>
          <a:stretch>
            <a:fillRect/>
          </a:stretch>
        </p:blipFill>
        <p:spPr bwMode="auto">
          <a:xfrm>
            <a:off x="2286000" y="0"/>
            <a:ext cx="6858000" cy="5143500"/>
          </a:xfrm>
          <a:prstGeom prst="rect">
            <a:avLst/>
          </a:prstGeom>
          <a:noFill/>
          <a:ln w="9525">
            <a:noFill/>
            <a:miter lim="800000"/>
            <a:headEnd/>
            <a:tailEnd/>
          </a:ln>
        </p:spPr>
      </p:pic>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8" name="Espaço Reservado para Data 3"/>
          <p:cNvSpPr>
            <a:spLocks noGrp="1"/>
          </p:cNvSpPr>
          <p:nvPr>
            <p:ph type="dt" sz="half" idx="10"/>
          </p:nvPr>
        </p:nvSpPr>
        <p:spPr/>
        <p:txBody>
          <a:bodyPr/>
          <a:lstStyle>
            <a:lvl1pPr>
              <a:defRPr/>
            </a:lvl1pPr>
          </a:lstStyle>
          <a:p>
            <a:pPr>
              <a:defRPr/>
            </a:pPr>
            <a:fld id="{EC2EA29A-C7D4-4173-AE62-68724F22F923}" type="datetimeFigureOut">
              <a:rPr lang="pt-BR"/>
              <a:pPr>
                <a:defRPr/>
              </a:pPr>
              <a:t>05/10/2012</a:t>
            </a:fld>
            <a:endParaRPr lang="pt-BR"/>
          </a:p>
        </p:txBody>
      </p:sp>
      <p:sp>
        <p:nvSpPr>
          <p:cNvPr id="9" name="Espaço Reservado para Rodapé 4"/>
          <p:cNvSpPr>
            <a:spLocks noGrp="1"/>
          </p:cNvSpPr>
          <p:nvPr>
            <p:ph type="ftr" sz="quarter" idx="11"/>
          </p:nvPr>
        </p:nvSpPr>
        <p:spPr/>
        <p:txBody>
          <a:bodyPr/>
          <a:lstStyle>
            <a:lvl1pPr>
              <a:defRPr/>
            </a:lvl1pPr>
          </a:lstStyle>
          <a:p>
            <a:pPr>
              <a:defRPr/>
            </a:pPr>
            <a:endParaRPr lang="pt-BR"/>
          </a:p>
        </p:txBody>
      </p:sp>
      <p:sp>
        <p:nvSpPr>
          <p:cNvPr id="10" name="Espaço Reservado para Número de Slide 5"/>
          <p:cNvSpPr>
            <a:spLocks noGrp="1"/>
          </p:cNvSpPr>
          <p:nvPr>
            <p:ph type="sldNum" sz="quarter" idx="12"/>
          </p:nvPr>
        </p:nvSpPr>
        <p:spPr/>
        <p:txBody>
          <a:bodyPr/>
          <a:lstStyle>
            <a:lvl1pPr>
              <a:defRPr/>
            </a:lvl1pPr>
          </a:lstStyle>
          <a:p>
            <a:pPr>
              <a:defRPr/>
            </a:pPr>
            <a:fld id="{72BBE03F-5809-40E4-A55D-7277CDD6336B}"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3" name="Imagem 5" descr="layout3.jpg"/>
          <p:cNvPicPr>
            <a:picLocks noChangeAspect="1"/>
          </p:cNvPicPr>
          <p:nvPr userDrawn="1"/>
        </p:nvPicPr>
        <p:blipFill>
          <a:blip r:embed="rId2" cstate="print"/>
          <a:srcRect/>
          <a:stretch>
            <a:fillRect/>
          </a:stretch>
        </p:blipFill>
        <p:spPr bwMode="auto">
          <a:xfrm>
            <a:off x="2286000" y="0"/>
            <a:ext cx="6858000" cy="5143500"/>
          </a:xfrm>
          <a:prstGeom prst="rect">
            <a:avLst/>
          </a:prstGeom>
          <a:noFill/>
          <a:ln w="9525">
            <a:noFill/>
            <a:miter lim="800000"/>
            <a:headEnd/>
            <a:tailEnd/>
          </a:ln>
        </p:spPr>
      </p:pic>
      <p:sp>
        <p:nvSpPr>
          <p:cNvPr id="2" name="Título 1"/>
          <p:cNvSpPr>
            <a:spLocks noGrp="1"/>
          </p:cNvSpPr>
          <p:nvPr>
            <p:ph type="title"/>
          </p:nvPr>
        </p:nvSpPr>
        <p:spPr/>
        <p:txBody>
          <a:bodyPr/>
          <a:lstStyle/>
          <a:p>
            <a:r>
              <a:rPr lang="pt-BR" smtClean="0"/>
              <a:t>Clique para editar o estilo do 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F38970F7-C3DE-44E3-9531-BD17F33F82F0}" type="datetimeFigureOut">
              <a:rPr lang="pt-BR"/>
              <a:pPr>
                <a:defRPr/>
              </a:pPr>
              <a:t>05/10/2012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1697B4D-A890-4B9A-B25D-8FB1434F03F1}"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2" name="Imagem 4" descr="layout3.jpg"/>
          <p:cNvPicPr>
            <a:picLocks noChangeAspect="1"/>
          </p:cNvPicPr>
          <p:nvPr userDrawn="1"/>
        </p:nvPicPr>
        <p:blipFill>
          <a:blip r:embed="rId2" cstate="print"/>
          <a:srcRect/>
          <a:stretch>
            <a:fillRect/>
          </a:stretch>
        </p:blipFill>
        <p:spPr bwMode="auto">
          <a:xfrm>
            <a:off x="2286000" y="0"/>
            <a:ext cx="6858000" cy="5143500"/>
          </a:xfrm>
          <a:prstGeom prst="rect">
            <a:avLst/>
          </a:prstGeom>
          <a:noFill/>
          <a:ln w="9525">
            <a:noFill/>
            <a:miter lim="800000"/>
            <a:headEnd/>
            <a:tailEnd/>
          </a:ln>
        </p:spPr>
      </p:pic>
      <p:sp>
        <p:nvSpPr>
          <p:cNvPr id="3" name="Espaço Reservado para Data 3"/>
          <p:cNvSpPr>
            <a:spLocks noGrp="1"/>
          </p:cNvSpPr>
          <p:nvPr>
            <p:ph type="dt" sz="half" idx="10"/>
          </p:nvPr>
        </p:nvSpPr>
        <p:spPr/>
        <p:txBody>
          <a:bodyPr/>
          <a:lstStyle>
            <a:lvl1pPr>
              <a:defRPr/>
            </a:lvl1pPr>
          </a:lstStyle>
          <a:p>
            <a:pPr>
              <a:defRPr/>
            </a:pPr>
            <a:fld id="{4894EA43-12C0-4DFB-9084-8C01BE018079}" type="datetimeFigureOut">
              <a:rPr lang="pt-BR"/>
              <a:pPr>
                <a:defRPr/>
              </a:pPr>
              <a:t>05/10/2012</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BC97A37A-70E3-432D-89F8-97664DB09951}"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5" name="Imagem 7" descr="layout3.jpg"/>
          <p:cNvPicPr>
            <a:picLocks noChangeAspect="1"/>
          </p:cNvPicPr>
          <p:nvPr userDrawn="1"/>
        </p:nvPicPr>
        <p:blipFill>
          <a:blip r:embed="rId2" cstate="print"/>
          <a:srcRect/>
          <a:stretch>
            <a:fillRect/>
          </a:stretch>
        </p:blipFill>
        <p:spPr bwMode="auto">
          <a:xfrm>
            <a:off x="2286000" y="0"/>
            <a:ext cx="6858000" cy="5143500"/>
          </a:xfrm>
          <a:prstGeom prst="rect">
            <a:avLst/>
          </a:prstGeom>
          <a:noFill/>
          <a:ln w="9525">
            <a:noFill/>
            <a:miter lim="800000"/>
            <a:headEnd/>
            <a:tailEnd/>
          </a:ln>
        </p:spPr>
      </p:pic>
      <p:sp>
        <p:nvSpPr>
          <p:cNvPr id="2" name="Título 1"/>
          <p:cNvSpPr>
            <a:spLocks noGrp="1"/>
          </p:cNvSpPr>
          <p:nvPr>
            <p:ph type="title"/>
          </p:nvPr>
        </p:nvSpPr>
        <p:spPr>
          <a:xfrm>
            <a:off x="457201" y="204787"/>
            <a:ext cx="3008313" cy="871538"/>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lstStyle>
          <a:p>
            <a:pPr>
              <a:defRPr/>
            </a:pPr>
            <a:fld id="{C73E29FF-4838-4FCE-8F93-94B0651A5FDA}" type="datetimeFigureOut">
              <a:rPr lang="pt-BR"/>
              <a:pPr>
                <a:defRPr/>
              </a:pPr>
              <a:t>05/10/2012</a:t>
            </a:fld>
            <a:endParaRPr lang="pt-BR"/>
          </a:p>
        </p:txBody>
      </p:sp>
      <p:sp>
        <p:nvSpPr>
          <p:cNvPr id="7" name="Espaço Reservado para Rodapé 4"/>
          <p:cNvSpPr>
            <a:spLocks noGrp="1"/>
          </p:cNvSpPr>
          <p:nvPr>
            <p:ph type="ftr" sz="quarter" idx="11"/>
          </p:nvPr>
        </p:nvSpPr>
        <p:spPr/>
        <p:txBody>
          <a:bodyPr/>
          <a:lstStyle>
            <a:lvl1pPr>
              <a:defRPr/>
            </a:lvl1pPr>
          </a:lstStyle>
          <a:p>
            <a:pPr>
              <a:defRPr/>
            </a:pPr>
            <a:endParaRPr lang="pt-BR"/>
          </a:p>
        </p:txBody>
      </p:sp>
      <p:sp>
        <p:nvSpPr>
          <p:cNvPr id="8" name="Espaço Reservado para Número de Slide 5"/>
          <p:cNvSpPr>
            <a:spLocks noGrp="1"/>
          </p:cNvSpPr>
          <p:nvPr>
            <p:ph type="sldNum" sz="quarter" idx="12"/>
          </p:nvPr>
        </p:nvSpPr>
        <p:spPr/>
        <p:txBody>
          <a:bodyPr/>
          <a:lstStyle>
            <a:lvl1pPr>
              <a:defRPr/>
            </a:lvl1pPr>
          </a:lstStyle>
          <a:p>
            <a:pPr>
              <a:defRPr/>
            </a:pPr>
            <a:fld id="{20896932-A343-47CA-9AF7-B54CE601B913}"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5" name="Imagem 7" descr="layout3.jpg"/>
          <p:cNvPicPr>
            <a:picLocks noChangeAspect="1"/>
          </p:cNvPicPr>
          <p:nvPr userDrawn="1"/>
        </p:nvPicPr>
        <p:blipFill>
          <a:blip r:embed="rId2" cstate="print"/>
          <a:srcRect/>
          <a:stretch>
            <a:fillRect/>
          </a:stretch>
        </p:blipFill>
        <p:spPr bwMode="auto">
          <a:xfrm>
            <a:off x="2286000" y="0"/>
            <a:ext cx="6858000" cy="5143500"/>
          </a:xfrm>
          <a:prstGeom prst="rect">
            <a:avLst/>
          </a:prstGeom>
          <a:noFill/>
          <a:ln w="9525">
            <a:noFill/>
            <a:miter lim="800000"/>
            <a:headEnd/>
            <a:tailEnd/>
          </a:ln>
        </p:spPr>
      </p:pic>
      <p:sp>
        <p:nvSpPr>
          <p:cNvPr id="2" name="Título 1"/>
          <p:cNvSpPr>
            <a:spLocks noGrp="1"/>
          </p:cNvSpPr>
          <p:nvPr>
            <p:ph type="title"/>
          </p:nvPr>
        </p:nvSpPr>
        <p:spPr>
          <a:xfrm>
            <a:off x="1792288" y="3600450"/>
            <a:ext cx="5486400" cy="425054"/>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lstStyle>
          <a:p>
            <a:pPr>
              <a:defRPr/>
            </a:pPr>
            <a:fld id="{D16218BB-7378-4C22-ABFE-E5C0FAC20A4E}" type="datetimeFigureOut">
              <a:rPr lang="pt-BR"/>
              <a:pPr>
                <a:defRPr/>
              </a:pPr>
              <a:t>05/10/2012</a:t>
            </a:fld>
            <a:endParaRPr lang="pt-BR"/>
          </a:p>
        </p:txBody>
      </p:sp>
      <p:sp>
        <p:nvSpPr>
          <p:cNvPr id="7" name="Espaço Reservado para Rodapé 4"/>
          <p:cNvSpPr>
            <a:spLocks noGrp="1"/>
          </p:cNvSpPr>
          <p:nvPr>
            <p:ph type="ftr" sz="quarter" idx="11"/>
          </p:nvPr>
        </p:nvSpPr>
        <p:spPr/>
        <p:txBody>
          <a:bodyPr/>
          <a:lstStyle>
            <a:lvl1pPr>
              <a:defRPr/>
            </a:lvl1pPr>
          </a:lstStyle>
          <a:p>
            <a:pPr>
              <a:defRPr/>
            </a:pPr>
            <a:endParaRPr lang="pt-BR"/>
          </a:p>
        </p:txBody>
      </p:sp>
      <p:sp>
        <p:nvSpPr>
          <p:cNvPr id="8" name="Espaço Reservado para Número de Slide 5"/>
          <p:cNvSpPr>
            <a:spLocks noGrp="1"/>
          </p:cNvSpPr>
          <p:nvPr>
            <p:ph type="sldNum" sz="quarter" idx="12"/>
          </p:nvPr>
        </p:nvSpPr>
        <p:spPr/>
        <p:txBody>
          <a:bodyPr/>
          <a:lstStyle>
            <a:lvl1pPr>
              <a:defRPr/>
            </a:lvl1pPr>
          </a:lstStyle>
          <a:p>
            <a:pPr>
              <a:defRPr/>
            </a:pPr>
            <a:fld id="{9D942E34-5FC5-4677-9C0A-026D1CE41CB1}"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m 7" descr="tela_principal_limpa.jpg"/>
          <p:cNvPicPr>
            <a:picLocks noChangeAspect="1"/>
          </p:cNvPicPr>
          <p:nvPr userDrawn="1"/>
        </p:nvPicPr>
        <p:blipFill>
          <a:blip r:embed="rId13" cstate="print"/>
          <a:srcRect/>
          <a:stretch>
            <a:fillRect/>
          </a:stretch>
        </p:blipFill>
        <p:spPr bwMode="auto">
          <a:xfrm>
            <a:off x="2286000" y="0"/>
            <a:ext cx="6858000" cy="5143500"/>
          </a:xfrm>
          <a:prstGeom prst="rect">
            <a:avLst/>
          </a:prstGeom>
          <a:noFill/>
          <a:ln w="9525">
            <a:noFill/>
            <a:miter lim="800000"/>
            <a:headEnd/>
            <a:tailEnd/>
          </a:ln>
        </p:spPr>
      </p:pic>
      <p:sp>
        <p:nvSpPr>
          <p:cNvPr id="1027" name="Espaço Reservado para Título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8" name="Espaço Reservado para Texto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onstantia" charset="0"/>
                <a:ea typeface="ＭＳ Ｐゴシック" charset="0"/>
                <a:cs typeface="ＭＳ Ｐゴシック" charset="0"/>
              </a:defRPr>
            </a:lvl1pPr>
          </a:lstStyle>
          <a:p>
            <a:pPr>
              <a:defRPr/>
            </a:pPr>
            <a:fld id="{6B65A6B9-6357-40FB-B6C4-E9342D4F51ED}" type="datetimeFigureOut">
              <a:rPr lang="pt-BR"/>
              <a:pPr>
                <a:defRPr/>
              </a:pPr>
              <a:t>05/10/2012</a:t>
            </a:fld>
            <a:endParaRPr lang="pt-BR"/>
          </a:p>
        </p:txBody>
      </p:sp>
      <p:sp>
        <p:nvSpPr>
          <p:cNvPr id="5" name="Espaço Reservado para Rodapé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onstantia" charset="0"/>
                <a:ea typeface="ＭＳ Ｐゴシック" charset="0"/>
                <a:cs typeface="ＭＳ Ｐゴシック" charset="0"/>
              </a:defRPr>
            </a:lvl1pPr>
          </a:lstStyle>
          <a:p>
            <a:pPr>
              <a:defRPr/>
            </a:pPr>
            <a:fld id="{2A5B11A9-0363-43EE-B2E9-D6DAC67A2D89}"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9" r:id="rId10"/>
    <p:sldLayoutId id="2147483658"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onstantia"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onstantia"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onstantia"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onstantia" pitchFamily="18"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onstantia" pitchFamily="18" charset="0"/>
        </a:defRPr>
      </a:lvl6pPr>
      <a:lvl7pPr marL="914400" algn="ctr" rtl="0" fontAlgn="base">
        <a:spcBef>
          <a:spcPct val="0"/>
        </a:spcBef>
        <a:spcAft>
          <a:spcPct val="0"/>
        </a:spcAft>
        <a:defRPr sz="4400">
          <a:solidFill>
            <a:schemeClr val="tx1"/>
          </a:solidFill>
          <a:latin typeface="Constantia" pitchFamily="18" charset="0"/>
        </a:defRPr>
      </a:lvl7pPr>
      <a:lvl8pPr marL="1371600" algn="ctr" rtl="0" fontAlgn="base">
        <a:spcBef>
          <a:spcPct val="0"/>
        </a:spcBef>
        <a:spcAft>
          <a:spcPct val="0"/>
        </a:spcAft>
        <a:defRPr sz="4400">
          <a:solidFill>
            <a:schemeClr val="tx1"/>
          </a:solidFill>
          <a:latin typeface="Constantia" pitchFamily="18" charset="0"/>
        </a:defRPr>
      </a:lvl8pPr>
      <a:lvl9pPr marL="1828800" algn="ctr" rtl="0" fontAlgn="base">
        <a:spcBef>
          <a:spcPct val="0"/>
        </a:spcBef>
        <a:spcAft>
          <a:spcPct val="0"/>
        </a:spcAft>
        <a:defRPr sz="4400">
          <a:solidFill>
            <a:schemeClr val="tx1"/>
          </a:solidFill>
          <a:latin typeface="Constant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Gr_fico_do_Microsoft_Office_Excel1.xl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p:txBody>
          <a:bodyPr/>
          <a:lstStyle/>
          <a:p>
            <a:r>
              <a:rPr lang="pt-BR" sz="2800" smtClean="0">
                <a:ea typeface="ＭＳ Ｐゴシック"/>
                <a:cs typeface="ＭＳ Ｐゴシック"/>
              </a:rPr>
              <a:t>Universidade Federal de Pelotas/UNASUS</a:t>
            </a:r>
            <a:br>
              <a:rPr lang="pt-BR" sz="2800" smtClean="0">
                <a:ea typeface="ＭＳ Ｐゴシック"/>
                <a:cs typeface="ＭＳ Ｐゴシック"/>
              </a:rPr>
            </a:br>
            <a:r>
              <a:rPr lang="pt-BR" sz="2800" smtClean="0">
                <a:ea typeface="ＭＳ Ｐゴシック"/>
                <a:cs typeface="ＭＳ Ｐゴシック"/>
              </a:rPr>
              <a:t>Especialização em Saúde da Família</a:t>
            </a:r>
          </a:p>
        </p:txBody>
      </p:sp>
      <p:sp>
        <p:nvSpPr>
          <p:cNvPr id="14338" name="Rectangle 3"/>
          <p:cNvSpPr>
            <a:spLocks noGrp="1"/>
          </p:cNvSpPr>
          <p:nvPr>
            <p:ph type="body" idx="4294967295"/>
          </p:nvPr>
        </p:nvSpPr>
        <p:spPr>
          <a:xfrm>
            <a:off x="457200" y="1563688"/>
            <a:ext cx="8229600" cy="3384550"/>
          </a:xfrm>
        </p:spPr>
        <p:txBody>
          <a:bodyPr/>
          <a:lstStyle/>
          <a:p>
            <a:pPr algn="ctr" eaLnBrk="1" hangingPunct="1">
              <a:lnSpc>
                <a:spcPct val="80000"/>
              </a:lnSpc>
              <a:buFont typeface="Arial" charset="0"/>
              <a:buNone/>
            </a:pPr>
            <a:r>
              <a:rPr lang="pt-BR" sz="2400" b="1" smtClean="0">
                <a:solidFill>
                  <a:srgbClr val="FF0000"/>
                </a:solidFill>
                <a:ea typeface="ＭＳ Ｐゴシック"/>
                <a:cs typeface="ＭＳ Ｐゴシック"/>
              </a:rPr>
              <a:t> </a:t>
            </a:r>
            <a:r>
              <a:rPr lang="pt-BR" sz="2400" b="1" smtClean="0">
                <a:solidFill>
                  <a:srgbClr val="E47A1A"/>
                </a:solidFill>
                <a:ea typeface="ＭＳ Ｐゴシック"/>
                <a:cs typeface="ＭＳ Ｐゴシック"/>
              </a:rPr>
              <a:t>Qualificação da atenção em saúde bucal em crianças escolares entre 6 e 10 anos</a:t>
            </a:r>
            <a:endParaRPr lang="pt-BR" sz="2700" b="1" smtClean="0">
              <a:solidFill>
                <a:srgbClr val="E47A1A"/>
              </a:solidFill>
              <a:ea typeface="ＭＳ Ｐゴシック"/>
              <a:cs typeface="ＭＳ Ｐゴシック"/>
            </a:endParaRPr>
          </a:p>
          <a:p>
            <a:pPr algn="ctr" eaLnBrk="1" hangingPunct="1">
              <a:lnSpc>
                <a:spcPct val="80000"/>
              </a:lnSpc>
              <a:buFont typeface="Arial" charset="0"/>
              <a:buNone/>
            </a:pPr>
            <a:endParaRPr lang="pt-BR" sz="2500" smtClean="0">
              <a:solidFill>
                <a:srgbClr val="E47A1A"/>
              </a:solidFill>
              <a:ea typeface="ＭＳ Ｐゴシック"/>
              <a:cs typeface="ＭＳ Ｐゴシック"/>
            </a:endParaRPr>
          </a:p>
          <a:p>
            <a:pPr algn="ctr" eaLnBrk="1" hangingPunct="1">
              <a:lnSpc>
                <a:spcPct val="80000"/>
              </a:lnSpc>
              <a:buFont typeface="Arial" charset="0"/>
              <a:buNone/>
            </a:pPr>
            <a:endParaRPr lang="pt-BR" sz="2500" smtClean="0">
              <a:ea typeface="ＭＳ Ｐゴシック"/>
              <a:cs typeface="ＭＳ Ｐゴシック"/>
            </a:endParaRPr>
          </a:p>
          <a:p>
            <a:pPr algn="ctr" eaLnBrk="1" hangingPunct="1">
              <a:lnSpc>
                <a:spcPct val="80000"/>
              </a:lnSpc>
              <a:buFont typeface="Arial" charset="0"/>
              <a:buNone/>
            </a:pPr>
            <a:r>
              <a:rPr lang="pt-BR" sz="2000" smtClean="0">
                <a:ea typeface="ＭＳ Ｐゴシック"/>
                <a:cs typeface="ＭＳ Ｐゴシック"/>
              </a:rPr>
              <a:t>Michele Martins Silveira</a:t>
            </a:r>
          </a:p>
          <a:p>
            <a:pPr algn="ctr" eaLnBrk="1" hangingPunct="1">
              <a:lnSpc>
                <a:spcPct val="80000"/>
              </a:lnSpc>
              <a:buFont typeface="Arial" charset="0"/>
              <a:buNone/>
            </a:pPr>
            <a:r>
              <a:rPr lang="pt-BR" sz="1800" smtClean="0">
                <a:ea typeface="ＭＳ Ｐゴシック"/>
                <a:cs typeface="ＭＳ Ｐゴシック"/>
              </a:rPr>
              <a:t>Orientadora: Denise Bermudez Pereira</a:t>
            </a:r>
          </a:p>
          <a:p>
            <a:pPr algn="ctr" eaLnBrk="1" hangingPunct="1">
              <a:lnSpc>
                <a:spcPct val="80000"/>
              </a:lnSpc>
              <a:buFont typeface="Arial" charset="0"/>
              <a:buNone/>
            </a:pPr>
            <a:endParaRPr lang="pt-BR" sz="1800" smtClean="0">
              <a:ea typeface="ＭＳ Ｐゴシック"/>
              <a:cs typeface="ＭＳ Ｐゴシック"/>
            </a:endParaRPr>
          </a:p>
          <a:p>
            <a:pPr eaLnBrk="1" hangingPunct="1">
              <a:lnSpc>
                <a:spcPct val="80000"/>
              </a:lnSpc>
              <a:buFont typeface="Arial" charset="0"/>
              <a:buNone/>
            </a:pPr>
            <a:endParaRPr lang="pt-BR" sz="2500" smtClean="0">
              <a:ea typeface="ＭＳ Ｐゴシック"/>
              <a:cs typeface="ＭＳ Ｐゴシック"/>
            </a:endParaRPr>
          </a:p>
          <a:p>
            <a:pPr algn="ctr" eaLnBrk="1" hangingPunct="1">
              <a:lnSpc>
                <a:spcPct val="80000"/>
              </a:lnSpc>
              <a:buFont typeface="Arial" charset="0"/>
              <a:buNone/>
            </a:pPr>
            <a:r>
              <a:rPr lang="pt-BR" sz="1600" smtClean="0">
                <a:ea typeface="ＭＳ Ｐゴシック"/>
                <a:cs typeface="ＭＳ Ｐゴシック"/>
              </a:rPr>
              <a:t>Outubro de 2012</a:t>
            </a:r>
          </a:p>
          <a:p>
            <a:pPr>
              <a:lnSpc>
                <a:spcPct val="80000"/>
              </a:lnSpc>
            </a:pPr>
            <a:endParaRPr lang="pt-BR" sz="24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1"/>
          <p:cNvSpPr>
            <a:spLocks noGrp="1"/>
          </p:cNvSpPr>
          <p:nvPr>
            <p:ph type="title"/>
          </p:nvPr>
        </p:nvSpPr>
        <p:spPr/>
        <p:txBody>
          <a:bodyPr/>
          <a:lstStyle/>
          <a:p>
            <a:pPr algn="l"/>
            <a:r>
              <a:rPr lang="pt-BR" sz="3600" b="1" smtClean="0">
                <a:solidFill>
                  <a:srgbClr val="E47A1A"/>
                </a:solidFill>
                <a:ea typeface="ＭＳ Ｐゴシック"/>
                <a:cs typeface="ＭＳ Ｐゴシック"/>
              </a:rPr>
              <a:t>Objetivos</a:t>
            </a:r>
            <a:endParaRPr lang="pt-BR" sz="3600" smtClean="0">
              <a:ea typeface="ＭＳ Ｐゴシック"/>
              <a:cs typeface="ＭＳ Ｐゴシック"/>
            </a:endParaRPr>
          </a:p>
        </p:txBody>
      </p:sp>
      <p:sp>
        <p:nvSpPr>
          <p:cNvPr id="23554" name="Espaço Reservado para Conteúdo 2"/>
          <p:cNvSpPr>
            <a:spLocks noGrp="1"/>
          </p:cNvSpPr>
          <p:nvPr>
            <p:ph idx="1"/>
          </p:nvPr>
        </p:nvSpPr>
        <p:spPr/>
        <p:txBody>
          <a:bodyPr/>
          <a:lstStyle/>
          <a:p>
            <a:pPr>
              <a:buFont typeface="Arial" charset="0"/>
              <a:buNone/>
            </a:pPr>
            <a:r>
              <a:rPr lang="pt-BR" sz="2800" smtClean="0">
                <a:ea typeface="ＭＳ Ｐゴシック"/>
                <a:cs typeface="ＭＳ Ｐゴシック"/>
              </a:rPr>
              <a:t>	</a:t>
            </a:r>
            <a:r>
              <a:rPr lang="pt-BR" sz="2800" i="1" smtClean="0">
                <a:ea typeface="ＭＳ Ｐゴシック"/>
                <a:cs typeface="ＭＳ Ｐゴシック"/>
              </a:rPr>
              <a:t>Objetivos Específicos</a:t>
            </a:r>
            <a:r>
              <a:rPr lang="pt-BR" sz="2800" smtClean="0">
                <a:ea typeface="ＭＳ Ｐゴシック"/>
                <a:cs typeface="ＭＳ Ｐゴシック"/>
              </a:rPr>
              <a:t>:</a:t>
            </a:r>
          </a:p>
          <a:p>
            <a:r>
              <a:rPr lang="pt-BR" sz="2400" smtClean="0">
                <a:ea typeface="ＭＳ Ｐゴシック"/>
                <a:cs typeface="ＭＳ Ｐゴシック"/>
              </a:rPr>
              <a:t>Melhorar a cobertura do atendimento odontológico em crianças escolares;</a:t>
            </a:r>
          </a:p>
          <a:p>
            <a:r>
              <a:rPr lang="pt-BR" sz="2400" smtClean="0">
                <a:ea typeface="ＭＳ Ｐゴシック"/>
                <a:cs typeface="ＭＳ Ｐゴシック"/>
              </a:rPr>
              <a:t> Aumentar a adesão dos escolares às consultas odontológicas;</a:t>
            </a:r>
          </a:p>
          <a:p>
            <a:r>
              <a:rPr lang="pt-BR" sz="2400" smtClean="0">
                <a:ea typeface="ＭＳ Ｐゴシック"/>
                <a:cs typeface="ＭＳ Ｐゴシック"/>
              </a:rPr>
              <a:t>Melhorar a qualidade do atendimento odontológico aos escolares;</a:t>
            </a:r>
          </a:p>
          <a:p>
            <a:r>
              <a:rPr lang="pt-BR" sz="2400" smtClean="0">
                <a:ea typeface="ＭＳ Ｐゴシック"/>
                <a:cs typeface="ＭＳ Ｐゴシック"/>
              </a:rPr>
              <a:t>Intensificar atividades educativas/promoção da saúde na problemática encontrada no exame bucal;</a:t>
            </a:r>
          </a:p>
          <a:p>
            <a:endParaRPr lang="pt-BR" sz="2400" smtClean="0">
              <a:ea typeface="ＭＳ Ｐゴシック"/>
              <a:cs typeface="ＭＳ Ｐゴシック"/>
            </a:endParaRPr>
          </a:p>
          <a:p>
            <a:endParaRPr lang="pt-BR" smtClean="0">
              <a:ea typeface="ＭＳ Ｐゴシック"/>
              <a:cs typeface="ＭＳ Ｐゴシック"/>
            </a:endParaRPr>
          </a:p>
          <a:p>
            <a:endParaRPr lang="pt-B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ítulo 1"/>
          <p:cNvSpPr>
            <a:spLocks noGrp="1"/>
          </p:cNvSpPr>
          <p:nvPr>
            <p:ph type="title"/>
          </p:nvPr>
        </p:nvSpPr>
        <p:spPr/>
        <p:txBody>
          <a:bodyPr/>
          <a:lstStyle/>
          <a:p>
            <a:pPr algn="l"/>
            <a:r>
              <a:rPr lang="pt-BR" sz="3600" b="1" smtClean="0">
                <a:solidFill>
                  <a:srgbClr val="E47A1A"/>
                </a:solidFill>
                <a:ea typeface="ＭＳ Ｐゴシック"/>
                <a:cs typeface="ＭＳ Ｐゴシック"/>
              </a:rPr>
              <a:t>Objetivos</a:t>
            </a:r>
            <a:endParaRPr lang="pt-BR" sz="3600" smtClean="0">
              <a:ea typeface="ＭＳ Ｐゴシック"/>
              <a:cs typeface="ＭＳ Ｐゴシック"/>
            </a:endParaRPr>
          </a:p>
        </p:txBody>
      </p:sp>
      <p:sp>
        <p:nvSpPr>
          <p:cNvPr id="24578" name="Espaço Reservado para Conteúdo 2"/>
          <p:cNvSpPr>
            <a:spLocks noGrp="1"/>
          </p:cNvSpPr>
          <p:nvPr>
            <p:ph idx="1"/>
          </p:nvPr>
        </p:nvSpPr>
        <p:spPr>
          <a:xfrm>
            <a:off x="457200" y="1492250"/>
            <a:ext cx="8229600" cy="3101975"/>
          </a:xfrm>
        </p:spPr>
        <p:txBody>
          <a:bodyPr/>
          <a:lstStyle/>
          <a:p>
            <a:r>
              <a:rPr lang="pt-BR" sz="2400" smtClean="0">
                <a:ea typeface="ＭＳ Ｐゴシック"/>
                <a:cs typeface="ＭＳ Ｐゴシック"/>
              </a:rPr>
              <a:t>Qualificar o registro das informações no atendimento odontológico aos escolares.</a:t>
            </a:r>
          </a:p>
          <a:p>
            <a:pPr>
              <a:buFont typeface="Arial" charset="0"/>
              <a:buNone/>
            </a:pPr>
            <a:r>
              <a:rPr lang="pt-BR" sz="2800" smtClean="0">
                <a:ea typeface="ＭＳ Ｐゴシック"/>
                <a:cs typeface="ＭＳ Ｐゴシック"/>
              </a:rPr>
              <a:t>  </a:t>
            </a:r>
          </a:p>
          <a:p>
            <a:endParaRPr lang="pt-B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ítulo 1"/>
          <p:cNvSpPr>
            <a:spLocks noGrp="1"/>
          </p:cNvSpPr>
          <p:nvPr>
            <p:ph type="title"/>
          </p:nvPr>
        </p:nvSpPr>
        <p:spPr>
          <a:xfrm>
            <a:off x="468313" y="195263"/>
            <a:ext cx="8229600" cy="857250"/>
          </a:xfrm>
        </p:spPr>
        <p:txBody>
          <a:bodyPr/>
          <a:lstStyle/>
          <a:p>
            <a:pPr algn="l"/>
            <a:r>
              <a:rPr lang="pt-BR" sz="3600" b="1" smtClean="0">
                <a:solidFill>
                  <a:srgbClr val="E47A1A"/>
                </a:solidFill>
                <a:ea typeface="ＭＳ Ｐゴシック"/>
                <a:cs typeface="ＭＳ Ｐゴシック"/>
              </a:rPr>
              <a:t>Metas</a:t>
            </a:r>
            <a:endParaRPr lang="pt-BR" sz="3600" smtClean="0">
              <a:ea typeface="ＭＳ Ｐゴシック"/>
              <a:cs typeface="ＭＳ Ｐゴシック"/>
            </a:endParaRPr>
          </a:p>
        </p:txBody>
      </p:sp>
      <p:sp>
        <p:nvSpPr>
          <p:cNvPr id="25602" name="Espaço Reservado para Conteúdo 2"/>
          <p:cNvSpPr>
            <a:spLocks noGrp="1"/>
          </p:cNvSpPr>
          <p:nvPr>
            <p:ph idx="1"/>
          </p:nvPr>
        </p:nvSpPr>
        <p:spPr>
          <a:xfrm>
            <a:off x="457200" y="987425"/>
            <a:ext cx="8229600" cy="3889375"/>
          </a:xfrm>
        </p:spPr>
        <p:txBody>
          <a:bodyPr/>
          <a:lstStyle/>
          <a:p>
            <a:pPr algn="just"/>
            <a:r>
              <a:rPr lang="pt-BR" sz="2400" smtClean="0">
                <a:ea typeface="ＭＳ Ｐゴシック"/>
                <a:cs typeface="ＭＳ Ｐゴシック"/>
              </a:rPr>
              <a:t>Aumentar para 100% a cobertura de primeira consulta odontológica aos escolares;</a:t>
            </a:r>
          </a:p>
          <a:p>
            <a:pPr algn="just"/>
            <a:r>
              <a:rPr lang="pt-BR" sz="2400" smtClean="0">
                <a:ea typeface="ＭＳ Ｐゴシック"/>
                <a:cs typeface="ＭＳ Ｐゴシック"/>
              </a:rPr>
              <a:t>Buscar 100% dos escolares faltosos às consultas;</a:t>
            </a:r>
          </a:p>
          <a:p>
            <a:pPr algn="just"/>
            <a:r>
              <a:rPr lang="pt-BR" sz="2400" smtClean="0">
                <a:ea typeface="ＭＳ Ｐゴシック"/>
                <a:cs typeface="ＭＳ Ｐゴシック"/>
              </a:rPr>
              <a:t>Agendar 100% dos escolares para a realização das intervenções necessárias - quantificação do número de dentes cariados, com extração indicada e obturados; ISG (sangramento gengival); quantificação de placa bacteriana visível e manchas brancas indicativas de cárie;</a:t>
            </a:r>
          </a:p>
          <a:p>
            <a:pPr>
              <a:buFont typeface="Arial" charset="0"/>
              <a:buNone/>
            </a:pPr>
            <a:r>
              <a:rPr lang="pt-BR" sz="2400" smtClean="0">
                <a:ea typeface="ＭＳ Ｐゴシック"/>
                <a:cs typeface="ＭＳ Ｐゴシック"/>
              </a:rPr>
              <a:t> </a:t>
            </a:r>
          </a:p>
          <a:p>
            <a:endParaRPr lang="pt-BR" sz="2400" smtClean="0">
              <a:ea typeface="ＭＳ Ｐゴシック"/>
              <a:cs typeface="ＭＳ Ｐゴシック"/>
            </a:endParaRPr>
          </a:p>
          <a:p>
            <a:endParaRPr lang="pt-BR" sz="28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pPr algn="l"/>
            <a:r>
              <a:rPr lang="pt-BR" sz="3600" b="1" smtClean="0">
                <a:solidFill>
                  <a:srgbClr val="E47A1A"/>
                </a:solidFill>
                <a:ea typeface="ＭＳ Ｐゴシック"/>
                <a:cs typeface="ＭＳ Ｐゴシック"/>
              </a:rPr>
              <a:t>Metas</a:t>
            </a:r>
          </a:p>
        </p:txBody>
      </p:sp>
      <p:sp>
        <p:nvSpPr>
          <p:cNvPr id="26626" name="Rectangle 3"/>
          <p:cNvSpPr>
            <a:spLocks noGrp="1"/>
          </p:cNvSpPr>
          <p:nvPr>
            <p:ph type="body" idx="4294967295"/>
          </p:nvPr>
        </p:nvSpPr>
        <p:spPr/>
        <p:txBody>
          <a:bodyPr/>
          <a:lstStyle/>
          <a:p>
            <a:r>
              <a:rPr lang="pt-BR" sz="2400" smtClean="0">
                <a:ea typeface="ＭＳ Ｐゴシック"/>
                <a:cs typeface="ＭＳ Ｐゴシック"/>
              </a:rPr>
              <a:t>Realizar escovação supervisionada em 100% dos escolares;</a:t>
            </a:r>
          </a:p>
          <a:p>
            <a:r>
              <a:rPr lang="pt-BR" sz="2400" smtClean="0">
                <a:ea typeface="ＭＳ Ｐゴシック"/>
                <a:cs typeface="ＭＳ Ｐゴシック"/>
              </a:rPr>
              <a:t>Registrar 100% dos atendimentos realizados em impresso específico. </a:t>
            </a:r>
          </a:p>
          <a:p>
            <a:endParaRPr lang="pt-B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8313" y="357188"/>
            <a:ext cx="7772400" cy="1103312"/>
          </a:xfrm>
        </p:spPr>
        <p:txBody>
          <a:bodyPr rtlCol="0">
            <a:normAutofit fontScale="90000"/>
          </a:bodyPr>
          <a:lstStyle/>
          <a:p>
            <a:pPr eaLnBrk="1" fontAlgn="auto" hangingPunct="1">
              <a:spcAft>
                <a:spcPts val="0"/>
              </a:spcAft>
              <a:defRPr/>
            </a:pPr>
            <a:r>
              <a:rPr lang="pt-BR" sz="2700" b="1" dirty="0" smtClean="0">
                <a:ea typeface="+mj-ea"/>
                <a:cs typeface="+mj-cs"/>
              </a:rPr>
              <a:t/>
            </a:r>
            <a:br>
              <a:rPr lang="pt-BR" sz="2700" b="1" dirty="0" smtClean="0">
                <a:ea typeface="+mj-ea"/>
                <a:cs typeface="+mj-cs"/>
              </a:rPr>
            </a:br>
            <a:endParaRPr lang="pt-BR" dirty="0">
              <a:ea typeface="+mj-ea"/>
              <a:cs typeface="+mj-cs"/>
            </a:endParaRPr>
          </a:p>
        </p:txBody>
      </p:sp>
      <p:sp>
        <p:nvSpPr>
          <p:cNvPr id="27650" name="Espaço Reservado para Conteúdo 2"/>
          <p:cNvSpPr>
            <a:spLocks noGrp="1"/>
          </p:cNvSpPr>
          <p:nvPr>
            <p:ph type="subTitle" idx="1"/>
          </p:nvPr>
        </p:nvSpPr>
        <p:spPr>
          <a:xfrm>
            <a:off x="323850" y="339725"/>
            <a:ext cx="7777163" cy="792163"/>
          </a:xfrm>
        </p:spPr>
        <p:txBody>
          <a:bodyPr/>
          <a:lstStyle/>
          <a:p>
            <a:pPr algn="l" eaLnBrk="1" hangingPunct="1"/>
            <a:r>
              <a:rPr lang="pt-BR" sz="2800" b="1" smtClean="0">
                <a:solidFill>
                  <a:srgbClr val="E47A1A"/>
                </a:solidFill>
                <a:ea typeface="ＭＳ Ｐゴシック"/>
                <a:cs typeface="ＭＳ Ｐゴシック"/>
              </a:rPr>
              <a:t> Metodologia</a:t>
            </a:r>
            <a:r>
              <a:rPr lang="pt-BR" sz="2200" smtClean="0">
                <a:solidFill>
                  <a:srgbClr val="A6A6A6"/>
                </a:solidFill>
                <a:ea typeface="ＭＳ Ｐゴシック"/>
                <a:cs typeface="ＭＳ Ｐゴシック"/>
              </a:rPr>
              <a:t>				</a:t>
            </a:r>
          </a:p>
        </p:txBody>
      </p:sp>
      <p:sp>
        <p:nvSpPr>
          <p:cNvPr id="27651" name="Retângulo 4"/>
          <p:cNvSpPr>
            <a:spLocks noChangeArrowheads="1"/>
          </p:cNvSpPr>
          <p:nvPr/>
        </p:nvSpPr>
        <p:spPr bwMode="auto">
          <a:xfrm>
            <a:off x="468313" y="842963"/>
            <a:ext cx="8280400" cy="5327650"/>
          </a:xfrm>
          <a:prstGeom prst="rect">
            <a:avLst/>
          </a:prstGeom>
          <a:noFill/>
          <a:ln w="9525">
            <a:noFill/>
            <a:miter lim="800000"/>
            <a:headEnd/>
            <a:tailEnd/>
          </a:ln>
        </p:spPr>
        <p:txBody>
          <a:bodyPr>
            <a:spAutoFit/>
          </a:bodyPr>
          <a:lstStyle/>
          <a:p>
            <a:pPr algn="just">
              <a:buFontTx/>
              <a:buChar char="•"/>
            </a:pPr>
            <a:r>
              <a:rPr lang="pt-BR" sz="2400" i="1"/>
              <a:t>População-alvo</a:t>
            </a:r>
            <a:r>
              <a:rPr lang="pt-BR" sz="2400"/>
              <a:t>: escolares entre 6 e 10 anos, totalizando 23 alunos que receberam alguma ação odontológica.</a:t>
            </a:r>
          </a:p>
          <a:p>
            <a:pPr algn="just">
              <a:buFontTx/>
              <a:buChar char="•"/>
            </a:pPr>
            <a:endParaRPr lang="pt-BR" sz="2400"/>
          </a:p>
          <a:p>
            <a:pPr algn="just"/>
            <a:r>
              <a:rPr lang="pt-BR" sz="2400" b="1"/>
              <a:t>Logística</a:t>
            </a:r>
          </a:p>
          <a:p>
            <a:pPr algn="just"/>
            <a:r>
              <a:rPr lang="pt-BR" sz="2200"/>
              <a:t>Os protocolos  adotados:</a:t>
            </a:r>
          </a:p>
          <a:p>
            <a:pPr algn="just">
              <a:buFontTx/>
              <a:buChar char="•"/>
            </a:pPr>
            <a:r>
              <a:rPr lang="pt-BR" sz="2200"/>
              <a:t>São Paulo. Secretaria Municipal da Saúde. Coordenação de desenvolvimento de programas e políticas de saúde, área técnica de saúde bucal, diretrizes para a atenção em saúde bucal, 2006.</a:t>
            </a:r>
          </a:p>
          <a:p>
            <a:pPr algn="just">
              <a:buFontTx/>
              <a:buChar char="•"/>
            </a:pPr>
            <a:r>
              <a:rPr lang="pt-BR" sz="2200"/>
              <a:t>São Paulo. Secretaria Municipal da Saúde. Recomendações sobre o uso de produtos fluoretados no âmbito do SUS/SP em função do risco de cárie dentária, 2000.</a:t>
            </a:r>
          </a:p>
          <a:p>
            <a:endParaRPr lang="pt-BR" sz="2200"/>
          </a:p>
          <a:p>
            <a:pPr algn="just"/>
            <a:endParaRPr lang="pt-BR" sz="2400" b="1"/>
          </a:p>
          <a:p>
            <a:pPr algn="just"/>
            <a:r>
              <a:rPr lang="pt-BR" sz="2400"/>
              <a:t> </a:t>
            </a:r>
          </a:p>
          <a:p>
            <a:pPr algn="just"/>
            <a:endParaRPr lang="pt-BR" sz="240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ítulo 1"/>
          <p:cNvSpPr>
            <a:spLocks noGrp="1"/>
          </p:cNvSpPr>
          <p:nvPr>
            <p:ph type="title"/>
          </p:nvPr>
        </p:nvSpPr>
        <p:spPr/>
        <p:txBody>
          <a:bodyPr/>
          <a:lstStyle/>
          <a:p>
            <a:pPr algn="l"/>
            <a:r>
              <a:rPr lang="pt-BR" sz="3600" b="1" smtClean="0">
                <a:solidFill>
                  <a:srgbClr val="E47A1A"/>
                </a:solidFill>
                <a:ea typeface="ＭＳ Ｐゴシック"/>
                <a:cs typeface="ＭＳ Ｐゴシック"/>
              </a:rPr>
              <a:t>Metodologia</a:t>
            </a:r>
            <a:endParaRPr lang="pt-BR" sz="3600" smtClean="0">
              <a:ea typeface="ＭＳ Ｐゴシック"/>
              <a:cs typeface="ＭＳ Ｐゴシック"/>
            </a:endParaRPr>
          </a:p>
        </p:txBody>
      </p:sp>
      <p:sp>
        <p:nvSpPr>
          <p:cNvPr id="28674" name="Espaço Reservado para Conteúdo 2"/>
          <p:cNvSpPr>
            <a:spLocks noGrp="1"/>
          </p:cNvSpPr>
          <p:nvPr>
            <p:ph idx="1"/>
          </p:nvPr>
        </p:nvSpPr>
        <p:spPr>
          <a:xfrm>
            <a:off x="457200" y="1200150"/>
            <a:ext cx="8229600" cy="3387725"/>
          </a:xfrm>
        </p:spPr>
        <p:txBody>
          <a:bodyPr/>
          <a:lstStyle/>
          <a:p>
            <a:pPr algn="just"/>
            <a:r>
              <a:rPr lang="pt-BR" sz="2400" smtClean="0">
                <a:ea typeface="ＭＳ Ｐゴシック"/>
                <a:cs typeface="ＭＳ Ｐゴシック"/>
              </a:rPr>
              <a:t>Formulário de autorização formal dos pais para atendimento odontológico, bem como da direção da escola e formulários específicos.</a:t>
            </a:r>
          </a:p>
          <a:p>
            <a:pPr algn="just">
              <a:buFont typeface="Arial" charset="0"/>
              <a:buNone/>
            </a:pPr>
            <a:endParaRPr lang="pt-BR" sz="2400" smtClean="0">
              <a:ea typeface="ＭＳ Ｐゴシック"/>
              <a:cs typeface="ＭＳ Ｐゴシック"/>
            </a:endParaRPr>
          </a:p>
          <a:p>
            <a:pPr algn="just"/>
            <a:r>
              <a:rPr lang="pt-BR" sz="2400" smtClean="0">
                <a:ea typeface="ＭＳ Ｐゴシック"/>
                <a:cs typeface="ＭＳ Ｐゴシック"/>
              </a:rPr>
              <a:t>A planilha para cálculo dos indicadores, indicada pelo curso, foi adotada para avaliar os indicadores utilizados.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ítulo 3"/>
          <p:cNvSpPr>
            <a:spLocks noGrp="1"/>
          </p:cNvSpPr>
          <p:nvPr>
            <p:ph type="title"/>
          </p:nvPr>
        </p:nvSpPr>
        <p:spPr/>
        <p:txBody>
          <a:bodyPr/>
          <a:lstStyle/>
          <a:p>
            <a:endParaRPr lang="pt-BR" smtClean="0">
              <a:ea typeface="ＭＳ Ｐゴシック"/>
              <a:cs typeface="ＭＳ Ｐゴシック"/>
            </a:endParaRPr>
          </a:p>
        </p:txBody>
      </p:sp>
      <p:pic>
        <p:nvPicPr>
          <p:cNvPr id="29698" name="Espaço Reservado para Conteúdo 5" descr="IMG_0229.JPG"/>
          <p:cNvPicPr>
            <a:picLocks noGrp="1" noChangeAspect="1"/>
          </p:cNvPicPr>
          <p:nvPr>
            <p:ph sz="half" idx="1"/>
          </p:nvPr>
        </p:nvPicPr>
        <p:blipFill>
          <a:blip r:embed="rId2" cstate="print"/>
          <a:srcRect/>
          <a:stretch>
            <a:fillRect/>
          </a:stretch>
        </p:blipFill>
        <p:spPr>
          <a:xfrm>
            <a:off x="457200" y="1382713"/>
            <a:ext cx="4038600" cy="3028950"/>
          </a:xfrm>
        </p:spPr>
      </p:pic>
      <p:pic>
        <p:nvPicPr>
          <p:cNvPr id="29699" name="Espaço Reservado para Conteúdo 5" descr="IMG_0232.JPG"/>
          <p:cNvPicPr>
            <a:picLocks noGrp="1" noChangeAspect="1"/>
          </p:cNvPicPr>
          <p:nvPr>
            <p:ph sz="half" idx="2"/>
          </p:nvPr>
        </p:nvPicPr>
        <p:blipFill>
          <a:blip r:embed="rId3" cstate="print"/>
          <a:srcRect/>
          <a:stretch>
            <a:fillRect/>
          </a:stretch>
        </p:blipFill>
        <p:spPr>
          <a:xfrm>
            <a:off x="4648200" y="1382713"/>
            <a:ext cx="4038600" cy="3028950"/>
          </a:xfrm>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ítulo 1"/>
          <p:cNvSpPr>
            <a:spLocks noGrp="1"/>
          </p:cNvSpPr>
          <p:nvPr>
            <p:ph type="title"/>
          </p:nvPr>
        </p:nvSpPr>
        <p:spPr/>
        <p:txBody>
          <a:bodyPr/>
          <a:lstStyle/>
          <a:p>
            <a:pPr algn="l"/>
            <a:r>
              <a:rPr lang="pt-BR" sz="3600" b="1" smtClean="0">
                <a:solidFill>
                  <a:srgbClr val="E47A1A"/>
                </a:solidFill>
                <a:ea typeface="ＭＳ Ｐゴシック"/>
                <a:cs typeface="ＭＳ Ｐゴシック"/>
              </a:rPr>
              <a:t>Metodologia</a:t>
            </a:r>
            <a:endParaRPr lang="pt-BR" sz="3600" smtClean="0">
              <a:ea typeface="ＭＳ Ｐゴシック"/>
              <a:cs typeface="ＭＳ Ｐゴシック"/>
            </a:endParaRPr>
          </a:p>
        </p:txBody>
      </p:sp>
      <p:sp>
        <p:nvSpPr>
          <p:cNvPr id="30722" name="Espaço Reservado para Conteúdo 2"/>
          <p:cNvSpPr>
            <a:spLocks noGrp="1"/>
          </p:cNvSpPr>
          <p:nvPr>
            <p:ph idx="1"/>
          </p:nvPr>
        </p:nvSpPr>
        <p:spPr/>
        <p:txBody>
          <a:bodyPr/>
          <a:lstStyle/>
          <a:p>
            <a:pPr algn="just">
              <a:buFont typeface="Arial" charset="0"/>
              <a:buNone/>
            </a:pPr>
            <a:r>
              <a:rPr lang="pt-BR" sz="2400" b="1" smtClean="0">
                <a:ea typeface="ＭＳ Ｐゴシック"/>
                <a:cs typeface="ＭＳ Ｐゴシック"/>
              </a:rPr>
              <a:t>Ações propostas e realizadas de acordo com os eixos pedagógicos</a:t>
            </a:r>
          </a:p>
          <a:p>
            <a:pPr algn="just"/>
            <a:endParaRPr lang="pt-BR" sz="2400" smtClean="0">
              <a:ea typeface="ＭＳ Ｐゴシック"/>
              <a:cs typeface="ＭＳ Ｐゴシック"/>
            </a:endParaRPr>
          </a:p>
          <a:p>
            <a:pPr>
              <a:buFont typeface="Arial" charset="0"/>
              <a:buNone/>
            </a:pPr>
            <a:r>
              <a:rPr lang="pt-BR" sz="2400" smtClean="0">
                <a:ea typeface="ＭＳ Ｐゴシック"/>
                <a:cs typeface="ＭＳ Ｐゴシック"/>
              </a:rPr>
              <a:t>	</a:t>
            </a:r>
            <a:r>
              <a:rPr lang="pt-BR" sz="2400" b="1" i="1" smtClean="0">
                <a:ea typeface="ＭＳ Ｐゴシック"/>
                <a:cs typeface="ＭＳ Ｐゴシック"/>
              </a:rPr>
              <a:t>Organização e gestão do serviço</a:t>
            </a:r>
            <a:r>
              <a:rPr lang="pt-BR" sz="2400" smtClean="0">
                <a:ea typeface="ＭＳ Ｐゴシック"/>
                <a:cs typeface="ＭＳ Ｐゴシック"/>
              </a:rPr>
              <a:t>:</a:t>
            </a:r>
          </a:p>
          <a:p>
            <a:pPr algn="just"/>
            <a:r>
              <a:rPr lang="pt-BR" sz="2400" smtClean="0">
                <a:ea typeface="ＭＳ Ｐゴシック"/>
                <a:cs typeface="ＭＳ Ｐゴシック"/>
              </a:rPr>
              <a:t>O atendimento foi priorizado aos escolares do segundo ano A da escola municipal de ensino fundamental Monteiro Lobato.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ítulo 1"/>
          <p:cNvSpPr>
            <a:spLocks noGrp="1"/>
          </p:cNvSpPr>
          <p:nvPr>
            <p:ph type="title"/>
          </p:nvPr>
        </p:nvSpPr>
        <p:spPr/>
        <p:txBody>
          <a:bodyPr/>
          <a:lstStyle/>
          <a:p>
            <a:pPr algn="l"/>
            <a:r>
              <a:rPr lang="pt-BR" sz="3600" b="1" smtClean="0">
                <a:solidFill>
                  <a:srgbClr val="E47A1A"/>
                </a:solidFill>
                <a:ea typeface="ＭＳ Ｐゴシック"/>
                <a:cs typeface="ＭＳ Ｐゴシック"/>
              </a:rPr>
              <a:t>Metodologia</a:t>
            </a:r>
            <a:endParaRPr lang="pt-BR" sz="3600" smtClean="0">
              <a:ea typeface="ＭＳ Ｐゴシック"/>
              <a:cs typeface="ＭＳ Ｐゴシック"/>
            </a:endParaRPr>
          </a:p>
        </p:txBody>
      </p:sp>
      <p:sp>
        <p:nvSpPr>
          <p:cNvPr id="31746" name="Espaço Reservado para Conteúdo 2"/>
          <p:cNvSpPr>
            <a:spLocks noGrp="1"/>
          </p:cNvSpPr>
          <p:nvPr>
            <p:ph idx="1"/>
          </p:nvPr>
        </p:nvSpPr>
        <p:spPr>
          <a:xfrm>
            <a:off x="457200" y="1200150"/>
            <a:ext cx="8229600" cy="3748088"/>
          </a:xfrm>
        </p:spPr>
        <p:txBody>
          <a:bodyPr/>
          <a:lstStyle/>
          <a:p>
            <a:pPr algn="just"/>
            <a:r>
              <a:rPr lang="pt-BR" sz="2400" smtClean="0">
                <a:ea typeface="ＭＳ Ｐゴシック"/>
                <a:cs typeface="ＭＳ Ｐゴシック"/>
              </a:rPr>
              <a:t>As atribuições da equipe de saúde bucal foram redefinidas. </a:t>
            </a:r>
          </a:p>
          <a:p>
            <a:pPr algn="just"/>
            <a:r>
              <a:rPr lang="pt-BR" sz="2400" smtClean="0">
                <a:ea typeface="ＭＳ Ｐゴシック"/>
                <a:cs typeface="ＭＳ Ｐゴシック"/>
              </a:rPr>
              <a:t> O recepcionista foi treinado para acolhimento dos escolares e conduta frente a casos de urgência.</a:t>
            </a:r>
          </a:p>
          <a:p>
            <a:pPr marL="342900" lvl="1" indent="-342900" algn="just">
              <a:buFont typeface="Arial" charset="0"/>
              <a:buChar char="•"/>
            </a:pPr>
            <a:r>
              <a:rPr lang="pt-BR" sz="2400" smtClean="0">
                <a:ea typeface="ＭＳ Ｐゴシック"/>
              </a:rPr>
              <a:t>As atividades educativas realizadas na escola foram agendadas, assim como os dias de consultas das  crianças  na UBS. </a:t>
            </a:r>
          </a:p>
          <a:p>
            <a:endParaRPr lang="pt-B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ítulo 1"/>
          <p:cNvSpPr>
            <a:spLocks noGrp="1"/>
          </p:cNvSpPr>
          <p:nvPr>
            <p:ph type="title"/>
          </p:nvPr>
        </p:nvSpPr>
        <p:spPr/>
        <p:txBody>
          <a:bodyPr/>
          <a:lstStyle/>
          <a:p>
            <a:pPr algn="l"/>
            <a:r>
              <a:rPr lang="pt-BR" sz="3600" smtClean="0">
                <a:solidFill>
                  <a:srgbClr val="E47A1A"/>
                </a:solidFill>
                <a:ea typeface="ＭＳ Ｐゴシック"/>
                <a:cs typeface="ＭＳ Ｐゴシック"/>
              </a:rPr>
              <a:t>Metodologia</a:t>
            </a:r>
            <a:endParaRPr lang="pt-BR" sz="3600" smtClean="0">
              <a:ea typeface="ＭＳ Ｐゴシック"/>
              <a:cs typeface="ＭＳ Ｐゴシック"/>
            </a:endParaRPr>
          </a:p>
        </p:txBody>
      </p:sp>
      <p:sp>
        <p:nvSpPr>
          <p:cNvPr id="32770" name="Espaço Reservado para Conteúdo 2"/>
          <p:cNvSpPr>
            <a:spLocks noGrp="1"/>
          </p:cNvSpPr>
          <p:nvPr>
            <p:ph idx="1"/>
          </p:nvPr>
        </p:nvSpPr>
        <p:spPr/>
        <p:txBody>
          <a:bodyPr/>
          <a:lstStyle/>
          <a:p>
            <a:pPr>
              <a:buFont typeface="Arial" charset="0"/>
              <a:buNone/>
            </a:pPr>
            <a:r>
              <a:rPr lang="pt-BR" sz="2400" b="1" smtClean="0">
                <a:ea typeface="ＭＳ Ｐゴシック"/>
                <a:cs typeface="ＭＳ Ｐゴシック"/>
              </a:rPr>
              <a:t>	</a:t>
            </a:r>
            <a:r>
              <a:rPr lang="pt-BR" sz="2400" b="1" i="1" smtClean="0">
                <a:ea typeface="ＭＳ Ｐゴシック"/>
                <a:cs typeface="ＭＳ Ｐゴシック"/>
              </a:rPr>
              <a:t>Monitoramento e avaliação</a:t>
            </a:r>
            <a:r>
              <a:rPr lang="pt-BR" sz="2400" i="1" smtClean="0">
                <a:ea typeface="ＭＳ Ｐゴシック"/>
                <a:cs typeface="ＭＳ Ｐゴシック"/>
              </a:rPr>
              <a:t>:</a:t>
            </a:r>
          </a:p>
          <a:p>
            <a:pPr algn="just"/>
            <a:r>
              <a:rPr lang="pt-BR" sz="2400" smtClean="0">
                <a:ea typeface="ＭＳ Ｐゴシック"/>
                <a:cs typeface="ＭＳ Ｐゴシック"/>
              </a:rPr>
              <a:t>Realização da triagem de escolares com a direção da escola. </a:t>
            </a:r>
          </a:p>
          <a:p>
            <a:pPr algn="just"/>
            <a:r>
              <a:rPr lang="pt-BR" sz="2400" smtClean="0">
                <a:ea typeface="ＭＳ Ｐゴシック"/>
                <a:cs typeface="ＭＳ Ｐゴシック"/>
              </a:rPr>
              <a:t>Priorizou-se a triagem dos escolares do segundo ano A, turma pequena, com possibilidade de realizar um trabalho adequado.</a:t>
            </a:r>
          </a:p>
          <a:p>
            <a:pPr algn="just"/>
            <a:r>
              <a:rPr lang="pt-BR" sz="2400" smtClean="0">
                <a:ea typeface="ＭＳ Ｐゴシック"/>
                <a:cs typeface="ＭＳ Ｐゴシック"/>
              </a:rPr>
              <a:t>Verificação da faixa etária de escolares matriculados na escola,  avaliando a freqüência que visitam o consultório odontológico. </a:t>
            </a:r>
          </a:p>
          <a:p>
            <a:pPr algn="just"/>
            <a:endParaRPr lang="pt-BR" sz="24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8313" y="357188"/>
            <a:ext cx="7772400" cy="1103312"/>
          </a:xfrm>
        </p:spPr>
        <p:txBody>
          <a:bodyPr rtlCol="0">
            <a:normAutofit fontScale="90000"/>
          </a:bodyPr>
          <a:lstStyle/>
          <a:p>
            <a:pPr eaLnBrk="1" fontAlgn="auto" hangingPunct="1">
              <a:spcAft>
                <a:spcPts val="0"/>
              </a:spcAft>
              <a:defRPr/>
            </a:pPr>
            <a:r>
              <a:rPr lang="pt-BR" sz="2700" b="1" dirty="0" smtClean="0">
                <a:ea typeface="+mj-ea"/>
                <a:cs typeface="+mj-cs"/>
              </a:rPr>
              <a:t/>
            </a:r>
            <a:br>
              <a:rPr lang="pt-BR" sz="2700" b="1" dirty="0" smtClean="0">
                <a:ea typeface="+mj-ea"/>
                <a:cs typeface="+mj-cs"/>
              </a:rPr>
            </a:br>
            <a:endParaRPr lang="pt-BR" dirty="0">
              <a:ea typeface="+mj-ea"/>
              <a:cs typeface="+mj-cs"/>
            </a:endParaRPr>
          </a:p>
        </p:txBody>
      </p:sp>
      <p:sp>
        <p:nvSpPr>
          <p:cNvPr id="15362" name="Espaço Reservado para Conteúdo 2"/>
          <p:cNvSpPr>
            <a:spLocks noGrp="1"/>
          </p:cNvSpPr>
          <p:nvPr>
            <p:ph type="subTitle" idx="1"/>
          </p:nvPr>
        </p:nvSpPr>
        <p:spPr>
          <a:xfrm>
            <a:off x="323850" y="339725"/>
            <a:ext cx="7777163" cy="792163"/>
          </a:xfrm>
        </p:spPr>
        <p:txBody>
          <a:bodyPr/>
          <a:lstStyle/>
          <a:p>
            <a:pPr algn="l" eaLnBrk="1" hangingPunct="1">
              <a:lnSpc>
                <a:spcPct val="120000"/>
              </a:lnSpc>
            </a:pPr>
            <a:r>
              <a:rPr lang="pt-BR" sz="2800" b="1" smtClean="0">
                <a:solidFill>
                  <a:srgbClr val="E47A1A"/>
                </a:solidFill>
                <a:ea typeface="ＭＳ Ｐゴシック"/>
                <a:cs typeface="ＭＳ Ｐゴシック"/>
              </a:rPr>
              <a:t>Introdução</a:t>
            </a:r>
            <a:r>
              <a:rPr lang="pt-BR" sz="2200" smtClean="0">
                <a:solidFill>
                  <a:srgbClr val="A6A6A6"/>
                </a:solidFill>
                <a:ea typeface="ＭＳ Ｐゴシック"/>
                <a:cs typeface="ＭＳ Ｐゴシック"/>
              </a:rPr>
              <a:t>				</a:t>
            </a:r>
          </a:p>
        </p:txBody>
      </p:sp>
      <p:sp>
        <p:nvSpPr>
          <p:cNvPr id="15363" name="Rectangle 7"/>
          <p:cNvSpPr>
            <a:spLocks noChangeArrowheads="1"/>
          </p:cNvSpPr>
          <p:nvPr/>
        </p:nvSpPr>
        <p:spPr bwMode="auto">
          <a:xfrm>
            <a:off x="323850" y="1347788"/>
            <a:ext cx="8459788" cy="3257550"/>
          </a:xfrm>
          <a:prstGeom prst="rect">
            <a:avLst/>
          </a:prstGeom>
          <a:noFill/>
          <a:ln w="9525">
            <a:noFill/>
            <a:miter lim="800000"/>
            <a:headEnd/>
            <a:tailEnd/>
          </a:ln>
        </p:spPr>
        <p:txBody>
          <a:bodyPr>
            <a:spAutoFit/>
          </a:bodyPr>
          <a:lstStyle/>
          <a:p>
            <a:pPr marL="342900" indent="-342900">
              <a:spcBef>
                <a:spcPts val="1200"/>
              </a:spcBef>
            </a:pPr>
            <a:endParaRPr lang="pt-BR" sz="2000"/>
          </a:p>
          <a:p>
            <a:pPr marL="342900" indent="-342900" algn="just">
              <a:spcBef>
                <a:spcPts val="1200"/>
              </a:spcBef>
              <a:buFont typeface="Arial" charset="0"/>
              <a:buChar char="•"/>
            </a:pPr>
            <a:r>
              <a:rPr lang="pt-BR" sz="2400"/>
              <a:t>O tema deste projeto de intervenção é a qualificação da atenção em saúde bucal de crianças escolares, na faixa etária de 6 a 10 anos, pois um dos problemas identificados na UBS é a ausência de cuidados odontológicos bem como atividades educativas voltadas às crianças da escola próxima ao serviço.</a:t>
            </a:r>
          </a:p>
          <a:p>
            <a:pPr marL="342900" indent="-342900">
              <a:spcBef>
                <a:spcPts val="1200"/>
              </a:spcBef>
            </a:pPr>
            <a:endParaRPr lang="pt-BR" sz="240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ítulo 1"/>
          <p:cNvSpPr>
            <a:spLocks noGrp="1"/>
          </p:cNvSpPr>
          <p:nvPr>
            <p:ph type="title"/>
          </p:nvPr>
        </p:nvSpPr>
        <p:spPr/>
        <p:txBody>
          <a:bodyPr/>
          <a:lstStyle/>
          <a:p>
            <a:pPr algn="l"/>
            <a:r>
              <a:rPr lang="pt-BR" sz="3600" b="1" smtClean="0">
                <a:solidFill>
                  <a:srgbClr val="E47A1A"/>
                </a:solidFill>
                <a:ea typeface="ＭＳ Ｐゴシック"/>
                <a:cs typeface="ＭＳ Ｐゴシック"/>
              </a:rPr>
              <a:t>Metodologia</a:t>
            </a:r>
            <a:endParaRPr lang="pt-BR" sz="3600" smtClean="0">
              <a:ea typeface="ＭＳ Ｐゴシック"/>
              <a:cs typeface="ＭＳ Ｐゴシック"/>
            </a:endParaRPr>
          </a:p>
        </p:txBody>
      </p:sp>
      <p:sp>
        <p:nvSpPr>
          <p:cNvPr id="33794" name="Espaço Reservado para Conteúdo 2"/>
          <p:cNvSpPr>
            <a:spLocks noGrp="1"/>
          </p:cNvSpPr>
          <p:nvPr>
            <p:ph idx="1"/>
          </p:nvPr>
        </p:nvSpPr>
        <p:spPr>
          <a:xfrm>
            <a:off x="457200" y="1635125"/>
            <a:ext cx="8229600" cy="2959100"/>
          </a:xfrm>
        </p:spPr>
        <p:txBody>
          <a:bodyPr/>
          <a:lstStyle/>
          <a:p>
            <a:pPr algn="just"/>
            <a:r>
              <a:rPr lang="pt-BR" sz="2400" smtClean="0">
                <a:ea typeface="ＭＳ Ｐゴシック"/>
                <a:cs typeface="ＭＳ Ｐゴシック"/>
              </a:rPr>
              <a:t>Registro do atendimento realizado tanto das atividades educativas como das curativas. </a:t>
            </a:r>
          </a:p>
          <a:p>
            <a:pPr algn="just"/>
            <a:r>
              <a:rPr lang="pt-BR" sz="2400" smtClean="0">
                <a:ea typeface="ＭＳ Ｐゴシック"/>
                <a:cs typeface="ＭＳ Ｐゴシック"/>
              </a:rPr>
              <a:t>Registro das alterações bucais encontradas e encaminhamento para o consultório odontológico em dias específicos ao atendimento de escolares.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ítulo 1"/>
          <p:cNvSpPr>
            <a:spLocks noGrp="1"/>
          </p:cNvSpPr>
          <p:nvPr>
            <p:ph type="title"/>
          </p:nvPr>
        </p:nvSpPr>
        <p:spPr/>
        <p:txBody>
          <a:bodyPr/>
          <a:lstStyle/>
          <a:p>
            <a:pPr algn="l"/>
            <a:r>
              <a:rPr lang="pt-BR" sz="3600" b="1" smtClean="0">
                <a:solidFill>
                  <a:srgbClr val="E47A1A"/>
                </a:solidFill>
                <a:ea typeface="ＭＳ Ｐゴシック"/>
                <a:cs typeface="ＭＳ Ｐゴシック"/>
              </a:rPr>
              <a:t>Metodologia</a:t>
            </a:r>
            <a:endParaRPr lang="pt-BR" sz="3600" smtClean="0">
              <a:ea typeface="ＭＳ Ｐゴシック"/>
              <a:cs typeface="ＭＳ Ｐゴシック"/>
            </a:endParaRPr>
          </a:p>
        </p:txBody>
      </p:sp>
      <p:sp>
        <p:nvSpPr>
          <p:cNvPr id="34818" name="Espaço Reservado para Conteúdo 2"/>
          <p:cNvSpPr>
            <a:spLocks noGrp="1"/>
          </p:cNvSpPr>
          <p:nvPr>
            <p:ph idx="1"/>
          </p:nvPr>
        </p:nvSpPr>
        <p:spPr/>
        <p:txBody>
          <a:bodyPr/>
          <a:lstStyle/>
          <a:p>
            <a:pPr algn="just">
              <a:buFont typeface="Arial" charset="0"/>
              <a:buNone/>
            </a:pPr>
            <a:r>
              <a:rPr lang="pt-BR" sz="2400" b="1" smtClean="0">
                <a:ea typeface="ＭＳ Ｐゴシック"/>
                <a:cs typeface="ＭＳ Ｐゴシック"/>
              </a:rPr>
              <a:t>	</a:t>
            </a:r>
            <a:r>
              <a:rPr lang="pt-BR" sz="2400" b="1" i="1" smtClean="0">
                <a:ea typeface="ＭＳ Ｐゴシック"/>
                <a:cs typeface="ＭＳ Ｐゴシック"/>
              </a:rPr>
              <a:t>Engajamento público</a:t>
            </a:r>
            <a:r>
              <a:rPr lang="pt-BR" sz="2400" i="1" smtClean="0">
                <a:ea typeface="ＭＳ Ｐゴシック"/>
                <a:cs typeface="ＭＳ Ｐゴシック"/>
              </a:rPr>
              <a:t>:</a:t>
            </a:r>
          </a:p>
          <a:p>
            <a:pPr algn="just"/>
            <a:r>
              <a:rPr lang="pt-BR" sz="2400" smtClean="0">
                <a:ea typeface="ＭＳ Ｐゴシック"/>
                <a:cs typeface="ＭＳ Ｐゴシック"/>
              </a:rPr>
              <a:t>Esclarecimento à comunidade escolar sobre a importância das atividades educativas serem realizadas na escola. </a:t>
            </a:r>
          </a:p>
          <a:p>
            <a:pPr algn="just"/>
            <a:endParaRPr lang="pt-BR" sz="2400" smtClean="0">
              <a:ea typeface="ＭＳ Ｐゴシック"/>
              <a:cs typeface="ＭＳ Ｐゴシック"/>
            </a:endParaRPr>
          </a:p>
          <a:p>
            <a:pPr algn="just"/>
            <a:r>
              <a:rPr lang="pt-BR" sz="2400" smtClean="0">
                <a:ea typeface="ＭＳ Ｐゴシック"/>
                <a:cs typeface="ＭＳ Ｐゴシック"/>
              </a:rPr>
              <a:t>Realização de atividades educativas na escola, como escovação supervisionada, cuidados com a higiene, orientações sobre alimentação adequada, alterações existentes na boca, entre outros.</a:t>
            </a:r>
          </a:p>
          <a:p>
            <a:pPr algn="just"/>
            <a:endParaRPr lang="pt-BR" sz="2400" smtClean="0">
              <a:ea typeface="ＭＳ Ｐゴシック"/>
              <a:cs typeface="ＭＳ Ｐゴシック"/>
            </a:endParaRPr>
          </a:p>
          <a:p>
            <a:pPr algn="just"/>
            <a:endParaRPr lang="pt-BR" sz="24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ítulo 1"/>
          <p:cNvSpPr>
            <a:spLocks noGrp="1"/>
          </p:cNvSpPr>
          <p:nvPr>
            <p:ph type="title"/>
          </p:nvPr>
        </p:nvSpPr>
        <p:spPr/>
        <p:txBody>
          <a:bodyPr/>
          <a:lstStyle/>
          <a:p>
            <a:pPr algn="l"/>
            <a:r>
              <a:rPr lang="pt-BR" sz="3600" b="1" smtClean="0">
                <a:solidFill>
                  <a:srgbClr val="E47A1A"/>
                </a:solidFill>
                <a:ea typeface="ＭＳ Ｐゴシック"/>
                <a:cs typeface="ＭＳ Ｐゴシック"/>
              </a:rPr>
              <a:t>Metodologia</a:t>
            </a:r>
            <a:endParaRPr lang="pt-BR" sz="3600" smtClean="0">
              <a:ea typeface="ＭＳ Ｐゴシック"/>
              <a:cs typeface="ＭＳ Ｐゴシック"/>
            </a:endParaRPr>
          </a:p>
        </p:txBody>
      </p:sp>
      <p:sp>
        <p:nvSpPr>
          <p:cNvPr id="35842" name="Espaço Reservado para Conteúdo 2"/>
          <p:cNvSpPr>
            <a:spLocks noGrp="1"/>
          </p:cNvSpPr>
          <p:nvPr>
            <p:ph idx="1"/>
          </p:nvPr>
        </p:nvSpPr>
        <p:spPr/>
        <p:txBody>
          <a:bodyPr/>
          <a:lstStyle/>
          <a:p>
            <a:pPr algn="just">
              <a:buFont typeface="Arial" charset="0"/>
              <a:buNone/>
            </a:pPr>
            <a:r>
              <a:rPr lang="pt-BR" sz="2400" b="1" smtClean="0">
                <a:ea typeface="ＭＳ Ｐゴシック"/>
                <a:cs typeface="ＭＳ Ｐゴシック"/>
              </a:rPr>
              <a:t>	</a:t>
            </a:r>
            <a:r>
              <a:rPr lang="pt-BR" sz="2400" b="1" i="1" smtClean="0">
                <a:ea typeface="ＭＳ Ｐゴシック"/>
                <a:cs typeface="ＭＳ Ｐゴシック"/>
              </a:rPr>
              <a:t>Qualificação da prática clínica</a:t>
            </a:r>
            <a:r>
              <a:rPr lang="pt-BR" sz="2400" i="1" smtClean="0">
                <a:ea typeface="ＭＳ Ｐゴシック"/>
                <a:cs typeface="ＭＳ Ｐゴシック"/>
              </a:rPr>
              <a:t>:</a:t>
            </a:r>
          </a:p>
          <a:p>
            <a:pPr algn="just"/>
            <a:r>
              <a:rPr lang="pt-BR" sz="2400" smtClean="0">
                <a:ea typeface="ＭＳ Ｐゴシック"/>
                <a:cs typeface="ＭＳ Ｐゴシック"/>
              </a:rPr>
              <a:t>Capacitação da equipe  de saúde bucal para a adoção do protocolo de atividades educativas/curativas em escolares e explanação da equipe de saúde bucal aos demais profissionais de saúde. </a:t>
            </a:r>
          </a:p>
          <a:p>
            <a:pPr algn="just"/>
            <a:r>
              <a:rPr lang="pt-BR" sz="2400" smtClean="0">
                <a:ea typeface="ＭＳ Ｐゴシック"/>
                <a:cs typeface="ＭＳ Ｐゴシック"/>
              </a:rPr>
              <a:t>Aprimoramento do acolhimento e a humanização da atenção. </a:t>
            </a:r>
          </a:p>
          <a:p>
            <a:pPr algn="just"/>
            <a:endParaRPr lang="pt-BR" sz="24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p:txBody>
          <a:bodyPr/>
          <a:lstStyle/>
          <a:p>
            <a:pPr algn="l"/>
            <a:r>
              <a:rPr lang="pt-BR" sz="3600" smtClean="0">
                <a:solidFill>
                  <a:srgbClr val="E47A1A"/>
                </a:solidFill>
                <a:ea typeface="ＭＳ Ｐゴシック"/>
                <a:cs typeface="ＭＳ Ｐゴシック"/>
              </a:rPr>
              <a:t>Resultados</a:t>
            </a:r>
          </a:p>
        </p:txBody>
      </p:sp>
      <p:sp>
        <p:nvSpPr>
          <p:cNvPr id="36866" name="Rectangle 3"/>
          <p:cNvSpPr>
            <a:spLocks noGrp="1"/>
          </p:cNvSpPr>
          <p:nvPr>
            <p:ph type="body" idx="4294967295"/>
          </p:nvPr>
        </p:nvSpPr>
        <p:spPr>
          <a:xfrm>
            <a:off x="457200" y="915988"/>
            <a:ext cx="8229600" cy="3678237"/>
          </a:xfrm>
        </p:spPr>
        <p:txBody>
          <a:bodyPr/>
          <a:lstStyle/>
          <a:p>
            <a:pPr algn="just" eaLnBrk="1" hangingPunct="1">
              <a:buFont typeface="Arial" charset="0"/>
              <a:buNone/>
            </a:pPr>
            <a:r>
              <a:rPr lang="pt-BR" sz="2000" b="1" smtClean="0">
                <a:ea typeface="ＭＳ Ｐゴシック"/>
                <a:cs typeface="ＭＳ Ｐゴシック"/>
              </a:rPr>
              <a:t>Meta 5.1</a:t>
            </a:r>
            <a:r>
              <a:rPr lang="pt-BR" sz="2000" smtClean="0">
                <a:ea typeface="ＭＳ Ｐゴシック"/>
                <a:cs typeface="ＭＳ Ｐゴシック"/>
              </a:rPr>
              <a:t> – Aumentar para 100% a cobertura de primeira consulta odontológica aos escolares</a:t>
            </a:r>
            <a:r>
              <a:rPr lang="pt-BR" sz="2000" b="1" smtClean="0">
                <a:ea typeface="ＭＳ Ｐゴシック"/>
                <a:cs typeface="ＭＳ Ｐゴシック"/>
              </a:rPr>
              <a:t>	</a:t>
            </a:r>
          </a:p>
          <a:p>
            <a:pPr algn="just" eaLnBrk="1" hangingPunct="1">
              <a:buFont typeface="Arial" charset="0"/>
              <a:buNone/>
            </a:pPr>
            <a:r>
              <a:rPr lang="pt-BR" sz="2000" b="1" smtClean="0">
                <a:ea typeface="ＭＳ Ｐゴシック"/>
                <a:cs typeface="ＭＳ Ｐゴシック"/>
              </a:rPr>
              <a:t>Indicador</a:t>
            </a:r>
            <a:r>
              <a:rPr lang="pt-BR" sz="2000" smtClean="0">
                <a:ea typeface="ＭＳ Ｐゴシック"/>
                <a:cs typeface="ＭＳ Ｐゴシック"/>
              </a:rPr>
              <a:t>: Proporção de escolares contemplados com atendimento odontológico</a:t>
            </a:r>
          </a:p>
          <a:p>
            <a:pPr algn="just" eaLnBrk="1" hangingPunct="1">
              <a:buFont typeface="Arial" charset="0"/>
              <a:buNone/>
            </a:pPr>
            <a:endParaRPr lang="pt-BR" sz="2000" smtClean="0">
              <a:ea typeface="ＭＳ Ｐゴシック"/>
              <a:cs typeface="ＭＳ Ｐゴシック"/>
            </a:endParaRPr>
          </a:p>
        </p:txBody>
      </p:sp>
      <p:pic>
        <p:nvPicPr>
          <p:cNvPr id="36867" name="Imagem 1"/>
          <p:cNvPicPr>
            <a:picLocks noChangeAspect="1" noChangeArrowheads="1"/>
          </p:cNvPicPr>
          <p:nvPr/>
        </p:nvPicPr>
        <p:blipFill>
          <a:blip r:embed="rId2" cstate="print"/>
          <a:srcRect/>
          <a:stretch>
            <a:fillRect/>
          </a:stretch>
        </p:blipFill>
        <p:spPr bwMode="auto">
          <a:xfrm>
            <a:off x="2484438" y="2066925"/>
            <a:ext cx="4392612"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a:xfrm>
            <a:off x="457200" y="206375"/>
            <a:ext cx="8229600" cy="565150"/>
          </a:xfrm>
        </p:spPr>
        <p:txBody>
          <a:bodyPr/>
          <a:lstStyle/>
          <a:p>
            <a:pPr algn="l"/>
            <a:r>
              <a:rPr lang="pt-BR" sz="3200" smtClean="0">
                <a:solidFill>
                  <a:srgbClr val="E47A1A"/>
                </a:solidFill>
                <a:ea typeface="ＭＳ Ｐゴシック"/>
                <a:cs typeface="ＭＳ Ｐゴシック"/>
              </a:rPr>
              <a:t>Resultados</a:t>
            </a:r>
          </a:p>
        </p:txBody>
      </p:sp>
      <p:sp>
        <p:nvSpPr>
          <p:cNvPr id="37890" name="Rectangle 3"/>
          <p:cNvSpPr>
            <a:spLocks noGrp="1"/>
          </p:cNvSpPr>
          <p:nvPr>
            <p:ph type="body" idx="4294967295"/>
          </p:nvPr>
        </p:nvSpPr>
        <p:spPr>
          <a:xfrm>
            <a:off x="457200" y="987425"/>
            <a:ext cx="8229600" cy="3606800"/>
          </a:xfrm>
        </p:spPr>
        <p:txBody>
          <a:bodyPr/>
          <a:lstStyle/>
          <a:p>
            <a:pPr>
              <a:buFont typeface="Arial" charset="0"/>
              <a:buNone/>
            </a:pPr>
            <a:r>
              <a:rPr lang="pt-BR" sz="2000" b="1" smtClean="0">
                <a:ea typeface="ＭＳ Ｐゴシック"/>
                <a:cs typeface="ＭＳ Ｐゴシック"/>
              </a:rPr>
              <a:t>Meta 5.2-</a:t>
            </a:r>
            <a:r>
              <a:rPr lang="pt-BR" sz="2000" smtClean="0">
                <a:ea typeface="ＭＳ Ｐゴシック"/>
                <a:cs typeface="ＭＳ Ｐゴシック"/>
              </a:rPr>
              <a:t> Buscar 100% dos escolares faltosos às consultas</a:t>
            </a:r>
          </a:p>
          <a:p>
            <a:pPr>
              <a:buFont typeface="Arial" charset="0"/>
              <a:buNone/>
            </a:pPr>
            <a:r>
              <a:rPr lang="pt-BR" sz="2000" b="1" smtClean="0">
                <a:ea typeface="ＭＳ Ｐゴシック"/>
                <a:cs typeface="ＭＳ Ｐゴシック"/>
              </a:rPr>
              <a:t>Indicador</a:t>
            </a:r>
            <a:r>
              <a:rPr lang="pt-BR" sz="2000" smtClean="0">
                <a:ea typeface="ＭＳ Ｐゴシック"/>
                <a:cs typeface="ＭＳ Ｐゴシック"/>
              </a:rPr>
              <a:t> -  Proporção de escolares com atraso no atendimento agendado</a:t>
            </a:r>
          </a:p>
          <a:p>
            <a:pPr>
              <a:buFont typeface="Arial" charset="0"/>
              <a:buNone/>
            </a:pPr>
            <a:endParaRPr lang="pt-BR" smtClean="0">
              <a:ea typeface="ＭＳ Ｐゴシック"/>
              <a:cs typeface="ＭＳ Ｐゴシック"/>
            </a:endParaRPr>
          </a:p>
        </p:txBody>
      </p:sp>
      <p:pic>
        <p:nvPicPr>
          <p:cNvPr id="37891" name="Gráfico 1"/>
          <p:cNvPicPr>
            <a:picLocks noChangeArrowheads="1"/>
          </p:cNvPicPr>
          <p:nvPr/>
        </p:nvPicPr>
        <p:blipFill>
          <a:blip r:embed="rId2" cstate="print"/>
          <a:srcRect/>
          <a:stretch>
            <a:fillRect/>
          </a:stretch>
        </p:blipFill>
        <p:spPr bwMode="auto">
          <a:xfrm>
            <a:off x="2195513" y="2139950"/>
            <a:ext cx="4922837" cy="2836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a:xfrm>
            <a:off x="457200" y="206375"/>
            <a:ext cx="8229600" cy="565150"/>
          </a:xfrm>
        </p:spPr>
        <p:txBody>
          <a:bodyPr/>
          <a:lstStyle/>
          <a:p>
            <a:pPr algn="l"/>
            <a:r>
              <a:rPr lang="pt-BR" sz="3200" smtClean="0">
                <a:solidFill>
                  <a:srgbClr val="E47A1A"/>
                </a:solidFill>
                <a:ea typeface="ＭＳ Ｐゴシック"/>
                <a:cs typeface="ＭＳ Ｐゴシック"/>
              </a:rPr>
              <a:t>Resultados</a:t>
            </a:r>
          </a:p>
        </p:txBody>
      </p:sp>
      <p:sp>
        <p:nvSpPr>
          <p:cNvPr id="38914" name="Rectangle 3"/>
          <p:cNvSpPr>
            <a:spLocks noGrp="1"/>
          </p:cNvSpPr>
          <p:nvPr>
            <p:ph type="body" idx="4294967295"/>
          </p:nvPr>
        </p:nvSpPr>
        <p:spPr>
          <a:xfrm>
            <a:off x="457200" y="771525"/>
            <a:ext cx="8229600" cy="4371975"/>
          </a:xfrm>
        </p:spPr>
        <p:txBody>
          <a:bodyPr/>
          <a:lstStyle/>
          <a:p>
            <a:pPr>
              <a:buFont typeface="Arial" charset="0"/>
              <a:buNone/>
            </a:pPr>
            <a:r>
              <a:rPr lang="pt-BR" sz="2000" b="1" smtClean="0">
                <a:ea typeface="ＭＳ Ｐゴシック"/>
                <a:cs typeface="ＭＳ Ｐゴシック"/>
              </a:rPr>
              <a:t>Meta 5.3-</a:t>
            </a:r>
            <a:r>
              <a:rPr lang="pt-BR" sz="2000" smtClean="0">
                <a:ea typeface="ＭＳ Ｐゴシック"/>
                <a:cs typeface="ＭＳ Ｐゴシック"/>
              </a:rPr>
              <a:t> Agendar 100% dos escolares para a realização das intervenções necessárias </a:t>
            </a:r>
          </a:p>
          <a:p>
            <a:pPr>
              <a:buFont typeface="Arial" charset="0"/>
              <a:buNone/>
            </a:pPr>
            <a:r>
              <a:rPr lang="pt-BR" sz="2000" b="1" smtClean="0">
                <a:ea typeface="ＭＳ Ｐゴシック"/>
                <a:cs typeface="ＭＳ Ｐゴシック"/>
              </a:rPr>
              <a:t>Indicador</a:t>
            </a:r>
            <a:r>
              <a:rPr lang="pt-BR" sz="2000" smtClean="0">
                <a:ea typeface="ＭＳ Ｐゴシック"/>
                <a:cs typeface="ＭＳ Ｐゴシック"/>
              </a:rPr>
              <a:t> - Proporção de escolares atendidos para intervenções necessárias CEO(avaliação de dentes cariados)</a:t>
            </a:r>
          </a:p>
          <a:p>
            <a:pPr>
              <a:buFont typeface="Arial" charset="0"/>
              <a:buNone/>
            </a:pPr>
            <a:endParaRPr lang="pt-BR" sz="2000" smtClean="0">
              <a:ea typeface="ＭＳ Ｐゴシック"/>
              <a:cs typeface="ＭＳ Ｐゴシック"/>
            </a:endParaRPr>
          </a:p>
          <a:p>
            <a:pPr>
              <a:buFont typeface="Arial" charset="0"/>
              <a:buNone/>
            </a:pPr>
            <a:endParaRPr lang="pt-BR" sz="2000" smtClean="0">
              <a:ea typeface="ＭＳ Ｐゴシック"/>
              <a:cs typeface="ＭＳ Ｐゴシック"/>
            </a:endParaRPr>
          </a:p>
          <a:p>
            <a:pPr>
              <a:buFont typeface="Arial" charset="0"/>
              <a:buNone/>
            </a:pPr>
            <a:endParaRPr lang="pt-BR" sz="2000" smtClean="0">
              <a:ea typeface="ＭＳ Ｐゴシック"/>
              <a:cs typeface="ＭＳ Ｐゴシック"/>
            </a:endParaRPr>
          </a:p>
        </p:txBody>
      </p:sp>
      <p:graphicFrame>
        <p:nvGraphicFramePr>
          <p:cNvPr id="38916" name="Object 4"/>
          <p:cNvGraphicFramePr>
            <a:graphicFrameLocks noChangeAspect="1"/>
          </p:cNvGraphicFramePr>
          <p:nvPr/>
        </p:nvGraphicFramePr>
        <p:xfrm>
          <a:off x="2339975" y="2139950"/>
          <a:ext cx="4572000" cy="2716213"/>
        </p:xfrm>
        <a:graphic>
          <a:graphicData uri="http://schemas.openxmlformats.org/presentationml/2006/ole">
            <p:oleObj spid="_x0000_s38916" name="Gráfico" r:id="rId3" imgW="4572000" imgH="2428875" progId="Excel.Char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ítulo 1"/>
          <p:cNvSpPr>
            <a:spLocks noGrp="1"/>
          </p:cNvSpPr>
          <p:nvPr>
            <p:ph type="title"/>
          </p:nvPr>
        </p:nvSpPr>
        <p:spPr>
          <a:xfrm>
            <a:off x="457200" y="206375"/>
            <a:ext cx="8229600" cy="709613"/>
          </a:xfrm>
        </p:spPr>
        <p:txBody>
          <a:bodyPr/>
          <a:lstStyle/>
          <a:p>
            <a:pPr algn="l"/>
            <a:r>
              <a:rPr lang="pt-BR" sz="3200" smtClean="0">
                <a:solidFill>
                  <a:srgbClr val="E47A1A"/>
                </a:solidFill>
                <a:ea typeface="ＭＳ Ｐゴシック"/>
                <a:cs typeface="ＭＳ Ｐゴシック"/>
              </a:rPr>
              <a:t>Resultados</a:t>
            </a:r>
            <a:endParaRPr lang="pt-BR" sz="3200" smtClean="0">
              <a:ea typeface="ＭＳ Ｐゴシック"/>
              <a:cs typeface="ＭＳ Ｐゴシック"/>
            </a:endParaRPr>
          </a:p>
        </p:txBody>
      </p:sp>
      <p:sp>
        <p:nvSpPr>
          <p:cNvPr id="40962" name="Espaço Reservado para Conteúdo 2"/>
          <p:cNvSpPr>
            <a:spLocks noGrp="1"/>
          </p:cNvSpPr>
          <p:nvPr>
            <p:ph idx="1"/>
          </p:nvPr>
        </p:nvSpPr>
        <p:spPr>
          <a:xfrm>
            <a:off x="457200" y="842963"/>
            <a:ext cx="8229600" cy="3751262"/>
          </a:xfrm>
        </p:spPr>
        <p:txBody>
          <a:bodyPr/>
          <a:lstStyle/>
          <a:p>
            <a:pPr>
              <a:buFont typeface="Arial" charset="0"/>
              <a:buNone/>
            </a:pPr>
            <a:r>
              <a:rPr lang="pt-BR" sz="2000" b="1" smtClean="0">
                <a:ea typeface="ＭＳ Ｐゴシック"/>
                <a:cs typeface="ＭＳ Ｐゴシック"/>
              </a:rPr>
              <a:t>Meta 5.3-</a:t>
            </a:r>
            <a:r>
              <a:rPr lang="pt-BR" sz="2000" smtClean="0">
                <a:ea typeface="ＭＳ Ｐゴシック"/>
                <a:cs typeface="ＭＳ Ｐゴシック"/>
              </a:rPr>
              <a:t> Agendar 100% dos escolares para a realização das intervenções necessárias </a:t>
            </a:r>
          </a:p>
          <a:p>
            <a:pPr>
              <a:buFont typeface="Arial" charset="0"/>
              <a:buNone/>
            </a:pPr>
            <a:r>
              <a:rPr lang="pt-BR" sz="2000" b="1" smtClean="0">
                <a:ea typeface="ＭＳ Ｐゴシック"/>
                <a:cs typeface="ＭＳ Ｐゴシック"/>
              </a:rPr>
              <a:t>Indicador</a:t>
            </a:r>
            <a:r>
              <a:rPr lang="pt-BR" sz="2000" smtClean="0">
                <a:ea typeface="ＭＳ Ｐゴシック"/>
                <a:cs typeface="ＭＳ Ｐゴシック"/>
              </a:rPr>
              <a:t> - Proporção de escolares atendidos para intervenções necessárias CEO(avaliação para extração)</a:t>
            </a:r>
          </a:p>
          <a:p>
            <a:endParaRPr lang="pt-BR" sz="2000" smtClean="0">
              <a:ea typeface="ＭＳ Ｐゴシック"/>
              <a:cs typeface="ＭＳ Ｐゴシック"/>
            </a:endParaRPr>
          </a:p>
        </p:txBody>
      </p:sp>
      <p:pic>
        <p:nvPicPr>
          <p:cNvPr id="40963" name="Imagem 3"/>
          <p:cNvPicPr>
            <a:picLocks noChangeAspect="1" noChangeArrowheads="1"/>
          </p:cNvPicPr>
          <p:nvPr/>
        </p:nvPicPr>
        <p:blipFill>
          <a:blip r:embed="rId2" cstate="print"/>
          <a:srcRect/>
          <a:stretch>
            <a:fillRect/>
          </a:stretch>
        </p:blipFill>
        <p:spPr bwMode="auto">
          <a:xfrm>
            <a:off x="2271713" y="2355850"/>
            <a:ext cx="4600575" cy="27876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ítulo 1"/>
          <p:cNvSpPr>
            <a:spLocks noGrp="1"/>
          </p:cNvSpPr>
          <p:nvPr>
            <p:ph type="title"/>
          </p:nvPr>
        </p:nvSpPr>
        <p:spPr>
          <a:xfrm>
            <a:off x="457200" y="206375"/>
            <a:ext cx="8229600" cy="636588"/>
          </a:xfrm>
        </p:spPr>
        <p:txBody>
          <a:bodyPr/>
          <a:lstStyle/>
          <a:p>
            <a:pPr algn="l"/>
            <a:r>
              <a:rPr lang="pt-BR" sz="3200" smtClean="0">
                <a:solidFill>
                  <a:srgbClr val="E47A1A"/>
                </a:solidFill>
                <a:ea typeface="ＭＳ Ｐゴシック"/>
                <a:cs typeface="ＭＳ Ｐゴシック"/>
              </a:rPr>
              <a:t>Resultados</a:t>
            </a:r>
            <a:endParaRPr lang="pt-BR" sz="3200" smtClean="0">
              <a:ea typeface="ＭＳ Ｐゴシック"/>
              <a:cs typeface="ＭＳ Ｐゴシック"/>
            </a:endParaRPr>
          </a:p>
        </p:txBody>
      </p:sp>
      <p:sp>
        <p:nvSpPr>
          <p:cNvPr id="41986" name="Espaço Reservado para Conteúdo 2"/>
          <p:cNvSpPr>
            <a:spLocks noGrp="1"/>
          </p:cNvSpPr>
          <p:nvPr>
            <p:ph idx="1"/>
          </p:nvPr>
        </p:nvSpPr>
        <p:spPr>
          <a:xfrm>
            <a:off x="468313" y="771525"/>
            <a:ext cx="8229600" cy="4371975"/>
          </a:xfrm>
        </p:spPr>
        <p:txBody>
          <a:bodyPr/>
          <a:lstStyle/>
          <a:p>
            <a:pPr>
              <a:buFont typeface="Arial" charset="0"/>
              <a:buNone/>
            </a:pPr>
            <a:r>
              <a:rPr lang="pt-BR" sz="2000" b="1" smtClean="0">
                <a:ea typeface="ＭＳ Ｐゴシック"/>
                <a:cs typeface="ＭＳ Ｐゴシック"/>
              </a:rPr>
              <a:t>Meta 5.3-</a:t>
            </a:r>
            <a:r>
              <a:rPr lang="pt-BR" sz="2000" smtClean="0">
                <a:ea typeface="ＭＳ Ｐゴシック"/>
                <a:cs typeface="ＭＳ Ｐゴシック"/>
              </a:rPr>
              <a:t> Agendar 100% dos escolares para a realização das intervenções necessárias </a:t>
            </a:r>
          </a:p>
          <a:p>
            <a:pPr>
              <a:buFont typeface="Arial" charset="0"/>
              <a:buNone/>
            </a:pPr>
            <a:r>
              <a:rPr lang="pt-BR" sz="2000" b="1" smtClean="0">
                <a:ea typeface="ＭＳ Ｐゴシック"/>
                <a:cs typeface="ＭＳ Ｐゴシック"/>
              </a:rPr>
              <a:t>Indicador</a:t>
            </a:r>
            <a:r>
              <a:rPr lang="pt-BR" sz="2000" smtClean="0">
                <a:ea typeface="ＭＳ Ｐゴシック"/>
                <a:cs typeface="ＭＳ Ｐゴシック"/>
              </a:rPr>
              <a:t> - Proporção de escolares atendidos para intervenções necessárias CEO(avaliação de dentes obturados)</a:t>
            </a:r>
          </a:p>
          <a:p>
            <a:pPr>
              <a:buFont typeface="Arial" charset="0"/>
              <a:buNone/>
            </a:pPr>
            <a:endParaRPr lang="pt-BR" smtClean="0">
              <a:ea typeface="ＭＳ Ｐゴシック"/>
              <a:cs typeface="ＭＳ Ｐゴシック"/>
            </a:endParaRPr>
          </a:p>
        </p:txBody>
      </p:sp>
      <p:pic>
        <p:nvPicPr>
          <p:cNvPr id="41987" name="Imagem 4"/>
          <p:cNvPicPr>
            <a:picLocks noChangeAspect="1" noChangeArrowheads="1"/>
          </p:cNvPicPr>
          <p:nvPr/>
        </p:nvPicPr>
        <p:blipFill>
          <a:blip r:embed="rId2" cstate="print"/>
          <a:srcRect/>
          <a:stretch>
            <a:fillRect/>
          </a:stretch>
        </p:blipFill>
        <p:spPr bwMode="auto">
          <a:xfrm>
            <a:off x="2555875" y="2139950"/>
            <a:ext cx="4316413" cy="28082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457200" y="206375"/>
            <a:ext cx="8229600" cy="636588"/>
          </a:xfrm>
        </p:spPr>
        <p:txBody>
          <a:bodyPr/>
          <a:lstStyle/>
          <a:p>
            <a:pPr algn="l"/>
            <a:r>
              <a:rPr lang="pt-BR" sz="3200" smtClean="0">
                <a:solidFill>
                  <a:srgbClr val="E47A1A"/>
                </a:solidFill>
                <a:ea typeface="ＭＳ Ｐゴシック"/>
                <a:cs typeface="ＭＳ Ｐゴシック"/>
              </a:rPr>
              <a:t>Resultados</a:t>
            </a:r>
          </a:p>
        </p:txBody>
      </p:sp>
      <p:sp>
        <p:nvSpPr>
          <p:cNvPr id="43010" name="Rectangle 3"/>
          <p:cNvSpPr>
            <a:spLocks noGrp="1"/>
          </p:cNvSpPr>
          <p:nvPr>
            <p:ph type="body" idx="4294967295"/>
          </p:nvPr>
        </p:nvSpPr>
        <p:spPr>
          <a:xfrm>
            <a:off x="457200" y="842963"/>
            <a:ext cx="8229600" cy="3751262"/>
          </a:xfrm>
        </p:spPr>
        <p:txBody>
          <a:bodyPr/>
          <a:lstStyle/>
          <a:p>
            <a:pPr>
              <a:buFont typeface="Arial" charset="0"/>
              <a:buNone/>
            </a:pPr>
            <a:r>
              <a:rPr lang="pt-BR" sz="2000" b="1" smtClean="0">
                <a:ea typeface="ＭＳ Ｐゴシック"/>
                <a:cs typeface="ＭＳ Ｐゴシック"/>
              </a:rPr>
              <a:t>Meta 5.3 -</a:t>
            </a:r>
            <a:r>
              <a:rPr lang="pt-BR" sz="2000" smtClean="0">
                <a:ea typeface="ＭＳ Ｐゴシック"/>
                <a:cs typeface="ＭＳ Ｐゴシック"/>
              </a:rPr>
              <a:t> Agendar 100% dos escolares para a realização das intervenções necessárias </a:t>
            </a:r>
          </a:p>
          <a:p>
            <a:pPr>
              <a:buFont typeface="Arial" charset="0"/>
              <a:buNone/>
            </a:pPr>
            <a:r>
              <a:rPr lang="pt-BR" sz="2000" b="1" smtClean="0">
                <a:ea typeface="ＭＳ Ｐゴシック"/>
                <a:cs typeface="ＭＳ Ｐゴシック"/>
              </a:rPr>
              <a:t>Indicador</a:t>
            </a:r>
            <a:r>
              <a:rPr lang="pt-BR" sz="2000" smtClean="0">
                <a:ea typeface="ＭＳ Ｐゴシック"/>
                <a:cs typeface="ＭＳ Ｐゴシック"/>
              </a:rPr>
              <a:t> - Proporção de escolares atendidos para intervenções necessárias (Índice de Sangramento Gengival)</a:t>
            </a:r>
          </a:p>
          <a:p>
            <a:pPr>
              <a:buFont typeface="Arial" charset="0"/>
              <a:buNone/>
            </a:pPr>
            <a:endParaRPr lang="pt-BR" sz="2000" smtClean="0">
              <a:ea typeface="ＭＳ Ｐゴシック"/>
              <a:cs typeface="ＭＳ Ｐゴシック"/>
            </a:endParaRPr>
          </a:p>
          <a:p>
            <a:pPr>
              <a:buFont typeface="Arial" charset="0"/>
              <a:buNone/>
            </a:pPr>
            <a:endParaRPr lang="pt-BR" sz="2000" smtClean="0">
              <a:ea typeface="ＭＳ Ｐゴシック"/>
              <a:cs typeface="ＭＳ Ｐゴシック"/>
            </a:endParaRPr>
          </a:p>
          <a:p>
            <a:endParaRPr lang="pt-BR" sz="2000" smtClean="0">
              <a:ea typeface="ＭＳ Ｐゴシック"/>
              <a:cs typeface="ＭＳ Ｐゴシック"/>
            </a:endParaRPr>
          </a:p>
        </p:txBody>
      </p:sp>
      <p:pic>
        <p:nvPicPr>
          <p:cNvPr id="43011" name="Gráfico 2"/>
          <p:cNvPicPr>
            <a:picLocks noChangeArrowheads="1"/>
          </p:cNvPicPr>
          <p:nvPr/>
        </p:nvPicPr>
        <p:blipFill>
          <a:blip r:embed="rId2" cstate="print"/>
          <a:srcRect/>
          <a:stretch>
            <a:fillRect/>
          </a:stretch>
        </p:blipFill>
        <p:spPr bwMode="auto">
          <a:xfrm>
            <a:off x="2484438" y="2211388"/>
            <a:ext cx="4524375" cy="293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457200" y="206375"/>
            <a:ext cx="8229600" cy="636588"/>
          </a:xfrm>
        </p:spPr>
        <p:txBody>
          <a:bodyPr/>
          <a:lstStyle/>
          <a:p>
            <a:pPr algn="l"/>
            <a:r>
              <a:rPr lang="pt-BR" sz="3200" smtClean="0">
                <a:solidFill>
                  <a:srgbClr val="E47A1A"/>
                </a:solidFill>
                <a:ea typeface="ＭＳ Ｐゴシック"/>
                <a:cs typeface="ＭＳ Ｐゴシック"/>
              </a:rPr>
              <a:t>Resultados</a:t>
            </a:r>
          </a:p>
        </p:txBody>
      </p:sp>
      <p:sp>
        <p:nvSpPr>
          <p:cNvPr id="44034" name="Rectangle 3"/>
          <p:cNvSpPr>
            <a:spLocks noGrp="1"/>
          </p:cNvSpPr>
          <p:nvPr>
            <p:ph type="body" idx="4294967295"/>
          </p:nvPr>
        </p:nvSpPr>
        <p:spPr>
          <a:xfrm>
            <a:off x="457200" y="915988"/>
            <a:ext cx="8229600" cy="3678237"/>
          </a:xfrm>
        </p:spPr>
        <p:txBody>
          <a:bodyPr/>
          <a:lstStyle/>
          <a:p>
            <a:pPr>
              <a:buFont typeface="Arial" charset="0"/>
              <a:buNone/>
            </a:pPr>
            <a:r>
              <a:rPr lang="pt-BR" sz="2000" b="1" smtClean="0">
                <a:ea typeface="ＭＳ Ｐゴシック"/>
                <a:cs typeface="ＭＳ Ｐゴシック"/>
              </a:rPr>
              <a:t>Meta 5.3 -</a:t>
            </a:r>
            <a:r>
              <a:rPr lang="pt-BR" sz="2000" smtClean="0">
                <a:ea typeface="ＭＳ Ｐゴシック"/>
                <a:cs typeface="ＭＳ Ｐゴシック"/>
              </a:rPr>
              <a:t> Agendar 100% dos escolares para a realização das intervenções necessárias </a:t>
            </a:r>
          </a:p>
          <a:p>
            <a:pPr>
              <a:buFont typeface="Arial" charset="0"/>
              <a:buNone/>
            </a:pPr>
            <a:r>
              <a:rPr lang="pt-BR" sz="2000" b="1" smtClean="0">
                <a:ea typeface="ＭＳ Ｐゴシック"/>
                <a:cs typeface="ＭＳ Ｐゴシック"/>
              </a:rPr>
              <a:t>Indicador</a:t>
            </a:r>
            <a:r>
              <a:rPr lang="pt-BR" sz="2000" smtClean="0">
                <a:ea typeface="ＭＳ Ｐゴシック"/>
                <a:cs typeface="ＭＳ Ｐゴシック"/>
              </a:rPr>
              <a:t> - Proporção de escolares atendidos para intervenções necessárias (Índice de Placa Visível)</a:t>
            </a:r>
          </a:p>
          <a:p>
            <a:pPr>
              <a:buFont typeface="Arial" charset="0"/>
              <a:buNone/>
            </a:pPr>
            <a:endParaRPr lang="pt-BR" sz="2000" smtClean="0">
              <a:ea typeface="ＭＳ Ｐゴシック"/>
              <a:cs typeface="ＭＳ Ｐゴシック"/>
            </a:endParaRPr>
          </a:p>
          <a:p>
            <a:pPr>
              <a:buFont typeface="Arial" charset="0"/>
              <a:buNone/>
            </a:pPr>
            <a:endParaRPr lang="pt-BR" sz="2000" smtClean="0">
              <a:ea typeface="ＭＳ Ｐゴシック"/>
              <a:cs typeface="ＭＳ Ｐゴシック"/>
            </a:endParaRPr>
          </a:p>
          <a:p>
            <a:pPr>
              <a:buFont typeface="Arial" charset="0"/>
              <a:buNone/>
            </a:pPr>
            <a:endParaRPr lang="pt-BR" smtClean="0">
              <a:ea typeface="ＭＳ Ｐゴシック"/>
              <a:cs typeface="ＭＳ Ｐゴシック"/>
            </a:endParaRPr>
          </a:p>
        </p:txBody>
      </p:sp>
      <p:pic>
        <p:nvPicPr>
          <p:cNvPr id="44035" name="Gráfico 3"/>
          <p:cNvPicPr>
            <a:picLocks noChangeArrowheads="1"/>
          </p:cNvPicPr>
          <p:nvPr/>
        </p:nvPicPr>
        <p:blipFill>
          <a:blip r:embed="rId2" cstate="print"/>
          <a:srcRect b="-96"/>
          <a:stretch>
            <a:fillRect/>
          </a:stretch>
        </p:blipFill>
        <p:spPr bwMode="auto">
          <a:xfrm>
            <a:off x="2484438" y="2355850"/>
            <a:ext cx="4524375"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ítulo 1"/>
          <p:cNvSpPr>
            <a:spLocks noGrp="1"/>
          </p:cNvSpPr>
          <p:nvPr>
            <p:ph type="title"/>
          </p:nvPr>
        </p:nvSpPr>
        <p:spPr/>
        <p:txBody>
          <a:bodyPr/>
          <a:lstStyle/>
          <a:p>
            <a:pPr algn="l"/>
            <a:r>
              <a:rPr lang="pt-BR" sz="2800" b="1" smtClean="0">
                <a:solidFill>
                  <a:srgbClr val="E47A1A"/>
                </a:solidFill>
                <a:ea typeface="ＭＳ Ｐゴシック"/>
                <a:cs typeface="ＭＳ Ｐゴシック"/>
              </a:rPr>
              <a:t>Introdução</a:t>
            </a:r>
            <a:r>
              <a:rPr lang="pt-BR" sz="4000" smtClean="0">
                <a:solidFill>
                  <a:srgbClr val="A6A6A6"/>
                </a:solidFill>
                <a:ea typeface="ＭＳ Ｐゴシック"/>
                <a:cs typeface="ＭＳ Ｐゴシック"/>
              </a:rPr>
              <a:t>	</a:t>
            </a:r>
            <a:endParaRPr lang="pt-BR" smtClean="0">
              <a:ea typeface="ＭＳ Ｐゴシック"/>
              <a:cs typeface="ＭＳ Ｐゴシック"/>
            </a:endParaRPr>
          </a:p>
        </p:txBody>
      </p:sp>
      <p:pic>
        <p:nvPicPr>
          <p:cNvPr id="16386" name="Espaço Reservado para Conteúdo 3" descr="IMG_0196.JPG"/>
          <p:cNvPicPr>
            <a:picLocks noGrp="1" noChangeAspect="1"/>
          </p:cNvPicPr>
          <p:nvPr>
            <p:ph sz="half" idx="1"/>
          </p:nvPr>
        </p:nvPicPr>
        <p:blipFill>
          <a:blip r:embed="rId2" cstate="print"/>
          <a:srcRect/>
          <a:stretch>
            <a:fillRect/>
          </a:stretch>
        </p:blipFill>
        <p:spPr>
          <a:xfrm>
            <a:off x="457200" y="1382713"/>
            <a:ext cx="4038600" cy="3028950"/>
          </a:xfrm>
        </p:spPr>
      </p:pic>
      <p:pic>
        <p:nvPicPr>
          <p:cNvPr id="16387" name="Espaço Reservado para Conteúdo 3" descr="IMG_0195.JPG"/>
          <p:cNvPicPr>
            <a:picLocks noGrp="1" noChangeAspect="1"/>
          </p:cNvPicPr>
          <p:nvPr>
            <p:ph sz="half" idx="2"/>
          </p:nvPr>
        </p:nvPicPr>
        <p:blipFill>
          <a:blip r:embed="rId3" cstate="print"/>
          <a:srcRect/>
          <a:stretch>
            <a:fillRect/>
          </a:stretch>
        </p:blipFill>
        <p:spPr>
          <a:xfrm>
            <a:off x="4648200" y="1382713"/>
            <a:ext cx="4038600" cy="3028950"/>
          </a:xfrm>
          <a:ln>
            <a:solidFill>
              <a:schemeClr val="tx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idx="4294967295"/>
          </p:nvPr>
        </p:nvSpPr>
        <p:spPr>
          <a:xfrm>
            <a:off x="457200" y="206375"/>
            <a:ext cx="8229600" cy="565150"/>
          </a:xfrm>
        </p:spPr>
        <p:txBody>
          <a:bodyPr/>
          <a:lstStyle/>
          <a:p>
            <a:pPr algn="l"/>
            <a:r>
              <a:rPr lang="pt-BR" sz="2800" smtClean="0">
                <a:solidFill>
                  <a:srgbClr val="E47A1A"/>
                </a:solidFill>
                <a:ea typeface="ＭＳ Ｐゴシック"/>
                <a:cs typeface="ＭＳ Ｐゴシック"/>
              </a:rPr>
              <a:t>Resultados</a:t>
            </a:r>
          </a:p>
        </p:txBody>
      </p:sp>
      <p:sp>
        <p:nvSpPr>
          <p:cNvPr id="45058" name="Rectangle 3"/>
          <p:cNvSpPr>
            <a:spLocks noGrp="1"/>
          </p:cNvSpPr>
          <p:nvPr>
            <p:ph type="body" idx="4294967295"/>
          </p:nvPr>
        </p:nvSpPr>
        <p:spPr>
          <a:xfrm>
            <a:off x="457200" y="771525"/>
            <a:ext cx="8229600" cy="3822700"/>
          </a:xfrm>
        </p:spPr>
        <p:txBody>
          <a:bodyPr/>
          <a:lstStyle/>
          <a:p>
            <a:pPr>
              <a:buFont typeface="Arial" charset="0"/>
              <a:buNone/>
            </a:pPr>
            <a:r>
              <a:rPr lang="pt-BR" sz="2000" b="1" smtClean="0">
                <a:ea typeface="ＭＳ Ｐゴシック"/>
                <a:cs typeface="ＭＳ Ｐゴシック"/>
              </a:rPr>
              <a:t>Meta 5.3 -</a:t>
            </a:r>
            <a:r>
              <a:rPr lang="pt-BR" sz="2000" smtClean="0">
                <a:ea typeface="ＭＳ Ｐゴシック"/>
                <a:cs typeface="ＭＳ Ｐゴシック"/>
              </a:rPr>
              <a:t> Agendar 100% dos escolares para a realização das intervenções necessárias </a:t>
            </a:r>
          </a:p>
          <a:p>
            <a:pPr>
              <a:buFont typeface="Arial" charset="0"/>
              <a:buNone/>
            </a:pPr>
            <a:r>
              <a:rPr lang="pt-BR" sz="2000" b="1" smtClean="0">
                <a:ea typeface="ＭＳ Ｐゴシック"/>
                <a:cs typeface="ＭＳ Ｐゴシック"/>
              </a:rPr>
              <a:t>Indicador</a:t>
            </a:r>
            <a:r>
              <a:rPr lang="pt-BR" sz="2000" smtClean="0">
                <a:ea typeface="ＭＳ Ｐゴシック"/>
                <a:cs typeface="ＭＳ Ｐゴシック"/>
              </a:rPr>
              <a:t> - Proporção de escolares atendidos para intervenções necessárias (quantificação manchas brancas indicativas cárie)</a:t>
            </a:r>
          </a:p>
          <a:p>
            <a:pPr>
              <a:buFont typeface="Arial" charset="0"/>
              <a:buNone/>
            </a:pPr>
            <a:endParaRPr lang="pt-BR" sz="2000" smtClean="0">
              <a:ea typeface="ＭＳ Ｐゴシック"/>
              <a:cs typeface="ＭＳ Ｐゴシック"/>
            </a:endParaRPr>
          </a:p>
          <a:p>
            <a:endParaRPr lang="pt-BR" smtClean="0">
              <a:ea typeface="ＭＳ Ｐゴシック"/>
              <a:cs typeface="ＭＳ Ｐゴシック"/>
            </a:endParaRPr>
          </a:p>
        </p:txBody>
      </p:sp>
      <p:pic>
        <p:nvPicPr>
          <p:cNvPr id="45059" name="Imagem 4"/>
          <p:cNvPicPr>
            <a:picLocks noChangeAspect="1" noChangeArrowheads="1"/>
          </p:cNvPicPr>
          <p:nvPr/>
        </p:nvPicPr>
        <p:blipFill>
          <a:blip r:embed="rId2" cstate="print"/>
          <a:srcRect/>
          <a:stretch>
            <a:fillRect/>
          </a:stretch>
        </p:blipFill>
        <p:spPr bwMode="auto">
          <a:xfrm>
            <a:off x="2484438" y="2284413"/>
            <a:ext cx="4448175" cy="2667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a:xfrm>
            <a:off x="457200" y="206375"/>
            <a:ext cx="8229600" cy="709613"/>
          </a:xfrm>
        </p:spPr>
        <p:txBody>
          <a:bodyPr/>
          <a:lstStyle/>
          <a:p>
            <a:pPr algn="l"/>
            <a:r>
              <a:rPr lang="pt-BR" sz="3200" smtClean="0">
                <a:solidFill>
                  <a:srgbClr val="E47A1A"/>
                </a:solidFill>
                <a:ea typeface="ＭＳ Ｐゴシック"/>
                <a:cs typeface="ＭＳ Ｐゴシック"/>
              </a:rPr>
              <a:t>Resultados</a:t>
            </a:r>
          </a:p>
        </p:txBody>
      </p:sp>
      <p:sp>
        <p:nvSpPr>
          <p:cNvPr id="46082" name="Rectangle 3"/>
          <p:cNvSpPr>
            <a:spLocks noGrp="1"/>
          </p:cNvSpPr>
          <p:nvPr>
            <p:ph type="body" idx="4294967295"/>
          </p:nvPr>
        </p:nvSpPr>
        <p:spPr>
          <a:xfrm>
            <a:off x="457200" y="915988"/>
            <a:ext cx="8229600" cy="3678237"/>
          </a:xfrm>
        </p:spPr>
        <p:txBody>
          <a:bodyPr/>
          <a:lstStyle/>
          <a:p>
            <a:pPr>
              <a:buFont typeface="Arial" charset="0"/>
              <a:buNone/>
            </a:pPr>
            <a:r>
              <a:rPr lang="pt-BR" sz="2000" b="1" smtClean="0">
                <a:ea typeface="ＭＳ Ｐゴシック"/>
                <a:cs typeface="ＭＳ Ｐゴシック"/>
              </a:rPr>
              <a:t>Meta 5.4 –</a:t>
            </a:r>
            <a:r>
              <a:rPr lang="pt-BR" sz="2000" smtClean="0">
                <a:ea typeface="ＭＳ Ｐゴシック"/>
                <a:cs typeface="ＭＳ Ｐゴシック"/>
              </a:rPr>
              <a:t> Realizar escovação supervisionada em 100% dos escolares </a:t>
            </a:r>
          </a:p>
          <a:p>
            <a:pPr>
              <a:buFont typeface="Arial" charset="0"/>
              <a:buNone/>
            </a:pPr>
            <a:r>
              <a:rPr lang="pt-BR" sz="2000" b="1" smtClean="0">
                <a:ea typeface="ＭＳ Ｐゴシック"/>
                <a:cs typeface="ＭＳ Ｐゴシック"/>
              </a:rPr>
              <a:t>Indicador</a:t>
            </a:r>
            <a:r>
              <a:rPr lang="pt-BR" sz="2000" smtClean="0">
                <a:ea typeface="ＭＳ Ｐゴシック"/>
                <a:cs typeface="ＭＳ Ｐゴシック"/>
              </a:rPr>
              <a:t> - Proporção de escolares participantes da ação de escovação dental supervisionada</a:t>
            </a:r>
          </a:p>
          <a:p>
            <a:pPr>
              <a:buFont typeface="Arial" charset="0"/>
              <a:buNone/>
            </a:pPr>
            <a:endParaRPr lang="pt-BR" sz="2000" smtClean="0">
              <a:ea typeface="ＭＳ Ｐゴシック"/>
              <a:cs typeface="ＭＳ Ｐゴシック"/>
            </a:endParaRPr>
          </a:p>
          <a:p>
            <a:pPr>
              <a:buFont typeface="Arial" charset="0"/>
              <a:buNone/>
            </a:pPr>
            <a:endParaRPr lang="pt-BR" sz="2000" smtClean="0">
              <a:ea typeface="ＭＳ Ｐゴシック"/>
              <a:cs typeface="ＭＳ Ｐゴシック"/>
            </a:endParaRPr>
          </a:p>
          <a:p>
            <a:endParaRPr lang="pt-BR" smtClean="0">
              <a:ea typeface="ＭＳ Ｐゴシック"/>
              <a:cs typeface="ＭＳ Ｐゴシック"/>
            </a:endParaRPr>
          </a:p>
        </p:txBody>
      </p:sp>
      <p:pic>
        <p:nvPicPr>
          <p:cNvPr id="46083" name="Imagem 5"/>
          <p:cNvPicPr>
            <a:picLocks noChangeAspect="1" noChangeArrowheads="1"/>
          </p:cNvPicPr>
          <p:nvPr/>
        </p:nvPicPr>
        <p:blipFill>
          <a:blip r:embed="rId2" cstate="print"/>
          <a:srcRect/>
          <a:stretch>
            <a:fillRect/>
          </a:stretch>
        </p:blipFill>
        <p:spPr bwMode="auto">
          <a:xfrm>
            <a:off x="2339975" y="2066925"/>
            <a:ext cx="4448175" cy="27368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a:xfrm>
            <a:off x="457200" y="206375"/>
            <a:ext cx="8229600" cy="636588"/>
          </a:xfrm>
        </p:spPr>
        <p:txBody>
          <a:bodyPr/>
          <a:lstStyle/>
          <a:p>
            <a:pPr algn="l"/>
            <a:r>
              <a:rPr lang="pt-BR" sz="3200" smtClean="0">
                <a:solidFill>
                  <a:srgbClr val="E47A1A"/>
                </a:solidFill>
                <a:ea typeface="ＭＳ Ｐゴシック"/>
                <a:cs typeface="ＭＳ Ｐゴシック"/>
              </a:rPr>
              <a:t>Resultados</a:t>
            </a:r>
          </a:p>
        </p:txBody>
      </p:sp>
      <p:sp>
        <p:nvSpPr>
          <p:cNvPr id="47106" name="Rectangle 3"/>
          <p:cNvSpPr>
            <a:spLocks noGrp="1"/>
          </p:cNvSpPr>
          <p:nvPr>
            <p:ph type="body" idx="4294967295"/>
          </p:nvPr>
        </p:nvSpPr>
        <p:spPr>
          <a:xfrm>
            <a:off x="457200" y="842963"/>
            <a:ext cx="8229600" cy="3751262"/>
          </a:xfrm>
        </p:spPr>
        <p:txBody>
          <a:bodyPr/>
          <a:lstStyle/>
          <a:p>
            <a:pPr>
              <a:buFont typeface="Arial" charset="0"/>
              <a:buNone/>
            </a:pPr>
            <a:r>
              <a:rPr lang="pt-BR" sz="2000" b="1" smtClean="0">
                <a:ea typeface="ＭＳ Ｐゴシック"/>
                <a:cs typeface="ＭＳ Ｐゴシック"/>
              </a:rPr>
              <a:t>Meta 5.5 –</a:t>
            </a:r>
            <a:r>
              <a:rPr lang="pt-BR" sz="2000" smtClean="0">
                <a:ea typeface="ＭＳ Ｐゴシック"/>
                <a:cs typeface="ＭＳ Ｐゴシック"/>
              </a:rPr>
              <a:t> Registrar 100% dos atendimentos realizados </a:t>
            </a:r>
          </a:p>
          <a:p>
            <a:pPr>
              <a:buFont typeface="Arial" charset="0"/>
              <a:buNone/>
            </a:pPr>
            <a:r>
              <a:rPr lang="pt-BR" sz="2000" b="1" smtClean="0">
                <a:ea typeface="ＭＳ Ｐゴシック"/>
                <a:cs typeface="ＭＳ Ｐゴシック"/>
              </a:rPr>
              <a:t>Indicador</a:t>
            </a:r>
            <a:r>
              <a:rPr lang="pt-BR" sz="2000" smtClean="0">
                <a:ea typeface="ＭＳ Ｐゴシック"/>
                <a:cs typeface="ＭＳ Ｐゴシック"/>
              </a:rPr>
              <a:t> - Proporção de registros para atendimentos odontológicos realizados</a:t>
            </a:r>
          </a:p>
          <a:p>
            <a:pPr>
              <a:buFont typeface="Arial" charset="0"/>
              <a:buNone/>
            </a:pPr>
            <a:endParaRPr lang="pt-BR" sz="2000" smtClean="0">
              <a:ea typeface="ＭＳ Ｐゴシック"/>
              <a:cs typeface="ＭＳ Ｐゴシック"/>
            </a:endParaRPr>
          </a:p>
        </p:txBody>
      </p:sp>
      <p:pic>
        <p:nvPicPr>
          <p:cNvPr id="47107" name="Imagem 6"/>
          <p:cNvPicPr>
            <a:picLocks noChangeAspect="1" noChangeArrowheads="1"/>
          </p:cNvPicPr>
          <p:nvPr/>
        </p:nvPicPr>
        <p:blipFill>
          <a:blip r:embed="rId2" cstate="print"/>
          <a:srcRect/>
          <a:stretch>
            <a:fillRect/>
          </a:stretch>
        </p:blipFill>
        <p:spPr bwMode="auto">
          <a:xfrm>
            <a:off x="2124075" y="2066925"/>
            <a:ext cx="4448175" cy="284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8313" y="357188"/>
            <a:ext cx="7772400" cy="1103312"/>
          </a:xfrm>
        </p:spPr>
        <p:txBody>
          <a:bodyPr rtlCol="0">
            <a:normAutofit fontScale="90000"/>
          </a:bodyPr>
          <a:lstStyle/>
          <a:p>
            <a:pPr eaLnBrk="1" fontAlgn="auto" hangingPunct="1">
              <a:spcAft>
                <a:spcPts val="0"/>
              </a:spcAft>
              <a:defRPr/>
            </a:pPr>
            <a:r>
              <a:rPr lang="pt-BR" sz="2700" b="1" dirty="0" smtClean="0">
                <a:ea typeface="+mj-ea"/>
                <a:cs typeface="+mj-cs"/>
              </a:rPr>
              <a:t/>
            </a:r>
            <a:br>
              <a:rPr lang="pt-BR" sz="2700" b="1" dirty="0" smtClean="0">
                <a:ea typeface="+mj-ea"/>
                <a:cs typeface="+mj-cs"/>
              </a:rPr>
            </a:br>
            <a:endParaRPr lang="pt-BR" dirty="0">
              <a:ea typeface="+mj-ea"/>
              <a:cs typeface="+mj-cs"/>
            </a:endParaRPr>
          </a:p>
        </p:txBody>
      </p:sp>
      <p:sp>
        <p:nvSpPr>
          <p:cNvPr id="48130" name="Espaço Reservado para Conteúdo 2"/>
          <p:cNvSpPr>
            <a:spLocks noGrp="1"/>
          </p:cNvSpPr>
          <p:nvPr>
            <p:ph type="subTitle" idx="1"/>
          </p:nvPr>
        </p:nvSpPr>
        <p:spPr>
          <a:xfrm>
            <a:off x="323850" y="339725"/>
            <a:ext cx="7777163" cy="792163"/>
          </a:xfrm>
        </p:spPr>
        <p:txBody>
          <a:bodyPr/>
          <a:lstStyle/>
          <a:p>
            <a:pPr algn="l" eaLnBrk="1" hangingPunct="1"/>
            <a:r>
              <a:rPr lang="pt-BR" sz="2800" b="1" smtClean="0">
                <a:solidFill>
                  <a:srgbClr val="E47A1A"/>
                </a:solidFill>
                <a:ea typeface="ＭＳ Ｐゴシック"/>
                <a:cs typeface="ＭＳ Ｐゴシック"/>
              </a:rPr>
              <a:t> Discussão</a:t>
            </a:r>
            <a:r>
              <a:rPr lang="pt-BR" sz="2200" smtClean="0">
                <a:solidFill>
                  <a:srgbClr val="A6A6A6"/>
                </a:solidFill>
                <a:ea typeface="ＭＳ Ｐゴシック"/>
                <a:cs typeface="ＭＳ Ｐゴシック"/>
              </a:rPr>
              <a:t>				</a:t>
            </a:r>
          </a:p>
        </p:txBody>
      </p:sp>
      <p:sp>
        <p:nvSpPr>
          <p:cNvPr id="48131" name="Rectangle 7"/>
          <p:cNvSpPr>
            <a:spLocks noChangeArrowheads="1"/>
          </p:cNvSpPr>
          <p:nvPr/>
        </p:nvSpPr>
        <p:spPr bwMode="auto">
          <a:xfrm>
            <a:off x="323850" y="1276350"/>
            <a:ext cx="8459788" cy="2647950"/>
          </a:xfrm>
          <a:prstGeom prst="rect">
            <a:avLst/>
          </a:prstGeom>
          <a:noFill/>
          <a:ln w="9525">
            <a:noFill/>
            <a:miter lim="800000"/>
            <a:headEnd/>
            <a:tailEnd/>
          </a:ln>
        </p:spPr>
        <p:txBody>
          <a:bodyPr>
            <a:spAutoFit/>
          </a:bodyPr>
          <a:lstStyle/>
          <a:p>
            <a:pPr marL="342900" indent="-342900" algn="just">
              <a:spcBef>
                <a:spcPts val="1200"/>
              </a:spcBef>
              <a:buFont typeface="Arial" charset="0"/>
              <a:buChar char="•"/>
            </a:pPr>
            <a:r>
              <a:rPr lang="pt-BR" sz="2400"/>
              <a:t>Ao realizar a intervenção, a comunidade escolar passou a receber algo que até então não existia, que é a atenção à saúde bucal. Priorizei a realização de exames clínicos na cavidade bucal dos escolares, exames conforme orientação do protocolo, visto que precisava identificar as alterações necessárias e assim auxiliar na redução do dano a saúde bucal. </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ítulo 1"/>
          <p:cNvSpPr>
            <a:spLocks noGrp="1"/>
          </p:cNvSpPr>
          <p:nvPr>
            <p:ph type="title"/>
          </p:nvPr>
        </p:nvSpPr>
        <p:spPr/>
        <p:txBody>
          <a:bodyPr/>
          <a:lstStyle/>
          <a:p>
            <a:pPr algn="l"/>
            <a:r>
              <a:rPr lang="pt-BR" sz="3600" b="1" smtClean="0">
                <a:solidFill>
                  <a:srgbClr val="E47A1A"/>
                </a:solidFill>
                <a:ea typeface="ＭＳ Ｐゴシック"/>
                <a:cs typeface="ＭＳ Ｐゴシック"/>
              </a:rPr>
              <a:t>Discussão</a:t>
            </a:r>
            <a:endParaRPr lang="pt-BR" sz="3600" smtClean="0">
              <a:ea typeface="ＭＳ Ｐゴシック"/>
              <a:cs typeface="ＭＳ Ｐゴシック"/>
            </a:endParaRPr>
          </a:p>
        </p:txBody>
      </p:sp>
      <p:sp>
        <p:nvSpPr>
          <p:cNvPr id="49154" name="Espaço Reservado para Conteúdo 2"/>
          <p:cNvSpPr>
            <a:spLocks noGrp="1"/>
          </p:cNvSpPr>
          <p:nvPr>
            <p:ph idx="1"/>
          </p:nvPr>
        </p:nvSpPr>
        <p:spPr/>
        <p:txBody>
          <a:bodyPr/>
          <a:lstStyle/>
          <a:p>
            <a:pPr algn="just"/>
            <a:r>
              <a:rPr lang="pt-BR" sz="2400" smtClean="0">
                <a:ea typeface="ＭＳ Ｐゴシック"/>
                <a:cs typeface="ＭＳ Ｐゴシック"/>
              </a:rPr>
              <a:t>Nenhuma criança apresentou histórico de cárie tratada;</a:t>
            </a:r>
          </a:p>
          <a:p>
            <a:pPr algn="just"/>
            <a:r>
              <a:rPr lang="pt-BR" sz="2400" smtClean="0">
                <a:ea typeface="ＭＳ Ｐゴシック"/>
                <a:cs typeface="ＭＳ Ｐゴシック"/>
              </a:rPr>
              <a:t>Qualificou-se o registro das informações;</a:t>
            </a:r>
          </a:p>
          <a:p>
            <a:pPr algn="just"/>
            <a:r>
              <a:rPr lang="pt-BR" sz="2400" smtClean="0">
                <a:ea typeface="ＭＳ Ｐゴシック"/>
                <a:cs typeface="ＭＳ Ｐゴシック"/>
              </a:rPr>
              <a:t>Necessidade de futuras intervenções: atenção à saúde oral das gestantes, formando uma parceria com os demais membros da equipe. </a:t>
            </a:r>
          </a:p>
          <a:p>
            <a:pPr algn="just"/>
            <a:r>
              <a:rPr lang="pt-BR" sz="2400" smtClean="0">
                <a:ea typeface="ＭＳ Ｐゴシック"/>
                <a:cs typeface="ＭＳ Ｐゴシック"/>
              </a:rPr>
              <a:t>A proximidade, conquistada pela intervenção, entre escola e UBS.</a:t>
            </a:r>
          </a:p>
          <a:p>
            <a:pPr algn="just"/>
            <a:endParaRPr lang="pt-BR" sz="24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ítulo 1"/>
          <p:cNvSpPr>
            <a:spLocks noGrp="1"/>
          </p:cNvSpPr>
          <p:nvPr>
            <p:ph type="title"/>
          </p:nvPr>
        </p:nvSpPr>
        <p:spPr/>
        <p:txBody>
          <a:bodyPr/>
          <a:lstStyle/>
          <a:p>
            <a:pPr algn="l"/>
            <a:r>
              <a:rPr lang="pt-BR" sz="3600" b="1" smtClean="0">
                <a:solidFill>
                  <a:srgbClr val="E47A1A"/>
                </a:solidFill>
                <a:ea typeface="ＭＳ Ｐゴシック"/>
                <a:cs typeface="ＭＳ Ｐゴシック"/>
              </a:rPr>
              <a:t>Discussão</a:t>
            </a:r>
            <a:endParaRPr lang="pt-BR" sz="3600" smtClean="0">
              <a:ea typeface="ＭＳ Ｐゴシック"/>
              <a:cs typeface="ＭＳ Ｐゴシック"/>
            </a:endParaRPr>
          </a:p>
        </p:txBody>
      </p:sp>
      <p:sp>
        <p:nvSpPr>
          <p:cNvPr id="50178" name="Espaço Reservado para Conteúdo 2"/>
          <p:cNvSpPr>
            <a:spLocks noGrp="1"/>
          </p:cNvSpPr>
          <p:nvPr>
            <p:ph idx="1"/>
          </p:nvPr>
        </p:nvSpPr>
        <p:spPr>
          <a:xfrm>
            <a:off x="457200" y="1563688"/>
            <a:ext cx="8229600" cy="3030537"/>
          </a:xfrm>
        </p:spPr>
        <p:txBody>
          <a:bodyPr/>
          <a:lstStyle/>
          <a:p>
            <a:pPr algn="just"/>
            <a:r>
              <a:rPr lang="pt-BR" sz="2400" smtClean="0">
                <a:ea typeface="ＭＳ Ｐゴシック"/>
                <a:cs typeface="ＭＳ Ｐゴシック"/>
              </a:rPr>
              <a:t>Antes da intervenção os escolares somente procuravam o atendimento odontológico em caso de dor, e grande parte dessas crianças vinham com os problemas orais já agravados. </a:t>
            </a:r>
          </a:p>
          <a:p>
            <a:pPr algn="just"/>
            <a:endParaRPr lang="pt-BR" sz="24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a:xfrm>
            <a:off x="457200" y="206375"/>
            <a:ext cx="8229600" cy="636588"/>
          </a:xfrm>
        </p:spPr>
        <p:txBody>
          <a:bodyPr/>
          <a:lstStyle/>
          <a:p>
            <a:pPr algn="l"/>
            <a:r>
              <a:rPr lang="pt-BR" sz="3200" smtClean="0">
                <a:solidFill>
                  <a:srgbClr val="E47A1A"/>
                </a:solidFill>
                <a:ea typeface="ＭＳ Ｐゴシック"/>
                <a:cs typeface="ＭＳ Ｐゴシック"/>
              </a:rPr>
              <a:t>Discussão</a:t>
            </a:r>
          </a:p>
        </p:txBody>
      </p:sp>
      <p:sp>
        <p:nvSpPr>
          <p:cNvPr id="51202" name="Rectangle 3"/>
          <p:cNvSpPr>
            <a:spLocks noGrp="1"/>
          </p:cNvSpPr>
          <p:nvPr>
            <p:ph type="body" idx="4294967295"/>
          </p:nvPr>
        </p:nvSpPr>
        <p:spPr>
          <a:xfrm>
            <a:off x="457200" y="1347788"/>
            <a:ext cx="8229600" cy="3795712"/>
          </a:xfrm>
        </p:spPr>
        <p:txBody>
          <a:bodyPr/>
          <a:lstStyle/>
          <a:p>
            <a:pPr>
              <a:lnSpc>
                <a:spcPct val="90000"/>
              </a:lnSpc>
              <a:buFont typeface="Arial" charset="0"/>
              <a:buNone/>
            </a:pPr>
            <a:r>
              <a:rPr lang="pt-BR" sz="1800" b="1" smtClean="0">
                <a:ea typeface="ＭＳ Ｐゴシック"/>
                <a:cs typeface="ＭＳ Ｐゴシック"/>
              </a:rPr>
              <a:t>	</a:t>
            </a:r>
            <a:r>
              <a:rPr lang="pt-BR" sz="2400" b="1" smtClean="0">
                <a:ea typeface="ＭＳ Ｐゴシック"/>
                <a:cs typeface="ＭＳ Ｐゴシック"/>
              </a:rPr>
              <a:t>Incorporação da intervenção na rotina do serviço</a:t>
            </a:r>
          </a:p>
          <a:p>
            <a:pPr>
              <a:lnSpc>
                <a:spcPct val="90000"/>
              </a:lnSpc>
              <a:buFont typeface="Arial" charset="0"/>
              <a:buNone/>
            </a:pPr>
            <a:r>
              <a:rPr lang="pt-BR" sz="2400" b="1" smtClean="0">
                <a:ea typeface="ＭＳ Ｐゴシック"/>
                <a:cs typeface="ＭＳ Ｐゴシック"/>
              </a:rPr>
              <a:t>	</a:t>
            </a:r>
          </a:p>
          <a:p>
            <a:pPr algn="just">
              <a:lnSpc>
                <a:spcPct val="90000"/>
              </a:lnSpc>
            </a:pPr>
            <a:r>
              <a:rPr lang="pt-BR" sz="2400" smtClean="0">
                <a:ea typeface="ＭＳ Ｐゴシック"/>
                <a:cs typeface="ＭＳ Ｐゴシック"/>
              </a:rPr>
              <a:t>Viabilização da intervenção devido a disposição da equipe em contribuir na educação em saúde oral. </a:t>
            </a:r>
          </a:p>
          <a:p>
            <a:pPr algn="just">
              <a:lnSpc>
                <a:spcPct val="90000"/>
              </a:lnSpc>
            </a:pPr>
            <a:r>
              <a:rPr lang="pt-BR" sz="2400" smtClean="0">
                <a:ea typeface="ＭＳ Ｐゴシック"/>
                <a:cs typeface="ＭＳ Ｐゴシック"/>
              </a:rPr>
              <a:t>Encaminhamento ao consultório odontológico das crianças com possíveis lesões de cárie.</a:t>
            </a:r>
          </a:p>
          <a:p>
            <a:pPr algn="just">
              <a:lnSpc>
                <a:spcPct val="90000"/>
              </a:lnSpc>
            </a:pPr>
            <a:r>
              <a:rPr lang="pt-BR" sz="2400" smtClean="0">
                <a:ea typeface="ＭＳ Ｐゴシック"/>
                <a:cs typeface="ＭＳ Ｐゴシック"/>
              </a:rPr>
              <a:t> Professores e a direção da escola  receptivos.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ítulo 1"/>
          <p:cNvSpPr>
            <a:spLocks noGrp="1"/>
          </p:cNvSpPr>
          <p:nvPr>
            <p:ph type="title"/>
          </p:nvPr>
        </p:nvSpPr>
        <p:spPr>
          <a:xfrm>
            <a:off x="457200" y="339725"/>
            <a:ext cx="7786688" cy="1295400"/>
          </a:xfrm>
        </p:spPr>
        <p:txBody>
          <a:bodyPr/>
          <a:lstStyle/>
          <a:p>
            <a:pPr algn="just"/>
            <a:r>
              <a:rPr lang="pt-BR" sz="2400" dirty="0" smtClean="0">
                <a:solidFill>
                  <a:srgbClr val="E47A1A"/>
                </a:solidFill>
                <a:ea typeface="ＭＳ Ｐゴシック"/>
                <a:cs typeface="Arial" charset="0"/>
              </a:rPr>
              <a:t>Reflexão crítica sobre seu processo pessoal de aprendizagem e na implementação da intervenção</a:t>
            </a:r>
            <a:endParaRPr lang="pt-BR" sz="2400" dirty="0" smtClean="0">
              <a:ea typeface="ＭＳ Ｐゴシック"/>
              <a:cs typeface="Arial" charset="0"/>
            </a:endParaRPr>
          </a:p>
        </p:txBody>
      </p:sp>
      <p:sp>
        <p:nvSpPr>
          <p:cNvPr id="52226" name="Espaço Reservado para Conteúdo 2"/>
          <p:cNvSpPr>
            <a:spLocks noGrp="1"/>
          </p:cNvSpPr>
          <p:nvPr>
            <p:ph idx="1"/>
          </p:nvPr>
        </p:nvSpPr>
        <p:spPr/>
        <p:txBody>
          <a:bodyPr/>
          <a:lstStyle/>
          <a:p>
            <a:pPr algn="just"/>
            <a:endParaRPr lang="pt-BR" sz="2400" dirty="0" smtClean="0">
              <a:ea typeface="ＭＳ Ｐゴシック"/>
              <a:cs typeface="ＭＳ Ｐゴシック"/>
            </a:endParaRPr>
          </a:p>
          <a:p>
            <a:pPr algn="just"/>
            <a:r>
              <a:rPr lang="pt-BR" sz="2400" dirty="0" smtClean="0">
                <a:ea typeface="ＭＳ Ｐゴシック"/>
                <a:cs typeface="Arial" charset="0"/>
              </a:rPr>
              <a:t>Preocupação em manter as tarefas em dia;</a:t>
            </a:r>
          </a:p>
          <a:p>
            <a:pPr algn="just"/>
            <a:r>
              <a:rPr lang="pt-BR" sz="2400" dirty="0" smtClean="0">
                <a:ea typeface="ＭＳ Ｐゴシック"/>
                <a:cs typeface="Arial" charset="0"/>
              </a:rPr>
              <a:t>O curso é muito dinâmico;</a:t>
            </a:r>
          </a:p>
          <a:p>
            <a:pPr algn="just"/>
            <a:r>
              <a:rPr lang="pt-BR" sz="2400" dirty="0" smtClean="0">
                <a:ea typeface="ＭＳ Ｐゴシック"/>
                <a:cs typeface="Arial" charset="0"/>
              </a:rPr>
              <a:t>O suporte de informática é excelente;</a:t>
            </a:r>
          </a:p>
          <a:p>
            <a:pPr algn="just"/>
            <a:r>
              <a:rPr lang="pt-BR" sz="2400" dirty="0" smtClean="0">
                <a:ea typeface="ＭＳ Ｐゴシック"/>
                <a:cs typeface="Arial" charset="0"/>
              </a:rPr>
              <a:t>Excelente material de apoio; </a:t>
            </a:r>
          </a:p>
          <a:p>
            <a:pPr algn="just"/>
            <a:r>
              <a:rPr lang="pt-BR" sz="2400" dirty="0" smtClean="0">
                <a:ea typeface="ＭＳ Ｐゴシック"/>
                <a:cs typeface="Arial" charset="0"/>
              </a:rPr>
              <a:t>A interação com os demais colegas do curso.</a:t>
            </a:r>
          </a:p>
          <a:p>
            <a:pPr algn="just"/>
            <a:endParaRPr lang="pt-BR" sz="2400" dirty="0" smtClean="0">
              <a:ea typeface="ＭＳ Ｐゴシック"/>
              <a:cs typeface="ＭＳ Ｐゴシック"/>
            </a:endParaRPr>
          </a:p>
          <a:p>
            <a:pPr algn="just"/>
            <a:endParaRPr lang="pt-BR" sz="2400"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ítulo 1"/>
          <p:cNvSpPr>
            <a:spLocks noGrp="1"/>
          </p:cNvSpPr>
          <p:nvPr>
            <p:ph type="title"/>
          </p:nvPr>
        </p:nvSpPr>
        <p:spPr>
          <a:xfrm>
            <a:off x="457200" y="206375"/>
            <a:ext cx="8229600" cy="1212850"/>
          </a:xfrm>
        </p:spPr>
        <p:txBody>
          <a:bodyPr/>
          <a:lstStyle/>
          <a:p>
            <a:pPr algn="l"/>
            <a:r>
              <a:rPr lang="pt-BR" sz="2400" dirty="0" smtClean="0">
                <a:solidFill>
                  <a:srgbClr val="E47A1A"/>
                </a:solidFill>
                <a:ea typeface="ＭＳ Ｐゴシック"/>
                <a:cs typeface="Arial" charset="0"/>
              </a:rPr>
              <a:t>Reflexão crítica sobre seu processo pessoal de aprendizagem e na implementação da intervenção</a:t>
            </a:r>
            <a:r>
              <a:rPr lang="pt-BR" sz="2400" b="1" dirty="0" smtClean="0">
                <a:solidFill>
                  <a:srgbClr val="E47A1A"/>
                </a:solidFill>
                <a:latin typeface="Arial" charset="0"/>
                <a:ea typeface="ＭＳ Ｐゴシック"/>
                <a:cs typeface="Arial" charset="0"/>
              </a:rPr>
              <a:t>  </a:t>
            </a:r>
            <a:br>
              <a:rPr lang="pt-BR" sz="2400" b="1" dirty="0" smtClean="0">
                <a:solidFill>
                  <a:srgbClr val="E47A1A"/>
                </a:solidFill>
                <a:latin typeface="Arial" charset="0"/>
                <a:ea typeface="ＭＳ Ｐゴシック"/>
                <a:cs typeface="Arial" charset="0"/>
              </a:rPr>
            </a:br>
            <a:endParaRPr lang="pt-BR" sz="2400" dirty="0" smtClean="0">
              <a:latin typeface="Arial" charset="0"/>
              <a:ea typeface="ＭＳ Ｐゴシック"/>
              <a:cs typeface="Arial" charset="0"/>
            </a:endParaRPr>
          </a:p>
        </p:txBody>
      </p:sp>
      <p:sp>
        <p:nvSpPr>
          <p:cNvPr id="53250" name="Espaço Reservado para Conteúdo 2"/>
          <p:cNvSpPr>
            <a:spLocks noGrp="1"/>
          </p:cNvSpPr>
          <p:nvPr>
            <p:ph idx="1"/>
          </p:nvPr>
        </p:nvSpPr>
        <p:spPr>
          <a:xfrm>
            <a:off x="457200" y="1347788"/>
            <a:ext cx="8229600" cy="3671887"/>
          </a:xfrm>
        </p:spPr>
        <p:txBody>
          <a:bodyPr/>
          <a:lstStyle/>
          <a:p>
            <a:pPr algn="just"/>
            <a:r>
              <a:rPr lang="pt-BR" sz="2400" dirty="0" smtClean="0">
                <a:ea typeface="ＭＳ Ｐゴシック"/>
                <a:cs typeface="Arial" charset="0"/>
              </a:rPr>
              <a:t>Dificuldade em destinar horários para as atividades na escola;</a:t>
            </a:r>
          </a:p>
          <a:p>
            <a:pPr algn="just"/>
            <a:r>
              <a:rPr lang="pt-BR" sz="2400" dirty="0" smtClean="0">
                <a:ea typeface="ＭＳ Ｐゴシック"/>
                <a:cs typeface="Arial" charset="0"/>
              </a:rPr>
              <a:t>Educação em saúde não é tarefa fácil;</a:t>
            </a:r>
          </a:p>
          <a:p>
            <a:pPr algn="just"/>
            <a:r>
              <a:rPr lang="pt-BR" sz="2400" dirty="0" smtClean="0">
                <a:ea typeface="ＭＳ Ｐゴシック"/>
                <a:cs typeface="Arial" charset="0"/>
              </a:rPr>
              <a:t>A importância de estender o trabalho odontológico além dos muros da UBS e a intensificação do mesmo dentro do próprio serviço, através do intercâmbio com os demais profissionais de saúde.</a:t>
            </a:r>
          </a:p>
          <a:p>
            <a:endParaRPr lang="pt-BR" sz="2400" dirty="0" smtClean="0">
              <a:ea typeface="ＭＳ Ｐゴシック"/>
              <a:cs typeface="Arial" charset="0"/>
            </a:endParaRPr>
          </a:p>
          <a:p>
            <a:endParaRPr lang="pt-BR" sz="2400"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8313" y="1058863"/>
            <a:ext cx="7772400" cy="3889375"/>
          </a:xfrm>
        </p:spPr>
        <p:txBody>
          <a:bodyPr>
            <a:normAutofit fontScale="90000"/>
          </a:bodyPr>
          <a:lstStyle/>
          <a:p>
            <a:pPr algn="l">
              <a:defRPr/>
            </a:pPr>
            <a:r>
              <a:rPr lang="pt-BR" sz="2400" dirty="0" smtClean="0">
                <a:latin typeface="Arial" charset="0"/>
                <a:ea typeface="ＭＳ Ｐゴシック"/>
                <a:cs typeface="Arial" charset="0"/>
              </a:rPr>
              <a:t/>
            </a:r>
            <a:br>
              <a:rPr lang="pt-BR" sz="2400" dirty="0" smtClean="0">
                <a:latin typeface="Arial" charset="0"/>
                <a:ea typeface="ＭＳ Ｐゴシック"/>
                <a:cs typeface="Arial" charset="0"/>
              </a:rPr>
            </a:br>
            <a:r>
              <a:rPr lang="pt-BR" sz="800" dirty="0" smtClean="0">
                <a:latin typeface="Arial" pitchFamily="34" charset="0"/>
                <a:ea typeface="ＭＳ Ｐゴシック"/>
                <a:cs typeface="Arial" pitchFamily="34" charset="0"/>
              </a:rPr>
              <a:t>AQUILANTE, G.A; ALMEIDA, B.S; MARTINS DE CASTRO, R.F; XAVIER, </a:t>
            </a:r>
            <a:r>
              <a:rPr lang="pt-BR" sz="800" dirty="0" err="1" smtClean="0">
                <a:latin typeface="Arial" pitchFamily="34" charset="0"/>
                <a:ea typeface="ＭＳ Ｐゴシック"/>
                <a:cs typeface="Arial" pitchFamily="34" charset="0"/>
              </a:rPr>
              <a:t>C.R.</a:t>
            </a:r>
            <a:r>
              <a:rPr lang="pt-BR" sz="800" dirty="0" smtClean="0">
                <a:latin typeface="Arial" pitchFamily="34" charset="0"/>
                <a:ea typeface="ＭＳ Ｐゴシック"/>
                <a:cs typeface="Arial" pitchFamily="34" charset="0"/>
              </a:rPr>
              <a:t>G; SALES PERES, </a:t>
            </a:r>
            <a:r>
              <a:rPr lang="pt-BR" sz="800" dirty="0" err="1" smtClean="0">
                <a:latin typeface="Arial" pitchFamily="34" charset="0"/>
                <a:ea typeface="ＭＳ Ｐゴシック"/>
                <a:cs typeface="Arial" pitchFamily="34" charset="0"/>
              </a:rPr>
              <a:t>S.H.</a:t>
            </a:r>
            <a:r>
              <a:rPr lang="pt-BR" sz="800" dirty="0" smtClean="0">
                <a:latin typeface="Arial" pitchFamily="34" charset="0"/>
                <a:ea typeface="ＭＳ Ｐゴシック"/>
                <a:cs typeface="Arial" pitchFamily="34" charset="0"/>
              </a:rPr>
              <a:t>C ;  BASTOS, </a:t>
            </a:r>
            <a:r>
              <a:rPr lang="pt-BR" sz="800" dirty="0" err="1" smtClean="0">
                <a:latin typeface="Arial" pitchFamily="34" charset="0"/>
                <a:ea typeface="ＭＳ Ｐゴシック"/>
                <a:cs typeface="Arial" pitchFamily="34" charset="0"/>
              </a:rPr>
              <a:t>J.R.M.</a:t>
            </a:r>
            <a:r>
              <a:rPr lang="pt-BR" sz="800" dirty="0" smtClean="0">
                <a:latin typeface="Arial" pitchFamily="34" charset="0"/>
                <a:ea typeface="ＭＳ Ｐゴシック"/>
                <a:cs typeface="Arial" pitchFamily="34" charset="0"/>
              </a:rPr>
              <a:t> A importância da educação em saúde bucal para pré-escolares. </a:t>
            </a:r>
            <a:r>
              <a:rPr lang="pt-BR" sz="800" b="1" dirty="0" smtClean="0">
                <a:latin typeface="Arial" pitchFamily="34" charset="0"/>
                <a:ea typeface="ＭＳ Ｐゴシック"/>
                <a:cs typeface="Arial" pitchFamily="34" charset="0"/>
              </a:rPr>
              <a:t>Revista de Odontologia da UNESP</a:t>
            </a:r>
            <a:r>
              <a:rPr lang="pt-BR" sz="800" dirty="0" smtClean="0">
                <a:latin typeface="Arial" pitchFamily="34" charset="0"/>
                <a:ea typeface="ＭＳ Ｐゴシック"/>
                <a:cs typeface="Arial" pitchFamily="34" charset="0"/>
              </a:rPr>
              <a:t>, São Paulo, v 32, n. 1, 39-45, 2003.</a:t>
            </a:r>
            <a:br>
              <a:rPr lang="pt-BR" sz="800" dirty="0" smtClean="0">
                <a:latin typeface="Arial" pitchFamily="34" charset="0"/>
                <a:ea typeface="ＭＳ Ｐゴシック"/>
                <a:cs typeface="Arial" pitchFamily="34" charset="0"/>
              </a:rPr>
            </a:br>
            <a:r>
              <a:rPr lang="pt-BR" sz="800" dirty="0" smtClean="0">
                <a:latin typeface="Arial" pitchFamily="34" charset="0"/>
                <a:ea typeface="ＭＳ Ｐゴシック"/>
                <a:cs typeface="Arial" pitchFamily="34" charset="0"/>
              </a:rPr>
              <a:t/>
            </a:r>
            <a:br>
              <a:rPr lang="pt-BR" sz="800" dirty="0" smtClean="0">
                <a:latin typeface="Arial" pitchFamily="34" charset="0"/>
                <a:ea typeface="ＭＳ Ｐゴシック"/>
                <a:cs typeface="Arial" pitchFamily="34" charset="0"/>
              </a:rPr>
            </a:br>
            <a:r>
              <a:rPr lang="pt-BR" sz="800" dirty="0" smtClean="0">
                <a:latin typeface="Arial" pitchFamily="34" charset="0"/>
                <a:ea typeface="ＭＳ Ｐゴシック"/>
                <a:cs typeface="Arial" pitchFamily="34" charset="0"/>
              </a:rPr>
              <a:t>BRASIL. Ministério da Saúde. Secretaria de Atenção à Saúde. Departamento de Atenção Básica. </a:t>
            </a:r>
            <a:r>
              <a:rPr lang="pt-BR" sz="800" b="1" dirty="0" smtClean="0">
                <a:latin typeface="Arial" pitchFamily="34" charset="0"/>
                <a:ea typeface="ＭＳ Ｐゴシック"/>
                <a:cs typeface="Arial" pitchFamily="34" charset="0"/>
              </a:rPr>
              <a:t>Saúde na Escola/Ministério da Saúde</a:t>
            </a:r>
            <a:r>
              <a:rPr lang="pt-BR" sz="800" dirty="0" smtClean="0">
                <a:latin typeface="Arial" pitchFamily="34" charset="0"/>
                <a:ea typeface="ＭＳ Ｐゴシック"/>
                <a:cs typeface="Arial" pitchFamily="34" charset="0"/>
              </a:rPr>
              <a:t>. Brasília: Ministério da Saúde, 2009.</a:t>
            </a:r>
            <a:br>
              <a:rPr lang="pt-BR" sz="800" dirty="0" smtClean="0">
                <a:latin typeface="Arial" pitchFamily="34" charset="0"/>
                <a:ea typeface="ＭＳ Ｐゴシック"/>
                <a:cs typeface="Arial" pitchFamily="34" charset="0"/>
              </a:rPr>
            </a:br>
            <a:r>
              <a:rPr lang="pt-BR" sz="800" b="1" dirty="0" smtClean="0">
                <a:ea typeface="ＭＳ Ｐゴシック"/>
                <a:cs typeface="ＭＳ Ｐゴシック"/>
              </a:rPr>
              <a:t> </a:t>
            </a:r>
            <a:br>
              <a:rPr lang="pt-BR" sz="800" b="1" dirty="0" smtClean="0">
                <a:ea typeface="ＭＳ Ｐゴシック"/>
                <a:cs typeface="ＭＳ Ｐゴシック"/>
              </a:rPr>
            </a:br>
            <a:r>
              <a:rPr lang="pt-BR" sz="800" dirty="0" smtClean="0">
                <a:latin typeface="Arial" charset="0"/>
                <a:ea typeface="ＭＳ Ｐゴシック"/>
                <a:cs typeface="Arial" charset="0"/>
              </a:rPr>
              <a:t>BRASIL. Ministério da Saúde. </a:t>
            </a:r>
            <a:r>
              <a:rPr lang="pt-BR" sz="800" b="1" dirty="0" smtClean="0">
                <a:latin typeface="Arial" charset="0"/>
                <a:ea typeface="ＭＳ Ｐゴシック"/>
                <a:cs typeface="Arial" charset="0"/>
              </a:rPr>
              <a:t>Cadernos de Atenção Básica nº 17</a:t>
            </a:r>
            <a:r>
              <a:rPr lang="pt-BR" sz="800" dirty="0" smtClean="0">
                <a:latin typeface="Arial" charset="0"/>
                <a:ea typeface="ＭＳ Ｐゴシック"/>
                <a:cs typeface="Arial" charset="0"/>
              </a:rPr>
              <a:t>- Ministério da Saúde- Saúde Bucal, 2006</a:t>
            </a:r>
            <a:br>
              <a:rPr lang="pt-BR" sz="800" dirty="0" smtClean="0">
                <a:latin typeface="Arial" charset="0"/>
                <a:ea typeface="ＭＳ Ｐゴシック"/>
                <a:cs typeface="Arial" charset="0"/>
              </a:rPr>
            </a:br>
            <a:r>
              <a:rPr lang="pt-BR" sz="800" dirty="0" smtClean="0">
                <a:latin typeface="Arial" charset="0"/>
                <a:ea typeface="ＭＳ Ｐゴシック"/>
                <a:cs typeface="Arial" charset="0"/>
              </a:rPr>
              <a:t/>
            </a:r>
            <a:br>
              <a:rPr lang="pt-BR" sz="800" dirty="0" smtClean="0">
                <a:latin typeface="Arial" charset="0"/>
                <a:ea typeface="ＭＳ Ｐゴシック"/>
                <a:cs typeface="Arial" charset="0"/>
              </a:rPr>
            </a:br>
            <a:r>
              <a:rPr lang="en-US" sz="800" dirty="0" smtClean="0">
                <a:latin typeface="Arial" charset="0"/>
                <a:ea typeface="ＭＳ Ｐゴシック"/>
                <a:cs typeface="Arial" charset="0"/>
              </a:rPr>
              <a:t>BRAYER, L. Introducing plaque control in the    dental school. </a:t>
            </a:r>
            <a:r>
              <a:rPr lang="pt-BR" sz="800" dirty="0" smtClean="0">
                <a:latin typeface="Arial" charset="0"/>
                <a:ea typeface="ＭＳ Ｐゴシック"/>
                <a:cs typeface="Arial" charset="0"/>
              </a:rPr>
              <a:t>J. </a:t>
            </a:r>
            <a:r>
              <a:rPr lang="pt-BR" sz="800" i="1" dirty="0" err="1" smtClean="0">
                <a:latin typeface="Arial" charset="0"/>
                <a:ea typeface="ＭＳ Ｐゴシック"/>
                <a:cs typeface="Arial" charset="0"/>
              </a:rPr>
              <a:t>Dent</a:t>
            </a:r>
            <a:r>
              <a:rPr lang="pt-BR" sz="800" i="1" dirty="0" smtClean="0">
                <a:latin typeface="Arial" charset="0"/>
                <a:ea typeface="ＭＳ Ｐゴシック"/>
                <a:cs typeface="Arial" charset="0"/>
              </a:rPr>
              <a:t>.Educ., </a:t>
            </a:r>
            <a:r>
              <a:rPr lang="pt-BR" sz="800" dirty="0" smtClean="0">
                <a:latin typeface="Arial" charset="0"/>
                <a:ea typeface="ＭＳ Ｐゴシック"/>
                <a:cs typeface="Arial" charset="0"/>
              </a:rPr>
              <a:t>v.37, p.7, 1973.</a:t>
            </a:r>
            <a:br>
              <a:rPr lang="pt-BR" sz="800" dirty="0" smtClean="0">
                <a:latin typeface="Arial" charset="0"/>
                <a:ea typeface="ＭＳ Ｐゴシック"/>
                <a:cs typeface="Arial" charset="0"/>
              </a:rPr>
            </a:br>
            <a:r>
              <a:rPr lang="pt-BR" sz="800" dirty="0" smtClean="0">
                <a:latin typeface="Arial" charset="0"/>
                <a:ea typeface="ＭＳ Ｐゴシック"/>
                <a:cs typeface="Arial" charset="0"/>
              </a:rPr>
              <a:t/>
            </a:r>
            <a:br>
              <a:rPr lang="pt-BR" sz="800" dirty="0" smtClean="0">
                <a:latin typeface="Arial" charset="0"/>
                <a:ea typeface="ＭＳ Ｐゴシック"/>
                <a:cs typeface="Arial" charset="0"/>
              </a:rPr>
            </a:br>
            <a:r>
              <a:rPr lang="pt-BR" sz="800" dirty="0" smtClean="0">
                <a:latin typeface="Arial" charset="0"/>
                <a:ea typeface="ＭＳ Ｐゴシック"/>
                <a:cs typeface="Arial" charset="0"/>
              </a:rPr>
              <a:t>BRASIL. Ministério da Saúde. Saúde na Escola. Caderno de atenção básica nº 24, p. 64- 67, 2009.</a:t>
            </a:r>
            <a:br>
              <a:rPr lang="pt-BR" sz="800" dirty="0" smtClean="0">
                <a:latin typeface="Arial" charset="0"/>
                <a:ea typeface="ＭＳ Ｐゴシック"/>
                <a:cs typeface="Arial" charset="0"/>
              </a:rPr>
            </a:br>
            <a:r>
              <a:rPr lang="pt-BR" sz="1000" dirty="0" smtClean="0">
                <a:latin typeface="Arial" charset="0"/>
                <a:ea typeface="ＭＳ Ｐゴシック"/>
                <a:cs typeface="Arial" charset="0"/>
              </a:rPr>
              <a:t/>
            </a:r>
            <a:br>
              <a:rPr lang="pt-BR" sz="1000" dirty="0" smtClean="0">
                <a:latin typeface="Arial" charset="0"/>
                <a:ea typeface="ＭＳ Ｐゴシック"/>
                <a:cs typeface="Arial" charset="0"/>
              </a:rPr>
            </a:br>
            <a:r>
              <a:rPr lang="pt-BR" sz="900" dirty="0" smtClean="0">
                <a:latin typeface="Arial" pitchFamily="34" charset="0"/>
                <a:cs typeface="Arial" pitchFamily="34" charset="0"/>
              </a:rPr>
              <a:t>BRASIL. Ministério da Saúde. </a:t>
            </a:r>
            <a:r>
              <a:rPr lang="pt-BR" sz="900" b="1" dirty="0" smtClean="0">
                <a:latin typeface="Arial" pitchFamily="34" charset="0"/>
                <a:cs typeface="Arial" pitchFamily="34" charset="0"/>
              </a:rPr>
              <a:t>Cadernos de Atenção Básica nº 17</a:t>
            </a:r>
            <a:r>
              <a:rPr lang="pt-BR" sz="900" dirty="0" smtClean="0">
                <a:latin typeface="Arial" pitchFamily="34" charset="0"/>
                <a:cs typeface="Arial" pitchFamily="34" charset="0"/>
              </a:rPr>
              <a:t>-Ministério da Saúde- Saúde Bucal, 2006.</a:t>
            </a:r>
            <a:br>
              <a:rPr lang="pt-BR" sz="900" dirty="0" smtClean="0">
                <a:latin typeface="Arial" pitchFamily="34" charset="0"/>
                <a:cs typeface="Arial" pitchFamily="34" charset="0"/>
              </a:rPr>
            </a:br>
            <a:r>
              <a:rPr lang="pt-BR" sz="900" dirty="0" smtClean="0">
                <a:latin typeface="Arial" pitchFamily="34" charset="0"/>
                <a:cs typeface="Arial" pitchFamily="34" charset="0"/>
              </a:rPr>
              <a:t/>
            </a:r>
            <a:br>
              <a:rPr lang="pt-BR" sz="900" dirty="0" smtClean="0">
                <a:latin typeface="Arial" pitchFamily="34" charset="0"/>
                <a:cs typeface="Arial" pitchFamily="34" charset="0"/>
              </a:rPr>
            </a:br>
            <a:r>
              <a:rPr lang="pt-BR" sz="900" dirty="0" smtClean="0">
                <a:latin typeface="Arial" pitchFamily="34" charset="0"/>
                <a:cs typeface="Arial" pitchFamily="34" charset="0"/>
              </a:rPr>
              <a:t>BRASIL. Ministério da Saúde. </a:t>
            </a:r>
            <a:r>
              <a:rPr lang="pt-BR" sz="900" b="1" dirty="0" smtClean="0">
                <a:latin typeface="Arial" pitchFamily="34" charset="0"/>
                <a:cs typeface="Arial" pitchFamily="34" charset="0"/>
              </a:rPr>
              <a:t>Portaria 648</a:t>
            </a:r>
            <a:r>
              <a:rPr lang="pt-BR" sz="900" dirty="0" smtClean="0">
                <a:latin typeface="Arial" pitchFamily="34" charset="0"/>
                <a:cs typeface="Arial" pitchFamily="34" charset="0"/>
              </a:rPr>
              <a:t>, de 28 de março de 2006. </a:t>
            </a:r>
            <a:br>
              <a:rPr lang="pt-BR" sz="900" dirty="0" smtClean="0">
                <a:latin typeface="Arial" pitchFamily="34" charset="0"/>
                <a:cs typeface="Arial" pitchFamily="34" charset="0"/>
              </a:rPr>
            </a:br>
            <a:r>
              <a:rPr lang="pt-BR" sz="900" dirty="0" smtClean="0">
                <a:latin typeface="Arial" pitchFamily="34" charset="0"/>
                <a:cs typeface="Arial" pitchFamily="34" charset="0"/>
              </a:rPr>
              <a:t/>
            </a:r>
            <a:br>
              <a:rPr lang="pt-BR" sz="900" dirty="0" smtClean="0">
                <a:latin typeface="Arial" pitchFamily="34" charset="0"/>
                <a:cs typeface="Arial" pitchFamily="34" charset="0"/>
              </a:rPr>
            </a:br>
            <a:r>
              <a:rPr lang="pt-BR" sz="900" dirty="0" smtClean="0">
                <a:latin typeface="Arial" pitchFamily="34" charset="0"/>
                <a:cs typeface="Arial" pitchFamily="34" charset="0"/>
              </a:rPr>
              <a:t>BRASIL. Ministério da Saúde. </a:t>
            </a:r>
            <a:r>
              <a:rPr lang="pt-BR" sz="900" b="1" dirty="0" smtClean="0">
                <a:latin typeface="Arial" pitchFamily="34" charset="0"/>
                <a:cs typeface="Arial" pitchFamily="34" charset="0"/>
              </a:rPr>
              <a:t>Guia prático do programa da Saúde da Família</a:t>
            </a:r>
            <a:r>
              <a:rPr lang="pt-BR" sz="900" dirty="0" smtClean="0">
                <a:latin typeface="Arial" pitchFamily="34" charset="0"/>
                <a:cs typeface="Arial" pitchFamily="34" charset="0"/>
              </a:rPr>
              <a:t>. Brasília, 2001.</a:t>
            </a:r>
            <a:br>
              <a:rPr lang="pt-BR" sz="900" dirty="0" smtClean="0">
                <a:latin typeface="Arial" pitchFamily="34" charset="0"/>
                <a:cs typeface="Arial" pitchFamily="34" charset="0"/>
              </a:rPr>
            </a:br>
            <a:r>
              <a:rPr lang="pt-BR" sz="900" dirty="0" smtClean="0">
                <a:latin typeface="Arial" pitchFamily="34" charset="0"/>
                <a:cs typeface="Arial" pitchFamily="34" charset="0"/>
              </a:rPr>
              <a:t/>
            </a:r>
            <a:br>
              <a:rPr lang="pt-BR" sz="900" dirty="0" smtClean="0">
                <a:latin typeface="Arial" pitchFamily="34" charset="0"/>
                <a:cs typeface="Arial" pitchFamily="34" charset="0"/>
              </a:rPr>
            </a:br>
            <a:r>
              <a:rPr lang="pt-BR" sz="900" dirty="0" smtClean="0">
                <a:latin typeface="Arial" pitchFamily="34" charset="0"/>
                <a:cs typeface="Arial" pitchFamily="34" charset="0"/>
              </a:rPr>
              <a:t>BRASIL. Ministério da Saúde. </a:t>
            </a:r>
            <a:r>
              <a:rPr lang="pt-BR" sz="900" b="1" dirty="0" smtClean="0">
                <a:latin typeface="Arial" pitchFamily="34" charset="0"/>
                <a:cs typeface="Arial" pitchFamily="34" charset="0"/>
              </a:rPr>
              <a:t>Cadernos de saúde bucal</a:t>
            </a:r>
            <a:r>
              <a:rPr lang="pt-BR" sz="900" dirty="0" smtClean="0">
                <a:latin typeface="Arial" pitchFamily="34" charset="0"/>
                <a:cs typeface="Arial" pitchFamily="34" charset="0"/>
              </a:rPr>
              <a:t>, governo do Estado de São Paulo, Dezembro de 1994.</a:t>
            </a:r>
            <a:br>
              <a:rPr lang="pt-BR" sz="900" dirty="0" smtClean="0">
                <a:latin typeface="Arial" pitchFamily="34" charset="0"/>
                <a:cs typeface="Arial" pitchFamily="34" charset="0"/>
              </a:rPr>
            </a:br>
            <a:r>
              <a:rPr lang="pt-BR" sz="900" b="1" dirty="0" smtClean="0">
                <a:solidFill>
                  <a:srgbClr val="E47A1A"/>
                </a:solidFill>
                <a:latin typeface="Arial" pitchFamily="34" charset="0"/>
                <a:ea typeface="ＭＳ Ｐゴシック"/>
                <a:cs typeface="Arial" pitchFamily="34" charset="0"/>
              </a:rPr>
              <a:t/>
            </a:r>
            <a:br>
              <a:rPr lang="pt-BR" sz="900" b="1" dirty="0" smtClean="0">
                <a:solidFill>
                  <a:srgbClr val="E47A1A"/>
                </a:solidFill>
                <a:latin typeface="Arial" pitchFamily="34" charset="0"/>
                <a:ea typeface="ＭＳ Ｐゴシック"/>
                <a:cs typeface="Arial" pitchFamily="34" charset="0"/>
              </a:rPr>
            </a:br>
            <a:r>
              <a:rPr lang="en-US" sz="900" dirty="0" smtClean="0">
                <a:latin typeface="Arial" pitchFamily="34" charset="0"/>
                <a:ea typeface="ＭＳ Ｐゴシック"/>
                <a:cs typeface="Arial" pitchFamily="34" charset="0"/>
              </a:rPr>
              <a:t>BOFFA, J.; KLUGER, J. F. Development and    testing of a junior high school oral hygiene education program. </a:t>
            </a:r>
            <a:r>
              <a:rPr lang="en-US" sz="900" b="1" dirty="0" smtClean="0">
                <a:latin typeface="Arial" pitchFamily="34" charset="0"/>
                <a:ea typeface="ＭＳ Ｐゴシック"/>
                <a:cs typeface="Arial" pitchFamily="34" charset="0"/>
              </a:rPr>
              <a:t>J. Sch. Health</a:t>
            </a:r>
            <a:r>
              <a:rPr lang="en-US" sz="900" i="1" dirty="0" smtClean="0">
                <a:latin typeface="Arial" pitchFamily="34" charset="0"/>
                <a:ea typeface="ＭＳ Ｐゴシック"/>
                <a:cs typeface="Arial" pitchFamily="34" charset="0"/>
              </a:rPr>
              <a:t> </a:t>
            </a:r>
            <a:r>
              <a:rPr lang="en-US" sz="900" dirty="0" smtClean="0">
                <a:latin typeface="Arial" pitchFamily="34" charset="0"/>
                <a:ea typeface="ＭＳ Ｐゴシック"/>
                <a:cs typeface="Arial" pitchFamily="34" charset="0"/>
              </a:rPr>
              <a:t>, v.40, p. 557-60,1970.</a:t>
            </a:r>
            <a:br>
              <a:rPr lang="en-US" sz="900" dirty="0" smtClean="0">
                <a:latin typeface="Arial" pitchFamily="34" charset="0"/>
                <a:ea typeface="ＭＳ Ｐゴシック"/>
                <a:cs typeface="Arial" pitchFamily="34" charset="0"/>
              </a:rPr>
            </a:br>
            <a:r>
              <a:rPr lang="pt-BR" sz="900" dirty="0" smtClean="0">
                <a:latin typeface="Arial" pitchFamily="34" charset="0"/>
                <a:ea typeface="ＭＳ Ｐゴシック"/>
                <a:cs typeface="Arial" pitchFamily="34" charset="0"/>
              </a:rPr>
              <a:t/>
            </a:r>
            <a:br>
              <a:rPr lang="pt-BR" sz="900" dirty="0" smtClean="0">
                <a:latin typeface="Arial" pitchFamily="34" charset="0"/>
                <a:ea typeface="ＭＳ Ｐゴシック"/>
                <a:cs typeface="Arial" pitchFamily="34" charset="0"/>
              </a:rPr>
            </a:br>
            <a:r>
              <a:rPr lang="en-US" sz="900" dirty="0" smtClean="0">
                <a:latin typeface="Arial" pitchFamily="34" charset="0"/>
                <a:ea typeface="ＭＳ Ｐゴシック"/>
                <a:cs typeface="Arial" pitchFamily="34" charset="0"/>
              </a:rPr>
              <a:t>FREIRE, M. do C.M.; de MELO, R.S.; ALMEIDA  E SILVA, S. Dental caries prevalence in relation to  socioeconomic status of nursery school children in </a:t>
            </a:r>
            <a:r>
              <a:rPr lang="en-US" sz="900" dirty="0" err="1" smtClean="0">
                <a:latin typeface="Arial" pitchFamily="34" charset="0"/>
                <a:ea typeface="ＭＳ Ｐゴシック"/>
                <a:cs typeface="Arial" pitchFamily="34" charset="0"/>
              </a:rPr>
              <a:t>Goiânia</a:t>
            </a:r>
            <a:r>
              <a:rPr lang="en-US" sz="900" dirty="0" smtClean="0">
                <a:latin typeface="Arial" pitchFamily="34" charset="0"/>
                <a:ea typeface="ＭＳ Ｐゴシック"/>
                <a:cs typeface="Arial" pitchFamily="34" charset="0"/>
              </a:rPr>
              <a:t>-GO, Brazil. </a:t>
            </a:r>
            <a:r>
              <a:rPr lang="pt-BR" sz="900" b="1" dirty="0" err="1" smtClean="0">
                <a:latin typeface="Arial" pitchFamily="34" charset="0"/>
                <a:ea typeface="ＭＳ Ｐゴシック"/>
                <a:cs typeface="Arial" pitchFamily="34" charset="0"/>
              </a:rPr>
              <a:t>Community</a:t>
            </a:r>
            <a:r>
              <a:rPr lang="pt-BR" sz="900" b="1" dirty="0" smtClean="0">
                <a:latin typeface="Arial" pitchFamily="34" charset="0"/>
                <a:ea typeface="ＭＳ Ｐゴシック"/>
                <a:cs typeface="Arial" pitchFamily="34" charset="0"/>
              </a:rPr>
              <a:t> </a:t>
            </a:r>
            <a:r>
              <a:rPr lang="pt-BR" sz="900" b="1" dirty="0" err="1" smtClean="0">
                <a:latin typeface="Arial" pitchFamily="34" charset="0"/>
                <a:ea typeface="ＭＳ Ｐゴシック"/>
                <a:cs typeface="Arial" pitchFamily="34" charset="0"/>
              </a:rPr>
              <a:t>Dent</a:t>
            </a:r>
            <a:r>
              <a:rPr lang="pt-BR" sz="900" b="1" dirty="0" smtClean="0">
                <a:latin typeface="Arial" pitchFamily="34" charset="0"/>
                <a:ea typeface="ＭＳ Ｐゴシック"/>
                <a:cs typeface="Arial" pitchFamily="34" charset="0"/>
              </a:rPr>
              <a:t>. Oral </a:t>
            </a:r>
            <a:r>
              <a:rPr lang="pt-BR" sz="900" b="1" dirty="0" err="1" smtClean="0">
                <a:latin typeface="Arial" pitchFamily="34" charset="0"/>
                <a:ea typeface="ＭＳ Ｐゴシック"/>
                <a:cs typeface="Arial" pitchFamily="34" charset="0"/>
              </a:rPr>
              <a:t>Epidemiol</a:t>
            </a:r>
            <a:r>
              <a:rPr lang="pt-BR" sz="900" b="1" dirty="0" smtClean="0">
                <a:latin typeface="Arial" pitchFamily="34" charset="0"/>
                <a:ea typeface="ＭＳ Ｐゴシック"/>
                <a:cs typeface="Arial" pitchFamily="34" charset="0"/>
              </a:rPr>
              <a:t>.</a:t>
            </a:r>
            <a:r>
              <a:rPr lang="pt-BR" sz="900" dirty="0" smtClean="0">
                <a:latin typeface="Arial" pitchFamily="34" charset="0"/>
                <a:ea typeface="ＭＳ Ｐゴシック"/>
                <a:cs typeface="Arial" pitchFamily="34" charset="0"/>
              </a:rPr>
              <a:t> Copenhagen, v.24, n.5, p.357-361, </a:t>
            </a:r>
            <a:r>
              <a:rPr lang="pt-BR" sz="900" dirty="0" err="1" smtClean="0">
                <a:latin typeface="Arial" pitchFamily="34" charset="0"/>
                <a:ea typeface="ＭＳ Ｐゴシック"/>
                <a:cs typeface="Arial" pitchFamily="34" charset="0"/>
              </a:rPr>
              <a:t>Oct</a:t>
            </a:r>
            <a:r>
              <a:rPr lang="pt-BR" sz="900" dirty="0" smtClean="0">
                <a:latin typeface="Arial" pitchFamily="34" charset="0"/>
                <a:ea typeface="ＭＳ Ｐゴシック"/>
                <a:cs typeface="Arial" pitchFamily="34" charset="0"/>
              </a:rPr>
              <a:t>. 1996.</a:t>
            </a:r>
            <a:br>
              <a:rPr lang="pt-BR" sz="900" dirty="0" smtClean="0">
                <a:latin typeface="Arial" pitchFamily="34" charset="0"/>
                <a:ea typeface="ＭＳ Ｐゴシック"/>
                <a:cs typeface="Arial" pitchFamily="34" charset="0"/>
              </a:rPr>
            </a:br>
            <a:r>
              <a:rPr lang="pt-BR" sz="900" b="1" dirty="0" smtClean="0">
                <a:solidFill>
                  <a:srgbClr val="E47A1A"/>
                </a:solidFill>
                <a:ea typeface="ＭＳ Ｐゴシック"/>
                <a:cs typeface="ＭＳ Ｐゴシック"/>
              </a:rPr>
              <a:t/>
            </a:r>
            <a:br>
              <a:rPr lang="pt-BR" sz="900" b="1" dirty="0" smtClean="0">
                <a:solidFill>
                  <a:srgbClr val="E47A1A"/>
                </a:solidFill>
                <a:ea typeface="ＭＳ Ｐゴシック"/>
                <a:cs typeface="ＭＳ Ｐゴシック"/>
              </a:rPr>
            </a:br>
            <a:r>
              <a:rPr lang="pt-BR" sz="900" dirty="0" smtClean="0">
                <a:latin typeface="Arial" pitchFamily="34" charset="0"/>
                <a:ea typeface="ＭＳ Ｐゴシック"/>
                <a:cs typeface="Arial" pitchFamily="34" charset="0"/>
              </a:rPr>
              <a:t>GARCIA </a:t>
            </a:r>
            <a:r>
              <a:rPr lang="pt-BR" sz="900" dirty="0" err="1" smtClean="0">
                <a:latin typeface="Arial" pitchFamily="34" charset="0"/>
                <a:ea typeface="ＭＳ Ｐゴシック"/>
                <a:cs typeface="Arial" pitchFamily="34" charset="0"/>
              </a:rPr>
              <a:t>P.P.N.S.</a:t>
            </a:r>
            <a:r>
              <a:rPr lang="pt-BR" sz="900" dirty="0" smtClean="0">
                <a:latin typeface="Arial" pitchFamily="34" charset="0"/>
                <a:ea typeface="ＭＳ Ｐゴシック"/>
                <a:cs typeface="Arial" pitchFamily="34" charset="0"/>
              </a:rPr>
              <a:t>; CORONA, </a:t>
            </a:r>
            <a:r>
              <a:rPr lang="pt-BR" sz="900" dirty="0" err="1" smtClean="0">
                <a:latin typeface="Arial" pitchFamily="34" charset="0"/>
                <a:ea typeface="ＭＳ Ｐゴシック"/>
                <a:cs typeface="Arial" pitchFamily="34" charset="0"/>
              </a:rPr>
              <a:t>S.A.M.</a:t>
            </a:r>
            <a:r>
              <a:rPr lang="pt-BR" sz="900" dirty="0" smtClean="0">
                <a:latin typeface="Arial" pitchFamily="34" charset="0"/>
                <a:ea typeface="ＭＳ Ｐゴシック"/>
                <a:cs typeface="Arial" pitchFamily="34" charset="0"/>
              </a:rPr>
              <a:t>; VALSECKI Junior, A. Educação e motivação: II. Avaliação da efetividade de métodos </a:t>
            </a:r>
            <a:r>
              <a:rPr lang="pt-BR" sz="900" dirty="0" err="1" smtClean="0">
                <a:latin typeface="Arial" pitchFamily="34" charset="0"/>
                <a:ea typeface="ＭＳ Ｐゴシック"/>
                <a:cs typeface="Arial" pitchFamily="34" charset="0"/>
              </a:rPr>
              <a:t>educativos-preventivos</a:t>
            </a:r>
            <a:r>
              <a:rPr lang="pt-BR" sz="900" dirty="0" smtClean="0">
                <a:latin typeface="Arial" pitchFamily="34" charset="0"/>
                <a:ea typeface="ＭＳ Ｐゴシック"/>
                <a:cs typeface="Arial" pitchFamily="34" charset="0"/>
              </a:rPr>
              <a:t> relativos à cárie dental e à doença </a:t>
            </a:r>
            <a:r>
              <a:rPr lang="pt-BR" sz="900" dirty="0" err="1" smtClean="0">
                <a:latin typeface="Arial" pitchFamily="34" charset="0"/>
                <a:ea typeface="ＭＳ Ｐゴシック"/>
                <a:cs typeface="Arial" pitchFamily="34" charset="0"/>
              </a:rPr>
              <a:t>periodontal</a:t>
            </a:r>
            <a:r>
              <a:rPr lang="pt-BR" sz="900" dirty="0" smtClean="0">
                <a:latin typeface="Arial" pitchFamily="34" charset="0"/>
                <a:ea typeface="ＭＳ Ｐゴシック"/>
                <a:cs typeface="Arial" pitchFamily="34" charset="0"/>
              </a:rPr>
              <a:t>.  </a:t>
            </a:r>
            <a:r>
              <a:rPr lang="pt-BR" sz="900" b="1" dirty="0" smtClean="0">
                <a:latin typeface="Arial" pitchFamily="34" charset="0"/>
                <a:ea typeface="ＭＳ Ｐゴシック"/>
                <a:cs typeface="Arial" pitchFamily="34" charset="0"/>
              </a:rPr>
              <a:t>Revista de Odontologia da UNESP</a:t>
            </a:r>
            <a:r>
              <a:rPr lang="pt-BR" sz="900" dirty="0" smtClean="0">
                <a:latin typeface="Arial" pitchFamily="34" charset="0"/>
                <a:ea typeface="ＭＳ Ｐゴシック"/>
                <a:cs typeface="Arial" pitchFamily="34" charset="0"/>
              </a:rPr>
              <a:t>, São Paulo, v.32, n. 1, p. 39-45, 2003.</a:t>
            </a:r>
            <a:br>
              <a:rPr lang="pt-BR" sz="900" dirty="0" smtClean="0">
                <a:latin typeface="Arial" pitchFamily="34" charset="0"/>
                <a:ea typeface="ＭＳ Ｐゴシック"/>
                <a:cs typeface="Arial" pitchFamily="34" charset="0"/>
              </a:rPr>
            </a:br>
            <a:r>
              <a:rPr lang="pt-BR" sz="900" dirty="0" smtClean="0">
                <a:solidFill>
                  <a:srgbClr val="A6A6A6"/>
                </a:solidFill>
                <a:ea typeface="ＭＳ Ｐゴシック"/>
                <a:cs typeface="ＭＳ Ｐゴシック"/>
              </a:rPr>
              <a:t>		</a:t>
            </a:r>
            <a:br>
              <a:rPr lang="pt-BR" sz="900" dirty="0" smtClean="0">
                <a:solidFill>
                  <a:srgbClr val="A6A6A6"/>
                </a:solidFill>
                <a:ea typeface="ＭＳ Ｐゴシック"/>
                <a:cs typeface="ＭＳ Ｐゴシック"/>
              </a:rPr>
            </a:br>
            <a:r>
              <a:rPr lang="pt-BR" sz="2400" dirty="0" smtClean="0">
                <a:latin typeface="Arial" charset="0"/>
                <a:ea typeface="ＭＳ Ｐゴシック"/>
                <a:cs typeface="Arial" charset="0"/>
              </a:rPr>
              <a:t/>
            </a:r>
            <a:br>
              <a:rPr lang="pt-BR" sz="2400" dirty="0" smtClean="0">
                <a:latin typeface="Arial" charset="0"/>
                <a:ea typeface="ＭＳ Ｐゴシック"/>
                <a:cs typeface="Arial" charset="0"/>
              </a:rPr>
            </a:br>
            <a:endParaRPr lang="pt-BR" sz="2400" dirty="0" smtClean="0">
              <a:ea typeface="ＭＳ Ｐゴシック"/>
              <a:cs typeface="ＭＳ Ｐゴシック"/>
            </a:endParaRPr>
          </a:p>
        </p:txBody>
      </p:sp>
      <p:sp>
        <p:nvSpPr>
          <p:cNvPr id="54274" name="Espaço Reservado para Conteúdo 2"/>
          <p:cNvSpPr>
            <a:spLocks noGrp="1"/>
          </p:cNvSpPr>
          <p:nvPr>
            <p:ph type="subTitle" idx="1"/>
          </p:nvPr>
        </p:nvSpPr>
        <p:spPr>
          <a:xfrm>
            <a:off x="323850" y="339725"/>
            <a:ext cx="7777163" cy="503238"/>
          </a:xfrm>
        </p:spPr>
        <p:txBody>
          <a:bodyPr/>
          <a:lstStyle/>
          <a:p>
            <a:pPr algn="l" eaLnBrk="1" hangingPunct="1">
              <a:spcBef>
                <a:spcPct val="0"/>
              </a:spcBef>
            </a:pPr>
            <a:r>
              <a:rPr lang="pt-BR" sz="2800" b="1" smtClean="0">
                <a:solidFill>
                  <a:srgbClr val="E47A1A"/>
                </a:solidFill>
                <a:ea typeface="ＭＳ Ｐゴシック"/>
                <a:cs typeface="ＭＳ Ｐゴシック"/>
              </a:rPr>
              <a:t>Bibliografia</a:t>
            </a:r>
          </a:p>
          <a:p>
            <a:pPr algn="l" eaLnBrk="1" hangingPunct="1">
              <a:spcBef>
                <a:spcPct val="0"/>
              </a:spcBef>
            </a:pPr>
            <a:endParaRPr lang="pt-BR" sz="2800" b="1" smtClean="0">
              <a:solidFill>
                <a:srgbClr val="E47A1A"/>
              </a:solidFill>
              <a:ea typeface="ＭＳ Ｐゴシック"/>
              <a:cs typeface="ＭＳ Ｐゴシック"/>
            </a:endParaRPr>
          </a:p>
          <a:p>
            <a:pPr algn="l" eaLnBrk="1" hangingPunct="1">
              <a:spcBef>
                <a:spcPct val="0"/>
              </a:spcBef>
            </a:pPr>
            <a:endParaRPr lang="pt-BR" sz="2800" b="1" smtClean="0">
              <a:solidFill>
                <a:srgbClr val="E47A1A"/>
              </a:solidFill>
              <a:ea typeface="ＭＳ Ｐゴシック"/>
              <a:cs typeface="ＭＳ Ｐゴシック"/>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p:txBody>
          <a:bodyPr/>
          <a:lstStyle/>
          <a:p>
            <a:pPr algn="l"/>
            <a:r>
              <a:rPr lang="pt-BR" sz="2800" b="1" smtClean="0">
                <a:solidFill>
                  <a:srgbClr val="E47A1A"/>
                </a:solidFill>
                <a:ea typeface="ＭＳ Ｐゴシック"/>
                <a:cs typeface="ＭＳ Ｐゴシック"/>
              </a:rPr>
              <a:t>Introdução</a:t>
            </a:r>
          </a:p>
        </p:txBody>
      </p:sp>
      <p:sp>
        <p:nvSpPr>
          <p:cNvPr id="17410" name="Rectangle 3"/>
          <p:cNvSpPr>
            <a:spLocks noGrp="1"/>
          </p:cNvSpPr>
          <p:nvPr>
            <p:ph type="body" idx="4294967295"/>
          </p:nvPr>
        </p:nvSpPr>
        <p:spPr>
          <a:xfrm>
            <a:off x="457200" y="1276350"/>
            <a:ext cx="8229600" cy="3671888"/>
          </a:xfrm>
        </p:spPr>
        <p:txBody>
          <a:bodyPr/>
          <a:lstStyle/>
          <a:p>
            <a:pPr algn="just">
              <a:lnSpc>
                <a:spcPct val="90000"/>
              </a:lnSpc>
            </a:pPr>
            <a:r>
              <a:rPr lang="pt-BR" sz="2400" smtClean="0">
                <a:ea typeface="ＭＳ Ｐゴシック"/>
                <a:cs typeface="ＭＳ Ｐゴシック"/>
              </a:rPr>
              <a:t>A escola influencia a saúde dos escolares, por essa razão existem, há tempos, programas de saúde bucal sendo desenvolvidos em escolas. Nos países com esses programas, a priorização dos escolares favoreceu o controle da cárie. Isso por que pais e professores tornaram-se aliados dos profissionais de saúde, incentivando hábitos saudáveis.</a:t>
            </a:r>
            <a:r>
              <a:rPr lang="pt-BR" smtClean="0">
                <a:ea typeface="ＭＳ Ｐゴシック"/>
                <a:cs typeface="ＭＳ Ｐゴシック"/>
              </a:rPr>
              <a:t> </a:t>
            </a:r>
          </a:p>
          <a:p>
            <a:pPr algn="just">
              <a:lnSpc>
                <a:spcPct val="90000"/>
              </a:lnSpc>
            </a:pPr>
            <a:endParaRPr lang="pt-BR" smtClean="0">
              <a:ea typeface="ＭＳ Ｐゴシック"/>
              <a:cs typeface="ＭＳ Ｐゴシック"/>
            </a:endParaRPr>
          </a:p>
          <a:p>
            <a:pPr algn="r">
              <a:lnSpc>
                <a:spcPct val="90000"/>
              </a:lnSpc>
              <a:buFont typeface="Arial" charset="0"/>
              <a:buNone/>
            </a:pPr>
            <a:r>
              <a:rPr lang="pt-BR" sz="1800" smtClean="0">
                <a:ea typeface="ＭＳ Ｐゴシック"/>
                <a:cs typeface="ＭＳ Ｐゴシック"/>
              </a:rPr>
              <a:t>(BRASIL, 2009)</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ítulo 1"/>
          <p:cNvSpPr>
            <a:spLocks noGrp="1"/>
          </p:cNvSpPr>
          <p:nvPr>
            <p:ph type="title"/>
          </p:nvPr>
        </p:nvSpPr>
        <p:spPr/>
        <p:txBody>
          <a:bodyPr/>
          <a:lstStyle/>
          <a:p>
            <a:pPr algn="l"/>
            <a:r>
              <a:rPr lang="pt-BR" sz="2400" b="1" smtClean="0">
                <a:solidFill>
                  <a:srgbClr val="E47A1A"/>
                </a:solidFill>
                <a:latin typeface="Arial" charset="0"/>
                <a:ea typeface="ＭＳ Ｐゴシック"/>
                <a:cs typeface="Arial" charset="0"/>
              </a:rPr>
              <a:t>Bibliografia</a:t>
            </a:r>
            <a:br>
              <a:rPr lang="pt-BR" sz="2400" b="1" smtClean="0">
                <a:solidFill>
                  <a:srgbClr val="E47A1A"/>
                </a:solidFill>
                <a:latin typeface="Arial" charset="0"/>
                <a:ea typeface="ＭＳ Ｐゴシック"/>
                <a:cs typeface="Arial" charset="0"/>
              </a:rPr>
            </a:br>
            <a:endParaRPr lang="pt-BR" sz="2400" smtClean="0">
              <a:latin typeface="Arial" charset="0"/>
              <a:ea typeface="ＭＳ Ｐゴシック"/>
              <a:cs typeface="Arial" charset="0"/>
            </a:endParaRPr>
          </a:p>
        </p:txBody>
      </p:sp>
      <p:sp>
        <p:nvSpPr>
          <p:cNvPr id="55298" name="Espaço Reservado para Conteúdo 2"/>
          <p:cNvSpPr>
            <a:spLocks noGrp="1"/>
          </p:cNvSpPr>
          <p:nvPr>
            <p:ph idx="1"/>
          </p:nvPr>
        </p:nvSpPr>
        <p:spPr>
          <a:xfrm>
            <a:off x="457200" y="1200150"/>
            <a:ext cx="8229600" cy="3943350"/>
          </a:xfrm>
        </p:spPr>
        <p:txBody>
          <a:bodyPr/>
          <a:lstStyle/>
          <a:p>
            <a:pPr algn="just"/>
            <a:r>
              <a:rPr lang="pt-BR" sz="800" smtClean="0">
                <a:latin typeface="Arial" charset="0"/>
                <a:ea typeface="ＭＳ Ｐゴシック"/>
                <a:cs typeface="Arial" charset="0"/>
              </a:rPr>
              <a:t>GARCIA, P.P.N.S.; CORONA, S.A.M.; VALSECKI, Junior. A Educação e motivação: impacto de um programa preventivo com ênfase na educação de hábitos de higiene oral. </a:t>
            </a:r>
            <a:r>
              <a:rPr lang="pt-BR" sz="800" b="1" smtClean="0">
                <a:latin typeface="Arial" charset="0"/>
                <a:ea typeface="ＭＳ Ｐゴシック"/>
                <a:cs typeface="Arial" charset="0"/>
              </a:rPr>
              <a:t>Revista de Odontologia da UNESP</a:t>
            </a:r>
            <a:r>
              <a:rPr lang="pt-BR" sz="800" smtClean="0">
                <a:latin typeface="Arial" charset="0"/>
                <a:ea typeface="ＭＳ Ｐゴシック"/>
                <a:cs typeface="Arial" charset="0"/>
              </a:rPr>
              <a:t>, São Paulo, v.27, n. 2, p. 393-403, jul./dez. 1998. </a:t>
            </a:r>
          </a:p>
          <a:p>
            <a:pPr algn="just"/>
            <a:endParaRPr lang="pt-BR" sz="800" smtClean="0">
              <a:latin typeface="Arial" charset="0"/>
              <a:ea typeface="ＭＳ Ｐゴシック"/>
              <a:cs typeface="Arial" charset="0"/>
            </a:endParaRPr>
          </a:p>
          <a:p>
            <a:pPr algn="just"/>
            <a:r>
              <a:rPr lang="en-US" sz="800" smtClean="0">
                <a:latin typeface="Arial" charset="0"/>
                <a:ea typeface="ＭＳ Ｐゴシック"/>
                <a:cs typeface="Arial" charset="0"/>
              </a:rPr>
              <a:t>GOLD, S. I. Three keys to plaque control motivation, visualisation and regular cleaning. </a:t>
            </a:r>
            <a:r>
              <a:rPr lang="pt-BR" sz="800" i="1" smtClean="0">
                <a:latin typeface="Arial" charset="0"/>
                <a:ea typeface="ＭＳ Ｐゴシック"/>
                <a:cs typeface="Arial" charset="0"/>
              </a:rPr>
              <a:t>N. Y State Dent. J., </a:t>
            </a:r>
            <a:r>
              <a:rPr lang="pt-BR" sz="800" smtClean="0">
                <a:latin typeface="Arial" charset="0"/>
                <a:ea typeface="ＭＳ Ｐゴシック"/>
                <a:cs typeface="Arial" charset="0"/>
              </a:rPr>
              <a:t>v.37, p.281-4, 1971.</a:t>
            </a:r>
          </a:p>
          <a:p>
            <a:pPr algn="just"/>
            <a:endParaRPr lang="pt-BR" sz="800" smtClean="0">
              <a:latin typeface="Arial" charset="0"/>
              <a:ea typeface="ＭＳ Ｐゴシック"/>
              <a:cs typeface="Arial" charset="0"/>
            </a:endParaRPr>
          </a:p>
          <a:p>
            <a:pPr algn="just"/>
            <a:r>
              <a:rPr lang="pt-BR" sz="800" smtClean="0">
                <a:latin typeface="Arial" charset="0"/>
                <a:ea typeface="ＭＳ Ｐゴシック"/>
                <a:cs typeface="Arial" charset="0"/>
              </a:rPr>
              <a:t>GONÇALVES, R. M. G., SILVA, R. H. H. Experiência de um programa educativo-preventivo. </a:t>
            </a:r>
            <a:r>
              <a:rPr lang="pt-BR" sz="800" b="1" smtClean="0">
                <a:latin typeface="Arial" charset="0"/>
                <a:ea typeface="ＭＳ Ｐゴシック"/>
                <a:cs typeface="Arial" charset="0"/>
              </a:rPr>
              <a:t>Revista Gaúcha de Odontologia</a:t>
            </a:r>
            <a:r>
              <a:rPr lang="pt-BR" sz="800" i="1" smtClean="0">
                <a:latin typeface="Arial" charset="0"/>
                <a:ea typeface="ＭＳ Ｐゴシック"/>
                <a:cs typeface="Arial" charset="0"/>
              </a:rPr>
              <a:t>, </a:t>
            </a:r>
            <a:r>
              <a:rPr lang="pt-BR" sz="800" smtClean="0">
                <a:latin typeface="Arial" charset="0"/>
                <a:ea typeface="ＭＳ Ｐゴシック"/>
                <a:cs typeface="Arial" charset="0"/>
              </a:rPr>
              <a:t>v. 40, p.97-100, 1992.</a:t>
            </a:r>
          </a:p>
          <a:p>
            <a:pPr algn="just"/>
            <a:endParaRPr lang="pt-BR" sz="800" smtClean="0">
              <a:latin typeface="Arial" charset="0"/>
              <a:ea typeface="ＭＳ Ｐゴシック"/>
              <a:cs typeface="Arial" charset="0"/>
            </a:endParaRPr>
          </a:p>
          <a:p>
            <a:pPr algn="just"/>
            <a:r>
              <a:rPr lang="pt-BR" sz="800" smtClean="0">
                <a:latin typeface="Arial" charset="0"/>
                <a:ea typeface="ＭＳ Ｐゴシック"/>
                <a:cs typeface="Arial" charset="0"/>
              </a:rPr>
              <a:t>JUNQUEIRA, A. H. C. M. Influência de uma escovação dentária diária supervisionada, com solução fluoretada ácida, pasta fluoretada alcalina, e sem adjuvante no controle da placa bacteriana, em pré-escolares. </a:t>
            </a:r>
            <a:r>
              <a:rPr lang="pt-BR" sz="800" b="1" smtClean="0">
                <a:latin typeface="Arial" charset="0"/>
                <a:ea typeface="ＭＳ Ｐゴシック"/>
                <a:cs typeface="Arial" charset="0"/>
              </a:rPr>
              <a:t>Revista da Associação Paulista de Cirurgiões dentistas</a:t>
            </a:r>
            <a:r>
              <a:rPr lang="pt-BR" sz="800" i="1" smtClean="0">
                <a:latin typeface="Arial" charset="0"/>
                <a:ea typeface="ＭＳ Ｐゴシック"/>
                <a:cs typeface="Arial" charset="0"/>
              </a:rPr>
              <a:t>, </a:t>
            </a:r>
            <a:r>
              <a:rPr lang="pt-BR" sz="800" smtClean="0">
                <a:latin typeface="Arial" charset="0"/>
                <a:ea typeface="ＭＳ Ｐゴシック"/>
                <a:cs typeface="Arial" charset="0"/>
              </a:rPr>
              <a:t>v.36, p.640-51, 1982.</a:t>
            </a:r>
          </a:p>
          <a:p>
            <a:pPr algn="just"/>
            <a:endParaRPr lang="pt-BR" sz="800" smtClean="0">
              <a:latin typeface="Arial" charset="0"/>
              <a:ea typeface="ＭＳ Ｐゴシック"/>
              <a:cs typeface="Arial" charset="0"/>
            </a:endParaRPr>
          </a:p>
          <a:p>
            <a:pPr algn="just"/>
            <a:r>
              <a:rPr lang="pt-BR" sz="800" smtClean="0">
                <a:latin typeface="Arial" charset="0"/>
                <a:ea typeface="ＭＳ Ｐゴシック"/>
                <a:cs typeface="Arial" charset="0"/>
              </a:rPr>
              <a:t>SÃO PAULO. Secretaria Municipal da Saúde. Coordenação de desenvolvimento de programas e políticas de saúde, área técnica de saúde bucal, </a:t>
            </a:r>
            <a:r>
              <a:rPr lang="pt-BR" sz="800" b="1" smtClean="0">
                <a:latin typeface="Arial" charset="0"/>
                <a:ea typeface="ＭＳ Ｐゴシック"/>
                <a:cs typeface="Arial" charset="0"/>
              </a:rPr>
              <a:t>diretrizes para a atenção em saúde bucal</a:t>
            </a:r>
            <a:r>
              <a:rPr lang="pt-BR" sz="800" smtClean="0">
                <a:latin typeface="Arial" charset="0"/>
                <a:ea typeface="ＭＳ Ｐゴシック"/>
                <a:cs typeface="Arial" charset="0"/>
              </a:rPr>
              <a:t>, 2006.</a:t>
            </a:r>
          </a:p>
          <a:p>
            <a:pPr algn="just"/>
            <a:endParaRPr lang="pt-BR" sz="800" smtClean="0">
              <a:latin typeface="Arial" charset="0"/>
              <a:ea typeface="ＭＳ Ｐゴシック"/>
              <a:cs typeface="Arial" charset="0"/>
            </a:endParaRPr>
          </a:p>
          <a:p>
            <a:pPr algn="just"/>
            <a:r>
              <a:rPr lang="pt-BR" sz="800" smtClean="0">
                <a:latin typeface="Arial" charset="0"/>
                <a:ea typeface="ＭＳ Ｐゴシック"/>
                <a:cs typeface="Arial" charset="0"/>
              </a:rPr>
              <a:t>São Paulo. Secretaria Municipal da Saúde. </a:t>
            </a:r>
            <a:r>
              <a:rPr lang="pt-BR" sz="800" b="1" smtClean="0">
                <a:latin typeface="Arial" charset="0"/>
                <a:ea typeface="ＭＳ Ｐゴシック"/>
                <a:cs typeface="Arial" charset="0"/>
              </a:rPr>
              <a:t>Recomendações sobre o uso de produtos fluoretados no âmbito do SUS/SP em função do risco de cárie dentária</a:t>
            </a:r>
            <a:r>
              <a:rPr lang="pt-BR" sz="800" smtClean="0">
                <a:latin typeface="Arial" charset="0"/>
                <a:ea typeface="ＭＳ Ｐゴシック"/>
                <a:cs typeface="Arial" charset="0"/>
              </a:rPr>
              <a:t>, 2000.</a:t>
            </a:r>
          </a:p>
          <a:p>
            <a:pPr algn="just"/>
            <a:endParaRPr lang="pt-BR" sz="800" smtClean="0">
              <a:latin typeface="Arial" charset="0"/>
              <a:ea typeface="ＭＳ Ｐゴシック"/>
              <a:cs typeface="Arial" charset="0"/>
            </a:endParaRPr>
          </a:p>
          <a:p>
            <a:pPr algn="just"/>
            <a:r>
              <a:rPr lang="pt-BR" sz="800" smtClean="0">
                <a:latin typeface="Arial" charset="0"/>
                <a:ea typeface="ＭＳ Ｐゴシック"/>
                <a:cs typeface="Arial" charset="0"/>
              </a:rPr>
              <a:t>TODESCAN, J. H.; SIMA, F. T. Campanhas de prevenção e orientação para com a higiene bucal. </a:t>
            </a:r>
            <a:r>
              <a:rPr lang="pt-BR" sz="800" b="1" smtClean="0">
                <a:latin typeface="Arial" charset="0"/>
                <a:ea typeface="ＭＳ Ｐゴシック"/>
                <a:cs typeface="Arial" charset="0"/>
              </a:rPr>
              <a:t>Revista da Associação. Paulista de Cirurgiões dentistas</a:t>
            </a:r>
            <a:r>
              <a:rPr lang="pt-BR" sz="800" i="1" smtClean="0">
                <a:latin typeface="Arial" charset="0"/>
                <a:ea typeface="ＭＳ Ｐゴシック"/>
                <a:cs typeface="Arial" charset="0"/>
              </a:rPr>
              <a:t>, </a:t>
            </a:r>
            <a:r>
              <a:rPr lang="pt-BR" sz="800" smtClean="0">
                <a:latin typeface="Arial" charset="0"/>
                <a:ea typeface="ＭＳ Ｐゴシック"/>
                <a:cs typeface="Arial" charset="0"/>
              </a:rPr>
              <a:t>v.45, p.537-9, 1991.</a:t>
            </a:r>
          </a:p>
          <a:p>
            <a:pPr algn="just"/>
            <a:endParaRPr lang="pt-BR" sz="800" smtClean="0">
              <a:latin typeface="Arial" charset="0"/>
              <a:ea typeface="ＭＳ Ｐゴシック"/>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p:txBody>
          <a:bodyPr/>
          <a:lstStyle/>
          <a:p>
            <a:endParaRPr lang="pt-BR" smtClean="0">
              <a:ea typeface="ＭＳ Ｐゴシック"/>
              <a:cs typeface="ＭＳ Ｐゴシック"/>
            </a:endParaRPr>
          </a:p>
        </p:txBody>
      </p:sp>
      <p:sp>
        <p:nvSpPr>
          <p:cNvPr id="56322" name="Rectangle 3"/>
          <p:cNvSpPr>
            <a:spLocks noGrp="1"/>
          </p:cNvSpPr>
          <p:nvPr>
            <p:ph type="body" idx="4294967295"/>
          </p:nvPr>
        </p:nvSpPr>
        <p:spPr>
          <a:xfrm>
            <a:off x="457200" y="1779588"/>
            <a:ext cx="8229600" cy="2814637"/>
          </a:xfrm>
        </p:spPr>
        <p:txBody>
          <a:bodyPr/>
          <a:lstStyle/>
          <a:p>
            <a:pPr algn="ctr">
              <a:buFont typeface="Arial" charset="0"/>
              <a:buNone/>
            </a:pPr>
            <a:r>
              <a:rPr lang="pt-BR" sz="4800" b="1" smtClean="0">
                <a:solidFill>
                  <a:srgbClr val="E47A1A"/>
                </a:solidFill>
                <a:ea typeface="ＭＳ Ｐゴシック"/>
                <a:cs typeface="ＭＳ Ｐゴシック"/>
              </a:rPr>
              <a:t>OBRIGADA!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pPr algn="l"/>
            <a:r>
              <a:rPr lang="pt-BR" sz="2800" b="1" smtClean="0">
                <a:solidFill>
                  <a:srgbClr val="E47A1A"/>
                </a:solidFill>
                <a:ea typeface="ＭＳ Ｐゴシック"/>
                <a:cs typeface="ＭＳ Ｐゴシック"/>
              </a:rPr>
              <a:t>Introdução</a:t>
            </a:r>
          </a:p>
        </p:txBody>
      </p:sp>
      <p:sp>
        <p:nvSpPr>
          <p:cNvPr id="18434" name="Rectangle 3"/>
          <p:cNvSpPr>
            <a:spLocks noGrp="1"/>
          </p:cNvSpPr>
          <p:nvPr>
            <p:ph type="body" idx="4294967295"/>
          </p:nvPr>
        </p:nvSpPr>
        <p:spPr/>
        <p:txBody>
          <a:bodyPr/>
          <a:lstStyle/>
          <a:p>
            <a:pPr algn="just"/>
            <a:r>
              <a:rPr lang="pt-BR" sz="2400" smtClean="0">
                <a:ea typeface="ＭＳ Ｐゴシック"/>
                <a:cs typeface="ＭＳ Ｐゴシック"/>
              </a:rPr>
              <a:t>As ações desenvolvidas nesses programas visam à ordenação da cobertura populacional, e centram-se na lógica da detecção precoce das lesões e no tratamento oportuno, evitando o agravamento das lesões. Somando-se a isso, programas preventivos e educativos fornecem apoio ao estimular a mudança de hábitos de saúde.</a:t>
            </a:r>
            <a:r>
              <a:rPr lang="pt-BR" smtClean="0">
                <a:ea typeface="ＭＳ Ｐゴシック"/>
                <a:cs typeface="ＭＳ Ｐゴシック"/>
              </a:rPr>
              <a:t> </a:t>
            </a:r>
          </a:p>
          <a:p>
            <a:pPr algn="r">
              <a:buFont typeface="Arial" charset="0"/>
              <a:buNone/>
            </a:pPr>
            <a:endParaRPr lang="pt-BR" sz="1800" smtClean="0">
              <a:ea typeface="ＭＳ Ｐゴシック"/>
              <a:cs typeface="ＭＳ Ｐゴシック"/>
            </a:endParaRPr>
          </a:p>
          <a:p>
            <a:pPr algn="r">
              <a:buFont typeface="Arial" charset="0"/>
              <a:buNone/>
            </a:pPr>
            <a:r>
              <a:rPr lang="pt-BR" sz="1800" smtClean="0">
                <a:ea typeface="ＭＳ Ｐゴシック"/>
                <a:cs typeface="ＭＳ Ｐゴシック"/>
              </a:rPr>
              <a:t>(BRASIL, 2009)</a:t>
            </a:r>
          </a:p>
          <a:p>
            <a:endParaRPr lang="pt-BR" sz="18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ítulo 1"/>
          <p:cNvSpPr>
            <a:spLocks noGrp="1"/>
          </p:cNvSpPr>
          <p:nvPr>
            <p:ph type="title"/>
          </p:nvPr>
        </p:nvSpPr>
        <p:spPr>
          <a:xfrm>
            <a:off x="468313" y="0"/>
            <a:ext cx="8229600" cy="857250"/>
          </a:xfrm>
        </p:spPr>
        <p:txBody>
          <a:bodyPr/>
          <a:lstStyle/>
          <a:p>
            <a:pPr algn="l"/>
            <a:r>
              <a:rPr lang="pt-BR" sz="3600" b="1" smtClean="0">
                <a:solidFill>
                  <a:srgbClr val="E47A1A"/>
                </a:solidFill>
                <a:ea typeface="ＭＳ Ｐゴシック"/>
                <a:cs typeface="ＭＳ Ｐゴシック"/>
              </a:rPr>
              <a:t>Introdução</a:t>
            </a:r>
            <a:endParaRPr lang="pt-BR" sz="3600" smtClean="0">
              <a:ea typeface="ＭＳ Ｐゴシック"/>
              <a:cs typeface="ＭＳ Ｐゴシック"/>
            </a:endParaRPr>
          </a:p>
        </p:txBody>
      </p:sp>
      <p:sp>
        <p:nvSpPr>
          <p:cNvPr id="19458" name="Espaço Reservado para Conteúdo 2"/>
          <p:cNvSpPr>
            <a:spLocks noGrp="1"/>
          </p:cNvSpPr>
          <p:nvPr>
            <p:ph idx="1"/>
          </p:nvPr>
        </p:nvSpPr>
        <p:spPr>
          <a:xfrm>
            <a:off x="457200" y="771525"/>
            <a:ext cx="8229600" cy="4248150"/>
          </a:xfrm>
        </p:spPr>
        <p:txBody>
          <a:bodyPr/>
          <a:lstStyle/>
          <a:p>
            <a:pPr algn="just">
              <a:buFont typeface="Arial" charset="0"/>
              <a:buNone/>
            </a:pPr>
            <a:r>
              <a:rPr lang="pt-BR" smtClean="0">
                <a:ea typeface="ＭＳ Ｐゴシック"/>
                <a:cs typeface="ＭＳ Ｐゴシック"/>
              </a:rPr>
              <a:t> </a:t>
            </a:r>
            <a:r>
              <a:rPr lang="pt-BR" sz="2400" b="1" smtClean="0">
                <a:latin typeface="Arial" charset="0"/>
                <a:ea typeface="ＭＳ Ｐゴシック"/>
                <a:cs typeface="Arial" charset="0"/>
              </a:rPr>
              <a:t>Características do município de</a:t>
            </a:r>
            <a:r>
              <a:rPr lang="pt-BR" sz="2400" b="1" smtClean="0">
                <a:latin typeface="Arial" charset="0"/>
                <a:ea typeface="ＭＳ Ｐゴシック"/>
                <a:cs typeface="ＭＳ Ｐゴシック"/>
              </a:rPr>
              <a:t> São José do Norte/RS</a:t>
            </a:r>
          </a:p>
          <a:p>
            <a:pPr algn="just"/>
            <a:r>
              <a:rPr lang="pt-BR" sz="2400" smtClean="0">
                <a:latin typeface="Arial" charset="0"/>
                <a:ea typeface="ＭＳ Ｐゴシック"/>
                <a:cs typeface="ＭＳ Ｐゴシック"/>
              </a:rPr>
              <a:t>Cerca de 30 mil habitantes; </a:t>
            </a:r>
          </a:p>
          <a:p>
            <a:pPr algn="just"/>
            <a:r>
              <a:rPr lang="pt-BR" sz="2400" smtClean="0">
                <a:latin typeface="Arial" charset="0"/>
                <a:ea typeface="ＭＳ Ｐゴシック"/>
                <a:cs typeface="ＭＳ Ｐゴシック"/>
              </a:rPr>
              <a:t>Uma UBS tradicional, com equipe tradicional;</a:t>
            </a:r>
          </a:p>
          <a:p>
            <a:pPr algn="just"/>
            <a:r>
              <a:rPr lang="pt-BR" sz="2400" smtClean="0">
                <a:latin typeface="Arial" charset="0"/>
                <a:ea typeface="ＭＳ Ｐゴシック"/>
                <a:cs typeface="ＭＳ Ｐゴシック"/>
              </a:rPr>
              <a:t>5 equipes de Estratégia de Saúde da Família (ESF);</a:t>
            </a:r>
          </a:p>
          <a:p>
            <a:pPr algn="just"/>
            <a:r>
              <a:rPr lang="pt-BR" sz="2400" smtClean="0">
                <a:latin typeface="Arial" charset="0"/>
                <a:ea typeface="ＭＳ Ｐゴシック"/>
                <a:cs typeface="ＭＳ Ｐゴシック"/>
              </a:rPr>
              <a:t>Possui uma unidade que funciona como hospital;</a:t>
            </a:r>
          </a:p>
          <a:p>
            <a:pPr algn="just"/>
            <a:r>
              <a:rPr lang="pt-BR" sz="2400" smtClean="0">
                <a:latin typeface="Arial" charset="0"/>
                <a:ea typeface="ＭＳ Ｐゴシック"/>
                <a:cs typeface="ＭＳ Ｐゴシック"/>
              </a:rPr>
              <a:t>Demora na obtenção dos resultados de exames laboratoriais e exames médicos de maior complexidade não são realizados no município. </a:t>
            </a:r>
          </a:p>
          <a:p>
            <a:pPr>
              <a:buFont typeface="Arial" charset="0"/>
              <a:buNone/>
            </a:pPr>
            <a:endParaRPr lang="pt-BR" sz="2400" smtClean="0">
              <a:latin typeface="Arial" charset="0"/>
              <a:ea typeface="ＭＳ Ｐゴシック"/>
              <a:cs typeface="ＭＳ Ｐゴシック"/>
            </a:endParaRPr>
          </a:p>
          <a:p>
            <a:pPr>
              <a:buFont typeface="Arial" charset="0"/>
              <a:buNone/>
            </a:pPr>
            <a:endParaRPr lang="pt-BR"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a:spLocks noGrp="1"/>
          </p:cNvSpPr>
          <p:nvPr>
            <p:ph type="title"/>
          </p:nvPr>
        </p:nvSpPr>
        <p:spPr>
          <a:xfrm>
            <a:off x="457200" y="204788"/>
            <a:ext cx="3008313" cy="638175"/>
          </a:xfrm>
        </p:spPr>
        <p:txBody>
          <a:bodyPr/>
          <a:lstStyle/>
          <a:p>
            <a:r>
              <a:rPr lang="pt-BR" sz="3600" smtClean="0">
                <a:solidFill>
                  <a:srgbClr val="E47A1A"/>
                </a:solidFill>
                <a:ea typeface="ＭＳ Ｐゴシック"/>
                <a:cs typeface="ＭＳ Ｐゴシック"/>
              </a:rPr>
              <a:t>Introdução</a:t>
            </a:r>
            <a:r>
              <a:rPr lang="pt-BR" sz="4000" smtClean="0">
                <a:solidFill>
                  <a:srgbClr val="A6A6A6"/>
                </a:solidFill>
                <a:ea typeface="ＭＳ Ｐゴシック"/>
                <a:cs typeface="ＭＳ Ｐゴシック"/>
              </a:rPr>
              <a:t>	</a:t>
            </a:r>
            <a:endParaRPr lang="pt-BR" smtClean="0">
              <a:ea typeface="ＭＳ Ｐゴシック"/>
              <a:cs typeface="ＭＳ Ｐゴシック"/>
            </a:endParaRPr>
          </a:p>
        </p:txBody>
      </p:sp>
      <p:pic>
        <p:nvPicPr>
          <p:cNvPr id="20482" name="Espaço Reservado para Conteúdo 3" descr="IMG_0190.JPG"/>
          <p:cNvPicPr>
            <a:picLocks noGrp="1" noChangeAspect="1"/>
          </p:cNvPicPr>
          <p:nvPr>
            <p:ph idx="1"/>
          </p:nvPr>
        </p:nvPicPr>
        <p:blipFill>
          <a:blip r:embed="rId2" cstate="print"/>
          <a:srcRect/>
          <a:stretch>
            <a:fillRect/>
          </a:stretch>
        </p:blipFill>
        <p:spPr>
          <a:xfrm>
            <a:off x="5132388" y="874713"/>
            <a:ext cx="4011612" cy="3713162"/>
          </a:xfrm>
          <a:ln>
            <a:solidFill>
              <a:schemeClr val="tx1"/>
            </a:solidFill>
          </a:ln>
        </p:spPr>
      </p:pic>
      <p:sp>
        <p:nvSpPr>
          <p:cNvPr id="20483" name="Espaço Reservado para Texto 4"/>
          <p:cNvSpPr>
            <a:spLocks noGrp="1"/>
          </p:cNvSpPr>
          <p:nvPr>
            <p:ph type="body" sz="half" idx="2"/>
          </p:nvPr>
        </p:nvSpPr>
        <p:spPr>
          <a:xfrm>
            <a:off x="457200" y="1076325"/>
            <a:ext cx="4546600" cy="3517900"/>
          </a:xfrm>
        </p:spPr>
        <p:txBody>
          <a:bodyPr/>
          <a:lstStyle/>
          <a:p>
            <a:pPr algn="just"/>
            <a:r>
              <a:rPr lang="pt-BR" sz="1800" smtClean="0">
                <a:latin typeface="Arial" charset="0"/>
                <a:ea typeface="ＭＳ Ｐゴシック"/>
                <a:cs typeface="Arial" charset="0"/>
              </a:rPr>
              <a:t>ESF Carlos Santos é composta, atualmente, por uma enfermeira, uma dentista, uma técnica em enfermagem, uma auxiliar de consultório dentário, uma recepcionista, um higienizador e seis ACS;</a:t>
            </a:r>
          </a:p>
          <a:p>
            <a:pPr algn="just"/>
            <a:endParaRPr lang="pt-BR" sz="1800" smtClean="0">
              <a:latin typeface="Arial" charset="0"/>
              <a:ea typeface="ＭＳ Ｐゴシック"/>
              <a:cs typeface="Arial" charset="0"/>
            </a:endParaRPr>
          </a:p>
          <a:p>
            <a:pPr algn="just"/>
            <a:r>
              <a:rPr lang="pt-BR" sz="1800" smtClean="0">
                <a:latin typeface="Arial" charset="0"/>
                <a:ea typeface="ＭＳ Ｐゴシック"/>
                <a:cs typeface="Arial" charset="0"/>
              </a:rPr>
              <a:t>População de, aproximadamente, 3000 pessoas;</a:t>
            </a:r>
          </a:p>
          <a:p>
            <a:pPr algn="just"/>
            <a:endParaRPr lang="pt-BR" sz="1800" smtClean="0">
              <a:latin typeface="Arial" charset="0"/>
              <a:ea typeface="ＭＳ Ｐゴシック"/>
              <a:cs typeface="Arial" charset="0"/>
            </a:endParaRPr>
          </a:p>
          <a:p>
            <a:pPr algn="just"/>
            <a:r>
              <a:rPr lang="pt-BR" sz="1800" smtClean="0">
                <a:latin typeface="Arial" charset="0"/>
                <a:ea typeface="ＭＳ Ｐゴシック"/>
                <a:cs typeface="Arial" charset="0"/>
              </a:rPr>
              <a:t>Comunidade da região: carente, composta, na sua maioria, por mulheres e crianças. Os meios de trabalho são: pesca, agricultura e trabalho informal.</a:t>
            </a:r>
            <a:endParaRPr lang="pt-BR" sz="18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ítulo 1"/>
          <p:cNvSpPr>
            <a:spLocks noGrp="1"/>
          </p:cNvSpPr>
          <p:nvPr>
            <p:ph type="title"/>
          </p:nvPr>
        </p:nvSpPr>
        <p:spPr/>
        <p:txBody>
          <a:bodyPr/>
          <a:lstStyle/>
          <a:p>
            <a:pPr algn="l"/>
            <a:r>
              <a:rPr lang="pt-BR" sz="3600" b="1" smtClean="0">
                <a:solidFill>
                  <a:srgbClr val="E47A1A"/>
                </a:solidFill>
                <a:ea typeface="ＭＳ Ｐゴシック"/>
                <a:cs typeface="ＭＳ Ｐゴシック"/>
              </a:rPr>
              <a:t>Introdução</a:t>
            </a:r>
            <a:endParaRPr lang="pt-BR" sz="3600" smtClean="0">
              <a:ea typeface="ＭＳ Ｐゴシック"/>
              <a:cs typeface="ＭＳ Ｐゴシック"/>
            </a:endParaRPr>
          </a:p>
        </p:txBody>
      </p:sp>
      <p:sp>
        <p:nvSpPr>
          <p:cNvPr id="21506" name="Espaço Reservado para Conteúdo 2"/>
          <p:cNvSpPr>
            <a:spLocks noGrp="1"/>
          </p:cNvSpPr>
          <p:nvPr>
            <p:ph idx="1"/>
          </p:nvPr>
        </p:nvSpPr>
        <p:spPr/>
        <p:txBody>
          <a:bodyPr/>
          <a:lstStyle/>
          <a:p>
            <a:pPr algn="just"/>
            <a:r>
              <a:rPr lang="pt-BR" sz="2400" smtClean="0">
                <a:ea typeface="ＭＳ Ｐゴシック"/>
                <a:cs typeface="ＭＳ Ｐゴシック"/>
              </a:rPr>
              <a:t>Antes da intervenção ser realizada na escola, não haviam atividades educativas ou atenção odontológica direcionadas aos escolares. Esporadicamente acontecia a escovação dental supervisionada e os escolares somente procuravam a UBS em caso de dor.</a:t>
            </a:r>
          </a:p>
          <a:p>
            <a:endParaRPr lang="pt-BR" sz="2400" smtClean="0">
              <a:latin typeface="Arial" charset="0"/>
              <a:ea typeface="ＭＳ Ｐゴシック"/>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8313" y="357188"/>
            <a:ext cx="7772400" cy="1103312"/>
          </a:xfrm>
        </p:spPr>
        <p:txBody>
          <a:bodyPr rtlCol="0">
            <a:normAutofit fontScale="90000"/>
          </a:bodyPr>
          <a:lstStyle/>
          <a:p>
            <a:pPr eaLnBrk="1" fontAlgn="auto" hangingPunct="1">
              <a:spcAft>
                <a:spcPts val="0"/>
              </a:spcAft>
              <a:defRPr/>
            </a:pPr>
            <a:r>
              <a:rPr lang="pt-BR" sz="2700" b="1" dirty="0" smtClean="0">
                <a:ea typeface="+mj-ea"/>
                <a:cs typeface="+mj-cs"/>
              </a:rPr>
              <a:t/>
            </a:r>
            <a:br>
              <a:rPr lang="pt-BR" sz="2700" b="1" dirty="0" smtClean="0">
                <a:ea typeface="+mj-ea"/>
                <a:cs typeface="+mj-cs"/>
              </a:rPr>
            </a:br>
            <a:endParaRPr lang="pt-BR" dirty="0">
              <a:ea typeface="+mj-ea"/>
              <a:cs typeface="+mj-cs"/>
            </a:endParaRPr>
          </a:p>
        </p:txBody>
      </p:sp>
      <p:sp>
        <p:nvSpPr>
          <p:cNvPr id="22530" name="Espaço Reservado para Conteúdo 2"/>
          <p:cNvSpPr>
            <a:spLocks noGrp="1"/>
          </p:cNvSpPr>
          <p:nvPr>
            <p:ph type="subTitle" idx="1"/>
          </p:nvPr>
        </p:nvSpPr>
        <p:spPr>
          <a:xfrm>
            <a:off x="323850" y="339725"/>
            <a:ext cx="7777163" cy="1295400"/>
          </a:xfrm>
        </p:spPr>
        <p:txBody>
          <a:bodyPr/>
          <a:lstStyle/>
          <a:p>
            <a:pPr algn="l" eaLnBrk="1" hangingPunct="1"/>
            <a:r>
              <a:rPr lang="pt-BR" sz="3600" b="1" smtClean="0">
                <a:solidFill>
                  <a:srgbClr val="E47A1A"/>
                </a:solidFill>
                <a:ea typeface="ＭＳ Ｐゴシック"/>
                <a:cs typeface="ＭＳ Ｐゴシック"/>
              </a:rPr>
              <a:t>Objetivos </a:t>
            </a:r>
            <a:r>
              <a:rPr lang="pt-BR" sz="2200" smtClean="0">
                <a:solidFill>
                  <a:srgbClr val="A6A6A6"/>
                </a:solidFill>
                <a:ea typeface="ＭＳ Ｐゴシック"/>
                <a:cs typeface="ＭＳ Ｐゴシック"/>
              </a:rPr>
              <a:t>				</a:t>
            </a:r>
          </a:p>
        </p:txBody>
      </p:sp>
      <p:sp>
        <p:nvSpPr>
          <p:cNvPr id="22531" name="Rectangle 7"/>
          <p:cNvSpPr>
            <a:spLocks noChangeArrowheads="1"/>
          </p:cNvSpPr>
          <p:nvPr/>
        </p:nvSpPr>
        <p:spPr bwMode="auto">
          <a:xfrm>
            <a:off x="323850" y="1635125"/>
            <a:ext cx="8459788" cy="3111500"/>
          </a:xfrm>
          <a:prstGeom prst="rect">
            <a:avLst/>
          </a:prstGeom>
          <a:noFill/>
          <a:ln w="9525">
            <a:noFill/>
            <a:miter lim="800000"/>
            <a:headEnd/>
            <a:tailEnd/>
          </a:ln>
        </p:spPr>
        <p:txBody>
          <a:bodyPr>
            <a:spAutoFit/>
          </a:bodyPr>
          <a:lstStyle/>
          <a:p>
            <a:pPr marL="342900" indent="-342900" algn="just">
              <a:spcBef>
                <a:spcPts val="1200"/>
              </a:spcBef>
            </a:pPr>
            <a:r>
              <a:rPr lang="pt-BR" sz="2800" i="1"/>
              <a:t>Objetivo Geral</a:t>
            </a:r>
            <a:r>
              <a:rPr lang="pt-BR" sz="2800"/>
              <a:t>: Qualificar a atenção em saúde bucal de crianças escolares de 6 a 10 anos.</a:t>
            </a:r>
          </a:p>
          <a:p>
            <a:pPr marL="342900" indent="-342900" hangingPunct="0"/>
            <a:r>
              <a:rPr lang="pt-BR" sz="2800"/>
              <a:t> </a:t>
            </a:r>
          </a:p>
          <a:p>
            <a:pPr marL="342900" indent="-342900">
              <a:spcBef>
                <a:spcPts val="1200"/>
              </a:spcBef>
              <a:buFont typeface="Arial" charset="0"/>
              <a:buChar char="•"/>
            </a:pPr>
            <a:endParaRPr lang="pt-BR" sz="2800"/>
          </a:p>
          <a:p>
            <a:pPr marL="342900" indent="-342900">
              <a:spcBef>
                <a:spcPts val="1200"/>
              </a:spcBef>
              <a:buFont typeface="Arial" charset="0"/>
              <a:buChar char="•"/>
            </a:pPr>
            <a:endParaRPr lang="pt-BR" sz="2800"/>
          </a:p>
          <a:p>
            <a:pPr marL="342900" indent="-342900">
              <a:spcBef>
                <a:spcPts val="1200"/>
              </a:spcBef>
              <a:buFont typeface="Arial" charset="0"/>
              <a:buChar char="•"/>
            </a:pPr>
            <a:endParaRPr lang="pt-BR" sz="280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4099</TotalTime>
  <Words>1291</Words>
  <Application>Microsoft Office PowerPoint</Application>
  <PresentationFormat>Apresentação na tela (16:9)</PresentationFormat>
  <Paragraphs>179</Paragraphs>
  <Slides>41</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41</vt:i4>
      </vt:variant>
    </vt:vector>
  </HeadingPairs>
  <TitlesOfParts>
    <vt:vector size="43" baseType="lpstr">
      <vt:lpstr>Tema do Office</vt:lpstr>
      <vt:lpstr>Gráfico</vt:lpstr>
      <vt:lpstr>Universidade Federal de Pelotas/UNASUS Especialização em Saúde da Família</vt:lpstr>
      <vt:lpstr> </vt:lpstr>
      <vt:lpstr>Introdução </vt:lpstr>
      <vt:lpstr>Introdução</vt:lpstr>
      <vt:lpstr>Introdução</vt:lpstr>
      <vt:lpstr>Introdução</vt:lpstr>
      <vt:lpstr>Introdução </vt:lpstr>
      <vt:lpstr>Introdução</vt:lpstr>
      <vt:lpstr> </vt:lpstr>
      <vt:lpstr>Objetivos</vt:lpstr>
      <vt:lpstr>Objetivos</vt:lpstr>
      <vt:lpstr>Metas</vt:lpstr>
      <vt:lpstr>Metas</vt:lpstr>
      <vt:lpstr> </vt:lpstr>
      <vt:lpstr>Metodologia</vt:lpstr>
      <vt:lpstr>Slide 16</vt:lpstr>
      <vt:lpstr>Metodologia</vt:lpstr>
      <vt:lpstr>Metodologia</vt:lpstr>
      <vt:lpstr>Metodologia</vt:lpstr>
      <vt:lpstr>Metodologia</vt:lpstr>
      <vt:lpstr>Metodologia</vt:lpstr>
      <vt:lpstr>Metodologia</vt:lpstr>
      <vt:lpstr>Resultados</vt:lpstr>
      <vt:lpstr>Resultados</vt:lpstr>
      <vt:lpstr>Resultados</vt:lpstr>
      <vt:lpstr>Resultados</vt:lpstr>
      <vt:lpstr>Resultados</vt:lpstr>
      <vt:lpstr>Resultados</vt:lpstr>
      <vt:lpstr>Resultados</vt:lpstr>
      <vt:lpstr>Resultados</vt:lpstr>
      <vt:lpstr>Resultados</vt:lpstr>
      <vt:lpstr>Resultados</vt:lpstr>
      <vt:lpstr> </vt:lpstr>
      <vt:lpstr>Discussão</vt:lpstr>
      <vt:lpstr>Discussão</vt:lpstr>
      <vt:lpstr>Discussão</vt:lpstr>
      <vt:lpstr>Reflexão crítica sobre seu processo pessoal de aprendizagem e na implementação da intervenção</vt:lpstr>
      <vt:lpstr>Reflexão crítica sobre seu processo pessoal de aprendizagem e na implementação da intervenção   </vt:lpstr>
      <vt:lpstr> AQUILANTE, G.A; ALMEIDA, B.S; MARTINS DE CASTRO, R.F; XAVIER, C.R.G; SALES PERES, S.H.C ;  BASTOS, J.R.M. A importância da educação em saúde bucal para pré-escolares. Revista de Odontologia da UNESP, São Paulo, v 32, n. 1, 39-45, 2003.  BRASIL. Ministério da Saúde. Secretaria de Atenção à Saúde. Departamento de Atenção Básica. Saúde na Escola/Ministério da Saúde. Brasília: Ministério da Saúde, 2009.   BRASIL. Ministério da Saúde. Cadernos de Atenção Básica nº 17- Ministério da Saúde- Saúde Bucal, 2006  BRAYER, L. Introducing plaque control in the    dental school. J. Dent.Educ., v.37, p.7, 1973.  BRASIL. Ministério da Saúde. Saúde na Escola. Caderno de atenção básica nº 24, p. 64- 67, 2009.  BRASIL. Ministério da Saúde. Cadernos de Atenção Básica nº 17-Ministério da Saúde- Saúde Bucal, 2006.  BRASIL. Ministério da Saúde. Portaria 648, de 28 de março de 2006.   BRASIL. Ministério da Saúde. Guia prático do programa da Saúde da Família. Brasília, 2001.  BRASIL. Ministério da Saúde. Cadernos de saúde bucal, governo do Estado de São Paulo, Dezembro de 1994.  BOFFA, J.; KLUGER, J. F. Development and    testing of a junior high school oral hygiene education program. J. Sch. Health , v.40, p. 557-60,1970.  FREIRE, M. do C.M.; de MELO, R.S.; ALMEIDA  E SILVA, S. Dental caries prevalence in relation to  socioeconomic status of nursery school children in Goiânia-GO, Brazil. Community Dent. Oral Epidemiol. Copenhagen, v.24, n.5, p.357-361, Oct. 1996.  GARCIA P.P.N.S.; CORONA, S.A.M.; VALSECKI Junior, A. Educação e motivação: II. Avaliação da efetividade de métodos educativos-preventivos relativos à cárie dental e à doença periodontal.  Revista de Odontologia da UNESP, São Paulo, v.32, n. 1, p. 39-45, 2003.     </vt:lpstr>
      <vt:lpstr>Bibliografia </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Federal de Pelotas  Departamento de Medicina Social  Especialização em Saúde da Família  http://www.unasus-ufpel.net</dc:title>
  <dc:creator>Fernando</dc:creator>
  <cp:lastModifiedBy>michele</cp:lastModifiedBy>
  <cp:revision>311</cp:revision>
  <dcterms:created xsi:type="dcterms:W3CDTF">2011-06-02T13:04:44Z</dcterms:created>
  <dcterms:modified xsi:type="dcterms:W3CDTF">2012-10-06T00:00:24Z</dcterms:modified>
</cp:coreProperties>
</file>