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6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FB27E7-4F4A-4F87-91F0-8223976A3581}" type="slidenum">
              <a:t>‹nº›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25383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4" name="Espaço Reservado para Cabeçalho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C1E045B-AD84-4C74-913C-7DFE7CE35DA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8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pt-B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01465F-943A-42B0-8DF3-A4DF6681BDB3}" type="slidenum">
              <a:t>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68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4C3025-473A-4FD4-A819-3E4048F53BC9}" type="slidenum">
              <a:t>10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56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704634-6578-4C19-B1A0-ABE699814B40}" type="slidenum">
              <a:t>11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53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668FAC-1E8D-4F90-9E22-E90B6C5B6F1A}" type="slidenum">
              <a:t>12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45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10DA7A-C023-4C20-9B71-FB612711E876}" type="slidenum">
              <a:t>13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213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6BA0D9-1A6B-49C9-8C44-C7E669D3A1A4}" type="slidenum">
              <a:t>14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057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F75F31-7DD7-4266-9C4C-8B062F2134CE}" type="slidenum">
              <a:t>15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604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E18DE3-9BB4-42EF-9582-3FD8E1E2B2DB}" type="slidenum">
              <a:t>16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303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4C395FF-A2E1-46F3-AE52-9D7D762DA100}" type="slidenum">
              <a:t>17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6730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7E98D9-B338-4C0B-81CE-37E85462D62F}" type="slidenum">
              <a:t>18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970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7FC093-B8B8-41C2-9B41-158EA419A87C}" type="slidenum">
              <a:t>19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8954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E788C8-C650-472A-A2F5-0C3576526FEB}" type="slidenum">
              <a:t>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108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C961CB-AD0F-452F-8009-F10E6D27DF51}" type="slidenum">
              <a:t>20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948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544A7C-76B9-44F2-B557-93FC74E361BB}" type="slidenum">
              <a:t>21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595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560F5-4925-4618-B911-1219B8CA69D1}" type="slidenum">
              <a:t>22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641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E825F35-9CF9-47FD-999F-0A92E84219E9}" type="slidenum">
              <a:t>23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812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9EEE53-B97C-4970-BFCF-E33AEA737EEB}" type="slidenum">
              <a:t>24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093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78CBEF5-F9FD-4B66-AE6B-958CE50A5BE9}" type="slidenum">
              <a:t>25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007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7DD633-2A82-4E95-BFCC-9492DDE595B8}" type="slidenum">
              <a:t>26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267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8D6511-9FB2-48AF-9420-E034E55059D6}" type="slidenum">
              <a:t>3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55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D4CF776-A2BF-499C-8753-1F6AD66F242D}" type="slidenum">
              <a:t>4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0306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C2AF44-55CE-466F-839A-F24B3CCC6F8F}" type="slidenum">
              <a:t>5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720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2055AF-7E07-46C0-870E-01411A773FAC}" type="slidenum">
              <a:t>6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126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07CE37F-2744-41E5-B2C5-F85A1F71D634}" type="slidenum">
              <a:t>7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29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B9C12F-BB18-4AF9-8E72-55A5E48FE6ED}" type="slidenum">
              <a:t>8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99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681BEA-4F5A-4621-87AE-B0C71EDF3D96}" type="slidenum">
              <a:t>9</a:t>
            </a:fld>
            <a:endParaRPr lang="pt-B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Espaço Reservado para Anotaçõ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4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5A9057-199C-48F1-ABF1-086574D9965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927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1E645A-82CF-467D-8A9C-5AD718C389F7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1395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231F3D-B7A2-4BF6-ABDD-158AF327B4C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699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032C8F-14C2-4C39-84DB-FE67BC9AB66D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92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44E053-0E00-4C32-B324-AF94E062F57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04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E6EC33-400E-4FBF-A197-8279C34894C8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359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8" name="Espaço Reservado para Rodapé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9" name="Espaço Reservado para Número de Slid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AB3650-75D2-4199-89F7-B1146B8D80C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22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Rodapé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5" name="Espaço Reservado para Número de Slid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771363-6DDF-4E88-996D-B0340DC1BA20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9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3" name="Espaço Reservado para Rodapé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Número de Slid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D63DDB-E00D-468E-96A9-816BEE68CA3B}" type="slidenum">
              <a:t>‹nº›</a:t>
            </a:fld>
            <a:endParaRPr lang="pt-BR"/>
          </a:p>
        </p:txBody>
      </p:sp>
      <p:pic>
        <p:nvPicPr>
          <p:cNvPr id="5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573"/>
            <a:ext cx="10080629" cy="778246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1523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9E3A-2102-4996-8F1B-6433B4D6A42B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69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4" name="Espaço Reservado para Texto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828F4-79AF-4BDE-AAC2-F2AD8926CDD5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914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989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Rodapé 4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Número de Slide 5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B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A1B4A20-79BE-4B5E-A930-52328225FFA7}" type="slidenum"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9720" y="-14401"/>
            <a:ext cx="10079641" cy="7557479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pt-B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pt-BR" sz="32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Mang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20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BR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>
          <a:xfrm>
            <a:off x="719998" y="301322"/>
            <a:ext cx="8855643" cy="2218681"/>
          </a:xfrm>
        </p:spPr>
        <p:txBody>
          <a:bodyPr/>
          <a:lstStyle/>
          <a:p>
            <a:pPr lvl="0"/>
            <a:r>
              <a:rPr lang="pt-BR" sz="1500"/>
              <a:t>UNIVERSIDADE ABERTA DO SUS- UNASUS</a:t>
            </a:r>
            <a:br>
              <a:rPr lang="pt-BR" sz="1500"/>
            </a:br>
            <a:r>
              <a:rPr lang="pt-BR" sz="1500">
                <a:latin typeface="Arial" pitchFamily="34"/>
                <a:ea typeface="SimSun" pitchFamily="2"/>
                <a:cs typeface="Arial" pitchFamily="34"/>
              </a:rPr>
              <a:t>UNIVERSIDADE FEDERAL DE PELOTAS – UFPEL</a:t>
            </a:r>
            <a:br>
              <a:rPr lang="pt-BR" sz="1500">
                <a:latin typeface="Arial" pitchFamily="34"/>
                <a:ea typeface="SimSun" pitchFamily="2"/>
                <a:cs typeface="Arial" pitchFamily="34"/>
              </a:rPr>
            </a:br>
            <a:r>
              <a:rPr lang="pt-BR" sz="1500">
                <a:latin typeface="Arial" pitchFamily="34"/>
                <a:ea typeface="SimSun" pitchFamily="2"/>
                <a:cs typeface="Arial" pitchFamily="34"/>
              </a:rPr>
              <a:t>DEPARTAMENTO DE MEDICINA SOCIAL</a:t>
            </a:r>
            <a:br>
              <a:rPr lang="pt-BR" sz="1500">
                <a:latin typeface="Arial" pitchFamily="34"/>
                <a:ea typeface="SimSun" pitchFamily="2"/>
                <a:cs typeface="Arial" pitchFamily="34"/>
              </a:rPr>
            </a:br>
            <a:r>
              <a:rPr lang="pt-BR" sz="1500">
                <a:latin typeface="Arial" pitchFamily="34"/>
                <a:ea typeface="SimSun" pitchFamily="2"/>
                <a:cs typeface="Arial" pitchFamily="34"/>
              </a:rPr>
              <a:t>ESPECIALIZAÇÃO EM SAÚDE DA FAMÍLIA</a:t>
            </a:r>
            <a:br>
              <a:rPr lang="pt-BR" sz="1500">
                <a:latin typeface="Arial" pitchFamily="34"/>
                <a:ea typeface="SimSun" pitchFamily="2"/>
                <a:cs typeface="Arial" pitchFamily="34"/>
              </a:rPr>
            </a:br>
            <a:r>
              <a:rPr lang="pt-BR" sz="1500">
                <a:latin typeface="Arial" pitchFamily="34"/>
                <a:ea typeface="SimSun" pitchFamily="2"/>
                <a:cs typeface="Arial" pitchFamily="34"/>
              </a:rPr>
              <a:t>MODALIDADE A DISTÂNCIA</a:t>
            </a:r>
            <a:br>
              <a:rPr lang="pt-BR" sz="1500">
                <a:latin typeface="Arial" pitchFamily="34"/>
                <a:ea typeface="SimSun" pitchFamily="2"/>
                <a:cs typeface="Arial" pitchFamily="34"/>
              </a:rPr>
            </a:br>
            <a:r>
              <a:rPr lang="pt-BR" sz="1500"/>
              <a:t/>
            </a:r>
            <a:br>
              <a:rPr lang="pt-BR" sz="1500"/>
            </a:br>
            <a:r>
              <a:rPr lang="pt-BR" sz="1500"/>
              <a:t>TURMA 4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864354" y="2520004"/>
            <a:ext cx="8855643" cy="4238280"/>
          </a:xfrm>
        </p:spPr>
        <p:txBody>
          <a:bodyPr/>
          <a:lstStyle/>
          <a:p>
            <a:pPr lvl="0"/>
            <a:endParaRPr lang="pt-BR" sz="2800"/>
          </a:p>
          <a:p>
            <a:pPr lvl="0" algn="ctr">
              <a:lnSpc>
                <a:spcPct val="150000"/>
              </a:lnSpc>
            </a:pPr>
            <a:r>
              <a:rPr lang="pt-BR" sz="2800" b="1">
                <a:solidFill>
                  <a:srgbClr val="00000A"/>
                </a:solidFill>
                <a:latin typeface="Arial" pitchFamily="34"/>
                <a:ea typeface="SimSun" pitchFamily="2"/>
                <a:cs typeface="Arial" pitchFamily="34"/>
              </a:rPr>
              <a:t>ATENÇÃO À SAÚDE DOS HIPERTENSOS E DIABÉTICOS DA UNIDADE DE SAÚDE DE JARDIM DE ANGICOS, NO MUNICÍPIO DE JARDIM DE ANGICOS-RN</a:t>
            </a:r>
          </a:p>
          <a:p>
            <a:pPr lvl="0" algn="ctr">
              <a:lnSpc>
                <a:spcPct val="150000"/>
              </a:lnSpc>
            </a:pPr>
            <a:r>
              <a:rPr lang="pt-BR" sz="2000" b="1">
                <a:solidFill>
                  <a:srgbClr val="00000A"/>
                </a:solidFill>
                <a:latin typeface="Arial" pitchFamily="34"/>
                <a:ea typeface="SimSun" pitchFamily="2"/>
                <a:cs typeface="Arial" pitchFamily="34"/>
              </a:rPr>
              <a:t>  Orientador: Rodrigo de Souza Lázaro</a:t>
            </a:r>
          </a:p>
          <a:p>
            <a:pPr lvl="0" algn="ctr">
              <a:lnSpc>
                <a:spcPct val="150000"/>
              </a:lnSpc>
            </a:pPr>
            <a:r>
              <a:rPr lang="pt-BR" sz="2000" b="1">
                <a:solidFill>
                  <a:srgbClr val="00000A"/>
                </a:solidFill>
                <a:latin typeface="Arial" pitchFamily="34"/>
                <a:ea typeface="SimSun" pitchFamily="2"/>
                <a:cs typeface="Arial" pitchFamily="34"/>
              </a:rPr>
              <a:t>Aluna: Michelle Mendonça Pessoa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82876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Cadastrar 90% dos hipertensos e diabéticos da área de abrangência.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Realizar exame clínico apropriado em 60% dos hipertensos e diabéticos.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Garantir a 60% dos hipertensos e diabéticos a realização de exames complementares em dia, de acordo com o protocolo.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Garantir a totalidade da prescrição de medicamentos da farmácia popular para 95% dos hipertensos e diabéticos.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Realizar estratificação do risco cardiovascular em 60% dos hipertensos  e diabéticos cadastrados.</a:t>
            </a:r>
          </a:p>
          <a:p>
            <a:pPr lvl="0">
              <a:buSzPct val="45000"/>
              <a:buFont typeface="StarSymbol"/>
              <a:buChar char="●"/>
            </a:pPr>
            <a:endParaRPr lang="pt-BR" sz="12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endParaRPr lang="pt-BR" sz="12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endParaRPr lang="pt-BR" sz="12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METAS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Manter ficha de acompanhamento de 100% dos hipertensos cadastrados na unidade de saúde.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Garantir avaliação odontológica a 40% dos pacientes hipertensos.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ea typeface="SimSun" pitchFamily="2"/>
                <a:cs typeface="Arial" pitchFamily="34"/>
              </a:rPr>
              <a:t> Garantir orientação em relação à prática de atividade física regular a 60% dos pacientes diabéticos.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Garantir orientação sobre os riscos do tabagismo a 60% dos pacientes hipertensos.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ea typeface="SimSun" pitchFamily="2"/>
                <a:cs typeface="Arial" pitchFamily="34"/>
              </a:rPr>
              <a:t> Garantir orientação nutricional sobre alimentação saudável a 60% dos diabéticos</a:t>
            </a:r>
            <a:r>
              <a:rPr lang="pt-BR" sz="1200">
                <a:latin typeface="Arial" pitchFamily="34"/>
                <a:ea typeface="SimSun" pitchFamily="2"/>
                <a:cs typeface="Arial" pitchFamily="3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563477"/>
            <a:ext cx="9316272" cy="5637422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 sz="26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300 hipertensos e 80 diabéticos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Cadastrados 43 (14,3%) e 21 (26,2%) no primeiro mês, 58 (19,3%) e 27 (33,8%) no segundo mês e 97 (32,3%) e 45 (56,3%)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97 hipertensos (32.3%) e 45 diabéticos (56,2%).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19998" y="1799996"/>
            <a:ext cx="4500000" cy="288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8" y="1799996"/>
            <a:ext cx="4500000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468355" y="1670764"/>
            <a:ext cx="9342388" cy="4989240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Busca ativa em apenas 9% dos pacientes hipertensos e em 17,5 % dos diabéticos</a:t>
            </a:r>
            <a:r>
              <a:rPr lang="pt-BR" sz="2800">
                <a:latin typeface="Arial" pitchFamily="34"/>
                <a:cs typeface="Arial" pitchFamily="34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19998" y="2402640"/>
            <a:ext cx="4500000" cy="28173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8" y="2383557"/>
            <a:ext cx="4500000" cy="283644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39998" y="1979996"/>
            <a:ext cx="9223123" cy="5294878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 sz="26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Exame clínico em 41 (95,3%) e 21(100%) no primeiro mês, 56 (96,6%) e 27 (100%) no segundo mês e 95 (97,5%) e 45 (100 %)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Totalizando 95 hipertensos (61,25%) e 45 (56,25%).</a:t>
            </a:r>
          </a:p>
          <a:p>
            <a:pPr lvl="0">
              <a:buSzPct val="45000"/>
              <a:buFont typeface="StarSymbol"/>
              <a:buChar char="●"/>
            </a:pPr>
            <a:endParaRPr lang="pt-BR" sz="2600">
              <a:latin typeface="Arial" pitchFamily="34"/>
              <a:cs typeface="Arial" pitchFamily="34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72075" y="2025716"/>
            <a:ext cx="4489411" cy="279828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8" y="2025716"/>
            <a:ext cx="4500000" cy="279828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468355" y="1670764"/>
            <a:ext cx="9342388" cy="5169240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Exames complementares em 18 (41,9%) e 16 (76,2%) no primeiro mês, 25 (43,1%) e 21 (77,8%) no segundo mês, 48 (49,5%) e 32 (71,1%)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48 hipertensos (16,0%) e 32 (40%) diabéticos.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81402" y="1995842"/>
            <a:ext cx="4458596" cy="2684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219998" y="2008799"/>
            <a:ext cx="4500000" cy="26712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127059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/>
              <a:t> Cadastro na farmácia popular em </a:t>
            </a:r>
            <a:r>
              <a:rPr lang="pt-BR" sz="2600">
                <a:latin typeface="Arial" pitchFamily="34"/>
                <a:cs typeface="Arial" pitchFamily="34"/>
              </a:rPr>
              <a:t>38 (90,5%) e 19 (90,5%) no primeiro mês, 51 (89,5%) e 24 (88,9%) no segundo mês e 89 (92,7%) e 42 (93,3%)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89 (29,6%) hipertensos e 42 (52,5%) diabéticos.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157718" y="1900799"/>
            <a:ext cx="4382280" cy="27072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11561" y="1907996"/>
            <a:ext cx="4528437" cy="270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201972" cy="5222312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Registro adequado na ficha-espelho 30 (69,8%) e 17 (81%) no primeiro mês, 43 (74,1%) e 22 (81,5%)  no segundo mês e 82 (84,5%) e 40 (88,9%)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82 (27,3%) hipertensos e 40 (50%) diabéticos.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19998" y="1979996"/>
            <a:ext cx="4369679" cy="270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18035" y="1979996"/>
            <a:ext cx="4521964" cy="270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316272" cy="5622362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 sz="2600"/>
          </a:p>
          <a:p>
            <a:pPr lvl="0"/>
            <a:endParaRPr lang="pt-BR" sz="2600"/>
          </a:p>
          <a:p>
            <a:pPr lvl="0"/>
            <a:endParaRPr lang="pt-BR" sz="2600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Estratificação de risco cardiovascular em 41 (95,83%)  e  21 (100%) no primeiro mês, 56 (96,6%) e 27 (100%) no segundo mês e 68 (7</a:t>
            </a:r>
            <a:r>
              <a:rPr lang="pt-BR" sz="1200">
                <a:latin typeface="Arial" pitchFamily="34"/>
                <a:cs typeface="Arial" pitchFamily="34"/>
              </a:rPr>
              <a:t>0</a:t>
            </a:r>
            <a:r>
              <a:rPr lang="pt-BR" sz="2600">
                <a:latin typeface="Arial" pitchFamily="34"/>
                <a:cs typeface="Arial" pitchFamily="34"/>
              </a:rPr>
              <a:t>%) e 31 (69%)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68 (22,6%)  hipertensos e 31 (38,7%)  diabéticos.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343122" y="1983242"/>
            <a:ext cx="4376876" cy="30567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923397" y="1983242"/>
            <a:ext cx="4260601" cy="30567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34"/>
            <a:ext cx="9325801" cy="5308037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Avaliação odontológica em 16 (37,2%) e 10 (47,6%) no primeiro mês, 23 (39,0%) e 14 (51,9%) no segundo mês e 49 (50,3%) e 25 (55,6 %)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49 (16,3%) hipertensos e 25 (31,7 %) diabéticos.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9397" y="1979996"/>
            <a:ext cx="4260601" cy="270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98" y="1964881"/>
            <a:ext cx="4320000" cy="271511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 sz="4000"/>
              <a:t>INTRODUÇÃO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/>
              <a:t> </a:t>
            </a:r>
            <a:r>
              <a:rPr lang="pt-BR" sz="2600"/>
              <a:t>O  município de Jardim de Angicos, localizado no interior do Rio Grande do Norte, tem 2.718 habitantes.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/>
              <a:t> A comunidade assistida tem renda familiar baixa.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/>
              <a:t> Existe apenas uma equipe de ESF no município.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/>
              <a:t> Um centro de saúde na zona urbana e dois postos na zona rural (Serrinha e Fazenda Nova).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Oito anos sem médico de forma regular.</a:t>
            </a:r>
          </a:p>
          <a:p>
            <a:pPr lvl="0">
              <a:buSzPct val="45000"/>
              <a:buFont typeface="StarSymbol"/>
              <a:buChar char="●"/>
            </a:pPr>
            <a:endParaRPr lang="pt-BR" sz="30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endParaRPr lang="pt-BR" sz="1200">
              <a:solidFill>
                <a:srgbClr val="FF0000"/>
              </a:solidFill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316272" cy="5241359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Orientações sobre alimentação saudável a 43 (100%) e 21 (100%) no primeiro mês, 58 (100%) e 27 (100%) no segundo mês e 97 (100%) e 45 (100%)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97 hipertensos (32.3%) e 45 diabéticos (56,2%).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19998" y="1977115"/>
            <a:ext cx="4500000" cy="27028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63122" y="1979996"/>
            <a:ext cx="4376876" cy="270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344847" cy="5546156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 sz="1200">
              <a:latin typeface="Arial" pitchFamily="34"/>
              <a:cs typeface="Arial" pitchFamily="34"/>
            </a:endParaRPr>
          </a:p>
          <a:p>
            <a:pPr lvl="0"/>
            <a:endParaRPr lang="pt-BR" sz="1200">
              <a:latin typeface="Arial" pitchFamily="34"/>
              <a:cs typeface="Arial" pitchFamily="34"/>
            </a:endParaRPr>
          </a:p>
          <a:p>
            <a:pPr lvl="0"/>
            <a:endParaRPr lang="pt-BR" sz="1200">
              <a:latin typeface="Arial" pitchFamily="34"/>
              <a:cs typeface="Arial" pitchFamily="34"/>
            </a:endParaRPr>
          </a:p>
          <a:p>
            <a:pPr lvl="0"/>
            <a:endParaRPr lang="pt-BR" sz="2600">
              <a:latin typeface="Arial" pitchFamily="34"/>
              <a:cs typeface="Arial" pitchFamily="34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Orientação sobre atividade física regular a 43 (100%) e 21 (100%) no primeiro mês, 58 (100%) e 27 (100%) no segundo mês e 97 (100%) e 45 (100%)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97 hipertensos (32,3%) e 45 diabéticos (56,2%).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79397" y="1977115"/>
            <a:ext cx="4440600" cy="2882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98" y="1979996"/>
            <a:ext cx="4320000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RESULTADOS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34"/>
            <a:ext cx="9297226" cy="5212784"/>
          </a:xfrm>
        </p:spPr>
        <p:txBody>
          <a:bodyPr/>
          <a:lstStyle/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/>
            <a:endParaRPr lang="pt-BR"/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Orientação sobre tabagismo a 43 (100%) e 21 (100%) no primeiro mês, 58 (100%) e 27 (100%) no segundo mês e 97 (100%) e 45 (100%) no terceiro mês.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Total de 97 hipertensos (32,3%) e 45 diabéticos (56,2%).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79397" y="1799996"/>
            <a:ext cx="4440600" cy="2880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99998" y="1799996"/>
            <a:ext cx="4320000" cy="2880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DISCUSSÃO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Propiciou a ampliação da cobertura da atenção aos hipertensos e diabéticos.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Cadastro das medicações dos pacientes na farmácia popular com distribuição em domicílio.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Atividades de promoção à saúde.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Avaliação de risco cardiovascular.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 ficha-espelho propôs uma melhoria no registro.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DISCUSSÃO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Trabalho integrado da equipe.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Atendimento clínico durante todo o período da intervenção.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Capacitação dos funcionários.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Eletrocardiograma, HGT e PA aferida em todos os pacientes diabéticos e hipertensos.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Aumento da demanda para nutricionista e dentista.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Intervenção totalmente incorporada a rotina.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REFLEXÃO CRÍTICA SOBRE O PROCESSO DE APRENDIZAGEM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447876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</a:rPr>
              <a:t> Curso importante para o aluno frequentador e para a</a:t>
            </a:r>
            <a:r>
              <a:rPr lang="pt-BR" sz="2600">
                <a:solidFill>
                  <a:srgbClr val="0000FF"/>
                </a:solidFill>
                <a:latin typeface="Arial" pitchFamily="34"/>
                <a:cs typeface="Arial" pitchFamily="34"/>
              </a:rPr>
              <a:t> </a:t>
            </a:r>
            <a:r>
              <a:rPr lang="pt-BR" sz="2600">
                <a:latin typeface="Arial" pitchFamily="34"/>
              </a:rPr>
              <a:t>equipe, já que o aluno ministra</a:t>
            </a:r>
            <a:r>
              <a:rPr lang="pt-BR" sz="2600">
                <a:solidFill>
                  <a:srgbClr val="0000FF"/>
                </a:solidFill>
                <a:latin typeface="Arial" pitchFamily="34"/>
                <a:cs typeface="Arial" pitchFamily="34"/>
              </a:rPr>
              <a:t> </a:t>
            </a:r>
            <a:r>
              <a:rPr lang="pt-BR" sz="2600">
                <a:latin typeface="Arial" pitchFamily="34"/>
                <a:cs typeface="Arial" pitchFamily="34"/>
              </a:rPr>
              <a:t>educação permanente.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As expectativas iniciais era que a intervenção fosse menos complexa em relação a abrangência de atividades desenvolvidas.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 desistência chegou a ser cogitada.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Com ajuda da equipe multidisciplinar foi possível ajudar efetivamente a população escolhida.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A especialização é importante para chegar ao modelo de saúde tão sonhado pelo SUS.</a:t>
            </a:r>
          </a:p>
          <a:p>
            <a:pPr lvl="0">
              <a:buSzPct val="45000"/>
              <a:buFont typeface="StarSymbol"/>
              <a:buChar char="●"/>
            </a:pPr>
            <a:endParaRPr lang="pt-BR" sz="2400">
              <a:latin typeface="Arial" pitchFamily="34"/>
              <a:cs typeface="Arial" pitchFamily="34"/>
            </a:endParaRPr>
          </a:p>
          <a:p>
            <a:pPr lvl="0"/>
            <a:endParaRPr lang="pt-BR" sz="24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pt-BR"/>
              <a:t>                       </a:t>
            </a:r>
          </a:p>
          <a:p>
            <a:pPr lvl="0"/>
            <a:r>
              <a:rPr lang="pt-BR"/>
              <a:t>              OBRIGADA  PELA  ATENÇÃO!</a:t>
            </a:r>
          </a:p>
        </p:txBody>
      </p:sp>
      <p:sp>
        <p:nvSpPr>
          <p:cNvPr id="4" name="AutoShape 2" descr="data:image/jpeg;base64,/9j/4AAQSkZJRgABAQAAAQABAAD/2wCEAAkGBhQSERUUExQUFRUVFxwXFxcXFxYVFxQUGBQXFxcXFxcXHiYeFxojGhUUHy8gIycpLCwsFR4xNTAqNSYsLCkBCQoKDgwOGg8PGiwkHyQpLCwsLCwsLCwsLCwsLCwsKSwpLCwsLCwsLCwsLCwsLCwsLCwsLCwsLCwsLCwpLCwsLP/AABEIAMIBAwMBIgACEQEDEQH/xAAcAAABBQEBAQAAAAAAAAAAAAAFAAIDBAYBBwj/xABLEAABAwIDBAUHCAULBAMAAAABAAIRAyEEEjEFQVFhBhMicYEykaGxwdHwBxQjQlJysuEVJFRiohYzU2NzgpKTwtLxQ6Oz4iU0Nf/EABsBAAEFAQEAAAAAAAAAAAAAAAEAAgMEBQYH/8QANBEAAgECBAQCCQMFAQAAAAAAAAECAxEEEiExBRNBUSLwFDIzYXGBkaHBQlLhI4Kx0fEV/9oADAMBAAIRAxEAPwDC4PZPXOdlgkNlxkC2YCYNzBI0kxusqjabWEiDa4PL2K9So05cHA2aTqB2ogDfbNExu77U3CXNbZzgAC7PlIJAzWbrw+LZq1iVifDHPOVriWi5EmOE7r38ybhsQ4hzct2jsi0kd3m+AmfNnBwzPaGiblwbPgDJIsb8N6ZQPVveJzFpbBAixcGmQdAQ4/EI5U1dCSGuaCImCAHQeJFwY0v6e9Xdn4ogAltMOb2QcouC0tgt0OpvrKVTZINQvlwESWtiSZk3dYaaepRYF2YkWy3h3EZrCOMQbpylmV0F6q5f+e1BAzuu3LyySDEbgSBMeK9W6LbJZitlimwAVWPd2oYfpNQHg+UwtLQddxGgjOdEG4Wo1lOu1jn1LtBiKsSIEGadUGQRbNI1m/pHRTC4SkajMMWggxUYHElhaXatJtdxuLFWqa7sEdzNbC+T09T1odkr58zA4dlhbZ1N7TIPam/ADiQr46LNx9Ss6uHU3NxDZAIJgYai17JFoLmgg8O9bUMAJI3687R6gPMgeya4Z8+efq4h7j/coUvcpFFLYdZFXZmy6HzEl9JpY19eq1sWaOsq5Y/uQFnOg+y6mHx4FRhBfQc7uaSCM3Ps+crebBw+XC0WnUUmT35BPplWHYJpqtq/Wa0tH3XEEz4t9JRlG7v2Bl2AfS3o66uaVWlarScII1LS8EweLSJ7s3FY/pdSDqrqrG0mhtR1J7fJcXtPlET2gWwZAB1nSV6mQgO0OiTKvXyY64scLeRUYHDNzmbjmVFVp5lZAnG4G6LVaWIaGGiKNVgllSmCNDrJkzxBmZK2rAYEwTviwnu3IN0Vo1adI0qwvTMNOocwiRB3gGUaT6aeXXcMVoJcSSUg8SSSSQhLiS4kI6Vn+nbJwVTkWn+ID2rQSg3S9s4Ot3NPme1OjugPYG/Js+cI7+1d6WsK1ix3yYn9WeOFT/SB7FsUxDpbiSSSRAcK4ulcSEcK4uriQhJJSklYR8q4pgMSSS4xERB1NiAI7l3qBmbI00y23209iriq0PEmWgXgb5EX15Qp62MIa5obpeXGI5gb7D0LLlGWlhlmXziwQGtaQ8nypzZbQCGwTmJnfod0CajQGuEzMEPme2bgGe4AGb25odg8U8Vc7AHPg6gu1BEgA6jUbraFPoYuHHNm7x38Dqn8uyshWsgnTeXxlqAluo3OG8Hf4+dco4QN8kFrddxymSCIneA3eqL6/amRa4IGUzzA3+Cv7Lx5e4teBERzdyI46puWUNYg6aF7BbPcSGsyPzmdSHNvo7Nad9pF/BHtm4OtSxVGpQrEF/k1CHEh981N7frkFuVwE67zZVdg7SoXoV6IflEMdL2uLRJAa7NbU2MjwVjFbfwl2Pp1e2M2Zzc1Wg8ABosG5iQIcTYwDe5UkKbk7p6+f8jLo9Ow3SCvYPqU8+bIWOY4S6J7Eta4+bzqqzbDfm+PDgWufVeLBzmgvo0mxmyiLk6wst0Z6ZwBSzl7QTBqAXbfKHMdPaB3BwtoSu4rpaA57TTLRVrNqEOIeWNY2mXQRMg5DAG4juViMl317EjnH3nqjNrUtA4nhDXG3K19NyTds0iJBPDyXam4ERMrzjF/KbQAD2NqE5rsiXQbEifq7wAQTviVVxnyqNyEspVbEAggAkT2nMMTB3B031KsWFzInpx27S4u3fUfv03b/wAtUv03Ty5u1H3He74heXY35TqTmucynVzNHZzNEucRB5NEW0Jubwpz8ptA0Scjy8NHZczyn3iJmCNCeZgmUcoObH3noFbpVTaYyVjutTNrgXnTULlfpSxutLEGeFOfPe3jxXnOF+UqkWFxFZhLb0ixpa124UyBOW5tcaEZdC7Zvyl0XMzPFam8l2ZmXM3fcOsb9+8ggaoZfPlDubDsegnpbTEk064A1JpiB5nKT+U9OM2WpBEjsi45AGV5lh/lMp1P5yjUY5tSG2lhZPluGmYDlPCZMRM+UOjne5tKoCHCJbIqN3ltx1ZBl0DXxssj7+foLmw7Hpv8s8PlzEuj7sx96PJva8JtTpthhlkvl3kgMkmeA3ryyp01wz21KIpVmsJbDg2esaTNQnN5J137/BLEdO8P1uVuHeGU4NN7Rkl1wRGmXKYkzN+KGR9xc2HZnqtTpnhhMvPZ17JIBM2nQm2i7T6XYd0QX307DrzoRvPgvLf5f0OuzdS4OyXf2wCYs0bjB+sbwTHBdo9OQ0hrS09ZLjTbLWtBdp1jjk6w65bCzhJJBccj7g5sOzPUndLcPeC9xBg5WOMO4aaqj0l2+w4aozLVBew5SWQJ1uZt5J14LA7Q6d06LaIacznCKl3Hq+xuayWsaD2QLnQ9q8B8R02Dq0uLS15yXNR7mU3S0usGtYQ0u3vJMTN0LNajlOMtEjefJ/thtJlRhDyS4EZGl5tIJMaAWWyo7dpum1QRxY4aibfG8LzjA7Vw+Ew3WveYeO02k4Pq5gdJMCDNnNMkG19DOC6V4Y0jUfULWNA+jcO0QReODSTve6ct72QSY9uNjXVNu0xHZq3/AKt+/SbW8V2ltpjtG1OF6bhE6E2sOaw2D6eYd1N7w7KAC5oOVrnFzoytBcIIES6ofAwqmH+UfCvJ61gawXa7KH5i2ABkOQNMy4EtIsIE2CsxuaJ6K/a7BqH+DHO/DKVPbFNwBGe4mOrqTHMZZC8lo/KkDUc4tmkH5QS09YGE3e1pikSDNsgJEb5CuH5Q8IXODC8DLJqkFz80eSOs0Mb2gCTaNUbAzLselu25SAcSTDfKdldlbGsuiJ5TKcNr0iJzGJgdl4kkwIkdrvErzR3ylYQ1R1QOZ1nVXAuqMaLA53ExP2WRAJ3q1jflPw3/AEqhL2kZgA4Go7SIzSWAby7hZLUTlHszfVdvUGktdVa0jUGQR3gpLBHpvhTcvoNPAUabvHM/tEnUzvK6jYHMh7/PyPE6TgBAaPepWYvMC0tEnfx4SuMokkNAuSB4kwiWE2E/O4PaRYgHi4Xt4D0rOckldj4RnU2BmGZBBABuNd4kSI3pu0YBt3xw5cgiGKYKTGlszoeItqg9Ci57oALnHdqTZGEs2vQMUkmrXelhrW3CtYWQ8RN7W18OaKO6M1GllpDiAYvlMxflzVmrsJ1Oo0xLMwuJ4ixA0KUqi2JJYeqr3iwvhg2rTzdkVGtJI00BkjlaUPxeIzMbNPkHZuG6SL2OiZgaUEvLTGmYF0tLpFr33yijcOaeXgSYNyDqJEbxJEi9+5RObi1NEUIQUvEroCtxWUyGwRz/ACRbq69RocKDj2XQftZoF3Re0mSN0X1U1fZgI8kc7QTPMd3pWt2Hjg1rWVBYC5DXzTABM1BBGUgGHTuNt6np1VUfiJ8TTpQinGNr/EwA2Nif2V3+P/1UrNkYr9lcP7//AKr1WrXosBLnERr2Kkjs5tA2ZDbnhvhAtp7CZUdUIeyHveATSqG7KL2ulwbHYnMDMfRm4IK0Um+pQvHsYr9GYnfhj41AfW1ObsnEx/8AVHi5v+xa+rsGm+QKre2KuWWVBDcR1LaQBLYkBzARIP0k2XaXRFuQV21WGkGyQWOyvy1swloFgfpGkBv17CBCdZ9xvh7GRGxsT+yj/GB/pTRsPE/sw/zB7l6Th9lsqYcYdj2vcynSnM12UgFpEgjR2QiNRN1T2NsqnRqZjUaZAogim9pc/LTaRJEFoOHfBBI7RE8Rr3F4exgnbExA1w//AHR7k9uxK/7MfCq3/atjtXZtKoarhUYOsLXgupvcGhtDL2oGW4OYB2oMQDcWtpdF2nNVDmsa9zi36J+YmtSZRHZAzTZx0+ueKNpdxeD9phf0DX/ZXf5zf9iX8m8T+y/9we5bXA7Lo0qrapqU8rZPZY+wd1zsrIE5AK7Tp9UeGkdVpAA5heQLEyWuDSAAJJzOaOc2Qd+4Vl7HkVTo9XFzhoH3/chbcW3+j9JPqIXtpbTfma0gkBjiIPkvMtNxvAXlrdkDgq1epKNtTSwGGp1s14gb563+i8xPtcq9XGDcw+ce0rQnZA4KJ2xhwUPpUy++E0u33AWI2mWOLWh/9yBIIBFwZIvvUDdofWyPP+En1z/wjlfYk1CZJPPuCmobADREb58SnPFMgXCot2YIpYib5SORI085hSis2btPo96Ns2QOCd+iBwTPSpk64TQ2af1A3W0vsv8AR71zNS+y/wAw96Nt2MDuUzNm02/Vk8THoS9LmiGfDaEdk/qZ7q6ZE5akcYHvTXdWDo4eA9hWmbSA0b6h6gujA032c32eeEFjKnVFd4CC1cZW+JmMtM/a/wAKS0zNiiLZfT7HJJenMj9Fw37n9f4PP8Pi6nXZhqHE6aQd3qWkwG1HtqDMXOB1aROvDgVIw06bGOFAh7XyakghzgbtcI9H5qXG7do1DJokGZJD4J/g1sLqvOMnsiWnFwWaNRJ6aGf6R0gaxc2cjvCLC3nlG+h+xASajh2mHsniHNIII5e1RV8XTqSS0xPk+kiYiPBEMF0qZTaA2gOZDomNPqlCOe1mh2FUednqNWT82NEMKnDCKXZeI66k2ply5ptMxBI1gcFc6pGx0yakroFO2Y0tywIO4WTjsxsRAjh3CPgop1S6KaFhjpQetgOcDlbFyOeo961FXA03tphzSSaQbIc1tqnWUzbKXGG5tLWbIsCM/j8e1hLXAg6JtTpdUsGlgaAAAaTHwAZ1c2dbq3h/6d9Dn+ISpzjGNN7XDeWlVpAupvLKgDgzOIaerqMJyimGtIDNeIER5Ju42hTbTByOPWmpUIDg0h1UBrgC1suB60jiBpoAsr/LSrpmZH9jTj8PM+dO/lnVcAC5pAEAGlTgCIgdm1rK3zlfYyeWzT7R2bRoAuyGcsTnAPZfSLWy4HQ02m/72smFQezJ83ax2RzoBDySMzs0+S4219w0zT+mNV2rmm0CaVOwPDs2SHS6oP6P/Jpcc32eN++6XNXUXLd9DXYfCsoVw1jXkvABcXkzYTLY3CmDNvKMwFFjNm0adQZs5Lqgf/ORDs7DpF4HG5FuEZl3TKqTJLCbXNKnNri+XcunplVJklhMRPVsmL28jS585Q5osgSFCj1YJZVjKR/OCSAMt5YDZuWNOYtcri30/m1IGnmYQ1waco8ksLQQGQZJaCABv7llndLKn7n+XT3GR9TmfOV13S+oQAerIGgNNhAkQYBZa1kecgKm0aTa+yaQBzB56yTlBaA3LTJIa17N5DRBFiQbRCipdW/LAqXJe3ts7Bc5lUm7ftMkZpFiO4GemdSACWQBAGRkAWsOzpYeYKM9Lan9Vu/6TN0R9XdA8yXOQnTZqtm0W5nOAfmc0SXvz5spY3eBeGtk8SZ3E4ylhrK9hOmbmntNYREQxrac3kCQ02m6p09rUwN/mVXEPPaxs8LqQpZs7tt+R3zRcGEunt21S4nzK3QqB4zNmOaquLW5uQr0qjtF3YLGz+0TuUwwiJGkkKSBLlQPGFXfmqL4TZzqjsrR3ncBxK0mB2TTo3s5/wBojTuG7v1U1OlKZQxWOpYfR6vsZXB9FqtS4blHF/ZHhvPgEUo9Ah9er4NbPpJ9i0LsSmnEK5HDpHP1OLVJvw6AgdA6H26n8PuTanQCl9Wq8d4afVCMfOl0YpP5K7ES4jVX6jNO6APm1VhHMOHoSWrGJSTeTHsSf+lU7/ZHmG2MIDgWdWBmzMc/QZhneDPPtNM/urNN2Q2TMuhs9mxJJ04bvStH88PzUB0AgN7IIcSJkO0mDuv7ll9rV2iS09o2MR3QfBQ3V7leJTxNENvlLQZgHWxghQh4vMcveqmMrEtve+9DTUJKRNFHsPRtv6rS7j+JyKZUL6Jj9TofcHrKLwqk/WZ1tH2cfgv8DMq7lTg1OhNRKzK9P8OA2TbtDluKw42y9h8oOHA8O9bz5UmnqG8TUb+Fy8qr+U/lT9yv21ONNph6mdgdpyTm1Q3VcwTIpBQ4vyHfdPqKACwMczj6venDFt+IWKdRM6KWlVyva2BqPWERNGz+cDmu9eOaAdJ8TkNO0zm9GVBRtX91GwEbl2IAEmYUf6Rp/aHoQPY+Iz06piLAelMISsIPHaNP7Q84TmYlrtDPcs45qtl+XCuP7w/EEBBk1R8Bc+cD4BWSOO+8p9n4nNUaL+PclYJp6a2OyKMUWd0+clY7DjRbjAiKbRyChq+qaHDvbfJkmRIUySABJJgDmpIVbDY6KgIvw9UpYejzZW6GjxLG+i0rrd6L/fyNTh2tpMyt8T9o7yoKuNHFDtoY0gWKDHGknUrap0dDga+JbldmkOMuuHFIFRqE71bbiwpHTK3MCQrJ7cQh/Wp7aiY4DlU6hQVkkND0k3IP57PPcU8nDMAbEtaJECd8WtIudJvzWSxj4MFvKZ/IStPjsT+rt0JGXhMAcTFuV/FAtoyRuj96Z5FruHI6LCzeI3ogbFV5bCqsqXUlYwRPxdcIbAIJzbwQAN0QZudZsIjerCJ4o9n6Mj9Tof2TfwyiaGdHbYSgP6pn4AiQKqS9ZnV09IL4DgkkEnIDmZbp02aIBv2xY/dcvMsWz6Sru+jHravUOmrfom3+uPwuXmuNb9LW+438TFfRyD3ZrgctPTRUq1XM14j6rvwlEMSw9WdENg5X/cd+EoMZ0B2yaDX1IcJGUneN44Io7ZFKZyXFwczrQeE8Qqewaf0p3dg+sLQZbbvg8E5IDMz02bBpdz/W1Z3DsBcAdFpenwh9Huf+ILMUDdLoOjsajYdMClXjQQmEhS9Gm/qtc/dHpKrbiE0B1ys4tn6k4/vj8Shebix19hRKths+BINpqDd+8UVqJ6GfweHa5suJ36Hn3K/hMExrw5ubfr93uUmG2bTDP52/c3j6V3CEmprMNO6NBHBKSa3BGSa0LL9qFpAY2Sd508wuVvth4hz6DC65I4Rv4LzVjCXd0/8AjcR6V6ZsqnlpBusFwnucQFBW9X5mtwxf1v7fyifGYnJSe7g0+eLelCdm4wB7J0FvYu7dqHK8bsvqM+xBqFXs+jx4+lXcAvA37zN49UzVlDol9zTbWx0aFDmYnmquIqlzQ46xdR061ostqC0ONrS8QSp4yE9leUNa5TsqKTKVeY+oUZiyIRCnXsgdN6IU6iilEswm2EBWSVTrF1R5Sa55viwW0gPKu2x4FswONz6kOqUAbkdxvb0+tFvnRFvTGg5TYDREcBi3ReDu0BEA23/mOK5KNRHYQouWhisXhgCOEejz3VAawvYsPiCRdrfEA+nXzqQ5Tqxn+BvuVlVlY0Y8Pq76efkSbDP6vRH9Uz8AV+VSpu8PR5lM2ooG7u5vKFootB6a6oosya4oXBYDdN3xRbmkdsc/qu4SvNcUQatYjTKz8TF6/tvCtqgNebAzExuI9qzGL2DQEkMknfBPpWjscY9xmIvRkC08efchYb2Kv3Heoq3VBAgSAN028yhbVdlqGdGFIHQobGcBUOYgdki9ryOKO069PMBnZJIgZmyb2gTKADFunX0D3J2H2i/5zRYCIdUaD2WzE8YTk+g1oi+Ub+coj9x34/yWTw9QTqvSulG1n0XMDBTILSe2wPvnPHRAx0lq76WHPfQYm3HRbsT9Gm/qdcj7TI/iVdtLskwJjmj2Cxhq4N7nNps7TB9GxrBv1AQgN7Gu7l7khIhqgyLDXjyPJE8bTP6N4HrPUXofVBkX38uBWgp1Q3AtJY2p29HaauvZFAkec0qpB/LvR7YTy6sRH1HH1J36VpzBwVERwzfEIhsrGU3VCG0WMOUmWkzFrX8EWhzGYUNFQB2h9rY9pXoOBdNJp4lx873H2rA/OGl85QN2/wA48y2+zD9CyNIsqtbb5mzwyKzOXW3+irtYWcP3T6is/SdZGdr9ZPZaHDfePYgTRaN4V3ATtdGTx2jJ1c1t/wCC4zE24wuNqKvhypiLLZizjKkbona9TsKpMKtUipkVC5Rkq9TdCq0bBSNcmMs01ZFnrElBmSTSUxDabo0PZIie7dymyIYOnmvugRHv9ijp4LLoPTx8D6FZwdAtJGY6zMRffquH6nokKPiT7+fOoSw+Lg5XaxIO5w4xuV9jkErYZ5ymbtdYibg23315lFaDrBTJmvSlJ6MutKeCoGOU4bZEs3H5ksyZK6CkgSLGIYN1kF2ii+JHE+z1ITjojgtOxxDAOJVZjexV+4rWKcqDa3Zqc2275CQGUhTHwEzBs/XaHKo32rpr6QCo9nvPz6jI1qD/AFIrcRo+lDm9bTaRJLDFp+s73IJVZG4BXeltZoxNPM4Nijv51D+aE1qzbwZ86I1BWuf/AI6v9+n61jHOM2kLbYZ5Gz6pABPWsgeZZzElzmjsN3Xk8uSbJFyjVyq1gmYtf08u9HMV/wDn0wN9Tv8A6QrP4SsSxhcLkSY0mEa2tXy4Cj/aea1RJFWQBFOQbh3lXECdF3ox/PP3xTPraqoxxF4JB4h2h4WVzo3W+lfaPozy+s1OYb6BLZzM1jot1s+lFNoGgCxWzHiVuMI76NvcqtfZI1+Fe0k/d+RtWgs3iqAFVzbXIOsWdE+1agu4rO9I6MFjxvlp9Y/1I4R2qW7k/GaebD5l+l3/AB+QcaUaH4mPUnEqpU1lSNcuggzzuvG1y3SuZNh8bldpVBuER5z3oZTcrdJymfcpx7IICsn9aqUaJwcU6wG7FpuI5JKvmjiknWGZmUKb5AufjxU7RFxqqtJsK3SJXEZT2GEPDZlinO+6nYVXY5TsKfYlh4VYsMKt0aloVNhU7UCbckJXQ5RgLosggy2H4uuZsIHP3ITiKLnHQp219qQSBu9yBfOarW5hUfGaIJmN+8aLTTOIkmW8Tgo8r1oZjHMa0+s2AU2FqvqvdLySG5nTwGlhos4azqheakkZbNFrcuaNxlu5INoAtfkFmgEkjyrx5k3ZNcPxlAj7c+hyfgqFMseGteJjMCRxtHpVzZ+EpsqNqBr8zTIlwj8KT3CiPpqJxLDwpD8bzvQgYkjd3zckrU47qazg6ox8gBvZeAIBJ3jmVX/R2FP9OP7zD7ErhR2hjQNnvJv9M0a8h70DrbYblgN/i4eCPYunSGGNJnWZTUDyXZSbCIGXuQOps+nxd4t/JBsKIcPtcNa0RoOIRzbuJzbPoEGJfP8AC/3oM3ZTPtH/AAn3IziqLH4WlSLyOr35SZtHtRTEx+Hw002fcb6go24YscXD7Jb6QR6iruE2tRp02io4tgZQerccwaImxS2jtSi6merLnd7C0DfMkpDEQ7CqSfjit9hT9GO4epee7AcGviQfjmt9hh2G9w9QVat0NvhfrS+CHvKGbeo5qTo1bDh4G/olEHlRVjZQwllaZrVqaqRcH1TRjn3C6wqV2HLS5p3G3MbvQVFMLoaM1NXieaYqjKnK09GStVqkVUarDArSd0ZrVmW2OXQoabk8mykiRyHGokllCScR2ZWAVimom0jwKlaDzXFI9oasTKWkoGqSm5OBYusVhp4qrTcrAckPOzdOcVFmkpz96FguTAG2azRcafkPyVTIX4SWggmpwvCu7WwBqgEboAEbgPWqVPEVmMDKYIcCTIHO9zY/krystzjZa7Duj2ELTVkEfRnUEetCKODWhwe0qpDxWDrthsNntG31Ra3FVBhSNyLa0sNW7KlPDgKyzDhTMoEpwwqbcdYrVcPOhUfzccQrrsNKaMHyRuCxWfhxCrnBoiaJCgfT70rhKgwY5JuIwtle6g8EyrhDCKYAdtrZ84fDkAzDha+kJmAwR+bVZBBBGo5hFXY6vTotbSHaDiDIEZdRB75UTMfWqUnisIdmblyixbvmPDVO0GagzZLe2B8WuvSMOeyByHqWBwmGy1M3h51u2bu5VavQ2+Gby+X5JKqieU5zlBVeojXA+12gODuNj7Pjkh9Rl0Wx7M7SOOnfuQhtWRzFvFaWCla6OS43R8anbckDRHdv+PiykY7VQsnVSVLacB8eha0GcpVj1JmFS51BT0UlQepToqtFphEBJNpxASSuPUSnSqHifOVaZiD9o+dBaeMdqWOjjaPWp6GNk6Ed8QfSuPaPVo4ql+5fUNNxJ4lTU8QfgBD6Yd9k+ZWG5vslFQfYk9Ip/uX1CLMRyHmCc7EW0b5lSDzwKsYGgXmTZo/iPDuT4UnJ2SGVsZTpwc3L7lqg6RmIHJOxVcRoJPIWCkrkASbAelD85cZVytkpQyLc5qFariarqt2XnQYGTaTb0JjqB4lW2NAXCQqOdllwRU6sjfKhfQdqb+Eq6U9jd6OdjciBZY74C63NvRB90zKnZ2NcEU6gO4er3KI5uAhXSUgxLOxZEViDGklQF5nREixRsZdLmMXLKYJ4KcER+RU4oiU7q0VUYOWD3TaWkLjqc6j48yJdSm9Txv3wlzA8sGHDg8kbFYCBmHnHx/wqxpAKbCVotcE3F9Y5cY9SDedlvDVeRf3jGYxpcW52Ejc0yQN0hcrVh7lPUjOH5ocAW6iHN3Bw3wbjvPFUXCTBqiJuCGX8dycoRS8RJLH1L+FK3v8A+kVWuANUJq1mlxLTI38ir20cOx09od2b4G5CG4XId0G3glTqxpzT6dTPx9edaGXTuWXOUmeZ7lA8QnMf8elb0GcxUVy7Sf6QnOcSD3BVWVtO72Kak+Z8FYTKbXQmyc0lE3EAWKSN2LKgP82n81YOFbER8c05reCcNbwuHOjzHKdIaRHiU/qpOlvjcpWR3ols3ZJqkEyGjfpP3fepKcJVHliBytqyts7ZZeTGg1jdy38Fq6GHa1u4Bo42HiYTmMbSZAAa0fHiULq7RNUw2zAY5vI9gPqW3Tpxw0LvcjjetKyLGKdnMbh5u9RAALjJHNOAlZs5Ocrs2oQUI5USFqjc26RdulPaxNHXGFo5+An2hdhSRCeiNuVsi71fNTPPL2Lob6fFIFys+iEws3K01kzdNqN8Pj0JCIA1cbTiTCmyJjmcP+UAjHCbpdWnDuXN4vCIjj2Jhap8qY5qASEMuo8S4taSDcdqPtRePWp2qviXQnRdncbLVNFnEYdtRgexre02fJEg6yI3oI+lzBPdHo3IzsKv5VK3BvDj8dydtjBuEPi+jr2ncYJiIVzE0eZFTRl05L1H0M86ny8PjRQuoRu17yr72SPcoHNnTT2rI2JttGVyJbG8aKAP+PjxV/5t4H3KtiKEmW67xx/NbOBxCayS36Gfiqb9bp51GNMef0KalUgqmHrrqhhaykZriWxVSUAcknZwZCzTGika2/gupLkmbY5ouPjetph2ie6PUupLS4d+r5fkhqAXpO85qYkxLj4hjoTcEOyO4JJKTGb+fcXMD5+5Zcb+CZWNgkks80xUjZPadUkkgFqkFGSkkkAZVXR5KSSIOosP8eldOpXEkA9RKN2iSSQho1UW9JJISJaegXH6JJJBIyqGKOqSSKGkGBeevNzbJ63rZVdY3FhnnYriS1I+xMqXt/PYzbmidOHqUFUesJJLFl6zLT2K7dVBiN/cfUupKOO5CipjfqlQ8fjckkuqfQxl1+JLCSSSYSn/2Q=="/>
          <p:cNvSpPr/>
          <p:nvPr/>
        </p:nvSpPr>
        <p:spPr>
          <a:xfrm>
            <a:off x="3457575" y="3119429"/>
            <a:ext cx="2466978" cy="24669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BR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pic>
        <p:nvPicPr>
          <p:cNvPr id="5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575" y="3422663"/>
            <a:ext cx="3372032" cy="24921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 sz="4000"/>
              <a:t>INTRODUÇÃO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</a:rPr>
              <a:t> Para o médico</a:t>
            </a:r>
            <a:r>
              <a:rPr lang="pt-BR" sz="2600">
                <a:latin typeface="Arial" pitchFamily="34"/>
                <a:cs typeface="Arial" pitchFamily="34"/>
              </a:rPr>
              <a:t> só existe atendimento de demanda livre, sem agenda de atividades programáticas.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Hipertensos e diabéticos usam medicações de forma errada.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Diariamente picos hipertensivos e glicêmicos na unidade.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Profissionais de nutrição e odontologia pouco procurados.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OBJETIVO GERAL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Melhorar a atenção aos adultos portadores de Hipertensão Arterial Sistêmica e/ou Diabetes Mellitus no município de Jardim de Angicos/RN.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pt-BR" sz="2600">
                <a:latin typeface="Arial" pitchFamily="34"/>
              </a:rPr>
              <a:t>AÇÕES: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</a:rPr>
              <a:t> Levantamento de todos os hipertensos e diabéticos para cadastro no programa.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solidFill>
                  <a:srgbClr val="00000A"/>
                </a:solidFill>
                <a:latin typeface="Arial" pitchFamily="34"/>
                <a:ea typeface="SimSun" pitchFamily="2"/>
                <a:cs typeface="Arial" pitchFamily="34"/>
              </a:rPr>
              <a:t> Melhorar o acolhimento.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</a:rPr>
              <a:t> Garantir material adequado.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</a:rPr>
              <a:t> Capacitação da equipe.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Informar a comunidade sobre a existência do Programa.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Melhorar registros.</a:t>
            </a:r>
          </a:p>
          <a:p>
            <a:pPr lvl="0">
              <a:buSzPct val="45000"/>
              <a:buFont typeface="StarSymbol"/>
              <a:buChar char="●"/>
            </a:pPr>
            <a:endParaRPr lang="pt-BR" sz="12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pt-BR" sz="2600">
                <a:latin typeface="Arial" pitchFamily="34"/>
                <a:cs typeface="Arial" pitchFamily="34"/>
              </a:rPr>
              <a:t>AÇÕES: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Definir atribuições de cada membro da equipe 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Garantir a solicitação dos exames complementares.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Manter um registro das necessidades de medicamentos dos diabéticos cadastrados na unidade de saúde.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Organizar a agenda da atenção à saúde bucal.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Importância da alimentação saudável.</a:t>
            </a:r>
            <a:r>
              <a:rPr lang="pt-BR" sz="3000">
                <a:latin typeface="Arial" pitchFamily="34"/>
                <a:cs typeface="Arial" pitchFamily="34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pt-BR" sz="2600">
                <a:latin typeface="Arial" pitchFamily="34"/>
              </a:rPr>
              <a:t>LOGÍSTICA: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Caderno de atenção básica da hipertensão e diabetes do Ministério da Saúde.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Ficha-espelho sugerida pelo curso da UFPEL.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Planilha eletrônica de coleta de dados.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Contato com a associação de moradores.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 i="1">
                <a:latin typeface="Arial" pitchFamily="34"/>
                <a:cs typeface="Arial" pitchFamily="34"/>
              </a:rPr>
              <a:t> Banners</a:t>
            </a:r>
            <a:r>
              <a:rPr lang="pt-BR" sz="2600">
                <a:latin typeface="Arial" pitchFamily="34"/>
                <a:cs typeface="Arial" pitchFamily="34"/>
              </a:rPr>
              <a:t> e panfletos.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No acolhimento a PA é aferida em todos os pacientes</a:t>
            </a:r>
            <a:r>
              <a:rPr lang="pt-BR" sz="3000">
                <a:latin typeface="Arial" pitchFamily="34"/>
                <a:cs typeface="Arial" pitchFamily="34"/>
              </a:rPr>
              <a:t>.</a:t>
            </a:r>
          </a:p>
          <a:p>
            <a:pPr lvl="0">
              <a:buSzPct val="45000"/>
              <a:buFont typeface="StarSymbol"/>
              <a:buChar char="●"/>
            </a:pPr>
            <a:endParaRPr lang="pt-BR" sz="12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METODOLOGIA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>
          <a:xfrm>
            <a:off x="503998" y="1769043"/>
            <a:ext cx="9071643" cy="5191917"/>
          </a:xfrm>
        </p:spPr>
        <p:txBody>
          <a:bodyPr/>
          <a:lstStyle/>
          <a:p>
            <a:pPr lvl="0"/>
            <a:r>
              <a:rPr lang="pt-BR" sz="2600">
                <a:latin typeface="Arial" pitchFamily="34"/>
              </a:rPr>
              <a:t>LOGÍSTICA: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Como se exige que o profissional médico da ESF atenda apenas demanda livre, identificam-se os pacientes hipertensos e diabéticos na anamnese.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Medicações são ajustadas.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Orientações sobre tabagismo, alcoolismo, atividade física e hábitos nutricionais.  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Encaminhamento para o nutricionista e dentista.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Estratificação de risco cardiovascular e encaminhamento ao cardiologista.</a:t>
            </a:r>
          </a:p>
          <a:p>
            <a:pPr lvl="0">
              <a:buSzPct val="45000"/>
              <a:buFont typeface="StarSymbol"/>
              <a:buChar char="●"/>
            </a:pPr>
            <a:endParaRPr lang="pt-BR" sz="300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pt-BR"/>
              <a:t>OBJETIVOS ESPECÍFICOS</a:t>
            </a:r>
          </a:p>
        </p:txBody>
      </p:sp>
      <p:sp>
        <p:nvSpPr>
          <p:cNvPr id="3" name="Espaço Reservado para Tex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pt-BR" sz="2600">
                <a:solidFill>
                  <a:srgbClr val="00000A"/>
                </a:solidFill>
                <a:latin typeface="Arial" pitchFamily="34"/>
                <a:ea typeface="SimSun" pitchFamily="2"/>
                <a:cs typeface="Arial" pitchFamily="34"/>
              </a:rPr>
              <a:t> Ampliar a cobertura aos hipertensos e/ou diabéticos.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Melhorar a qualidade do atendimento ao paciente hipertenso e/ou diabético realizado na Unidade.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Melhorar o registro das informações.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Mapear hipertensos e/ou diabéticos de risco para doença cardiovascular.</a:t>
            </a:r>
          </a:p>
          <a:p>
            <a:pPr lvl="0">
              <a:buSzPct val="45000"/>
              <a:buFont typeface="StarSymbol"/>
              <a:buChar char="●"/>
            </a:pPr>
            <a:r>
              <a:rPr lang="pt-BR" sz="2600">
                <a:latin typeface="Arial" pitchFamily="34"/>
                <a:cs typeface="Arial" pitchFamily="34"/>
              </a:rPr>
              <a:t> Realizar ações de promoção à saúde dos hipertensos e/ou diabéticos.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Default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3005</TotalTime>
  <Words>1443</Words>
  <Application>Microsoft Office PowerPoint</Application>
  <PresentationFormat>Widescreen</PresentationFormat>
  <Paragraphs>206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6" baseType="lpstr">
      <vt:lpstr>Microsoft YaHei</vt:lpstr>
      <vt:lpstr>SimSun</vt:lpstr>
      <vt:lpstr>Arial</vt:lpstr>
      <vt:lpstr>Calibri</vt:lpstr>
      <vt:lpstr>Lucida Sans Unicode</vt:lpstr>
      <vt:lpstr>Mangal</vt:lpstr>
      <vt:lpstr>StarSymbol</vt:lpstr>
      <vt:lpstr>Tahoma</vt:lpstr>
      <vt:lpstr>Times New Roman</vt:lpstr>
      <vt:lpstr>Default</vt:lpstr>
      <vt:lpstr>UNIVERSIDADE ABERTA DO SUS- UNASUS UNIVERSIDADE FEDERAL DE PELOTAS – UFPEL DEPARTAMENTO DE MEDICINA SOCIAL ESPECIALIZAÇÃO EM SAÚDE DA FAMÍLIA MODALIDADE A DISTÂNCIA  TURMA 4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OBJETIVOS ESPECÍFICOS</vt:lpstr>
      <vt:lpstr>Metas</vt:lpstr>
      <vt:lpstr>METAS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DISCUSSÃO</vt:lpstr>
      <vt:lpstr>DISCUSSÃO</vt:lpstr>
      <vt:lpstr>REFLEXÃO CRÍTICA SOBRE O PROCESSO DE APRENDIZAGEM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SUS- UNASUS UNIVERSIDADE FEDERAL DE PELOTAS – UFPEL DEPARTAMENTO DE MEDICINA SOCIAL ESPECIALIZAÇÃO EM SAÚDE DA FAMÍLIA MODALIDADE A DISTÂNCIA  TURMA 4</dc:title>
  <dc:creator>Michelle Pessoa</dc:creator>
  <cp:lastModifiedBy>Guilherme Pessoa Pinto</cp:lastModifiedBy>
  <cp:revision>56</cp:revision>
  <dcterms:created xsi:type="dcterms:W3CDTF">2014-02-21T23:12:44Z</dcterms:created>
  <dcterms:modified xsi:type="dcterms:W3CDTF">2014-03-06T01:29:59Z</dcterms:modified>
</cp:coreProperties>
</file>