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76"/>
  </p:notesMasterIdLst>
  <p:handoutMasterIdLst>
    <p:handoutMasterId r:id="rId77"/>
  </p:handoutMasterIdLst>
  <p:sldIdLst>
    <p:sldId id="256" r:id="rId2"/>
    <p:sldId id="432" r:id="rId3"/>
    <p:sldId id="257" r:id="rId4"/>
    <p:sldId id="404" r:id="rId5"/>
    <p:sldId id="399" r:id="rId6"/>
    <p:sldId id="400" r:id="rId7"/>
    <p:sldId id="334" r:id="rId8"/>
    <p:sldId id="356" r:id="rId9"/>
    <p:sldId id="467" r:id="rId10"/>
    <p:sldId id="468" r:id="rId11"/>
    <p:sldId id="355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363" r:id="rId20"/>
    <p:sldId id="441" r:id="rId21"/>
    <p:sldId id="418" r:id="rId22"/>
    <p:sldId id="442" r:id="rId23"/>
    <p:sldId id="364" r:id="rId24"/>
    <p:sldId id="472" r:id="rId25"/>
    <p:sldId id="365" r:id="rId26"/>
    <p:sldId id="444" r:id="rId27"/>
    <p:sldId id="366" r:id="rId28"/>
    <p:sldId id="445" r:id="rId29"/>
    <p:sldId id="367" r:id="rId30"/>
    <p:sldId id="446" r:id="rId31"/>
    <p:sldId id="421" r:id="rId32"/>
    <p:sldId id="447" r:id="rId33"/>
    <p:sldId id="422" r:id="rId34"/>
    <p:sldId id="448" r:id="rId35"/>
    <p:sldId id="423" r:id="rId36"/>
    <p:sldId id="449" r:id="rId37"/>
    <p:sldId id="424" r:id="rId38"/>
    <p:sldId id="450" r:id="rId39"/>
    <p:sldId id="425" r:id="rId40"/>
    <p:sldId id="451" r:id="rId41"/>
    <p:sldId id="426" r:id="rId42"/>
    <p:sldId id="452" r:id="rId43"/>
    <p:sldId id="369" r:id="rId44"/>
    <p:sldId id="453" r:id="rId45"/>
    <p:sldId id="454" r:id="rId46"/>
    <p:sldId id="370" r:id="rId47"/>
    <p:sldId id="455" r:id="rId48"/>
    <p:sldId id="428" r:id="rId49"/>
    <p:sldId id="456" r:id="rId50"/>
    <p:sldId id="371" r:id="rId51"/>
    <p:sldId id="457" r:id="rId52"/>
    <p:sldId id="388" r:id="rId53"/>
    <p:sldId id="458" r:id="rId54"/>
    <p:sldId id="389" r:id="rId55"/>
    <p:sldId id="459" r:id="rId56"/>
    <p:sldId id="382" r:id="rId57"/>
    <p:sldId id="460" r:id="rId58"/>
    <p:sldId id="383" r:id="rId59"/>
    <p:sldId id="461" r:id="rId60"/>
    <p:sldId id="384" r:id="rId61"/>
    <p:sldId id="462" r:id="rId62"/>
    <p:sldId id="385" r:id="rId63"/>
    <p:sldId id="463" r:id="rId64"/>
    <p:sldId id="394" r:id="rId65"/>
    <p:sldId id="464" r:id="rId66"/>
    <p:sldId id="386" r:id="rId67"/>
    <p:sldId id="465" r:id="rId68"/>
    <p:sldId id="395" r:id="rId69"/>
    <p:sldId id="430" r:id="rId70"/>
    <p:sldId id="469" r:id="rId71"/>
    <p:sldId id="470" r:id="rId72"/>
    <p:sldId id="471" r:id="rId73"/>
    <p:sldId id="473" r:id="rId74"/>
    <p:sldId id="416" r:id="rId7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3366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1219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7" d="100"/>
        <a:sy n="77" d="100"/>
      </p:scale>
      <p:origin x="0" y="103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\Documents\EAD\Turma%206%20PROVAB\Michele%20Moreira\planilha%20pr&#233;%20natal%20semana%2012%20m%200911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\Documents\EAD\Turma%206%20PROVAB\Michele%20Moreira\Planilha%20%20Coleta%20de%20dados%20Puerp&#233;rio%20semana%2012%20em%20091114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%20Coleta%20de%20dados%20Puerp&#233;rio%20corrigida%20em%20221014%20denis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PC\Desktop\planilha%20pr&#233;%20natal%20semana%2012%20m%20091114%20(2)%20denise%20atualiza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0.13333333333333341</c:v>
                </c:pt>
                <c:pt idx="1">
                  <c:v>0.19166666666666671</c:v>
                </c:pt>
                <c:pt idx="2">
                  <c:v>0.19166666666666671</c:v>
                </c:pt>
              </c:numCache>
            </c:numRef>
          </c:val>
        </c:ser>
        <c:dLbls/>
        <c:axId val="50544000"/>
        <c:axId val="52827264"/>
      </c:barChart>
      <c:catAx>
        <c:axId val="50544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827264"/>
        <c:crosses val="autoZero"/>
        <c:auto val="1"/>
        <c:lblAlgn val="ctr"/>
        <c:lblOffset val="100"/>
      </c:catAx>
      <c:valAx>
        <c:axId val="528272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44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200" dirty="0"/>
              <a:t>Proporção de </a:t>
            </a:r>
            <a:r>
              <a:rPr lang="pt-BR" sz="1200" dirty="0" err="1"/>
              <a:t>puérperas</a:t>
            </a:r>
            <a:r>
              <a:rPr lang="pt-BR" sz="1200" dirty="0"/>
              <a:t> que tiveram as mamas examinadas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143161056188221"/>
          <c:y val="0.15469315626094934"/>
          <c:w val="0.86930693069306963"/>
          <c:h val="0.7122302158273375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Indicadores!$D$13:$F$13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5592832"/>
        <c:axId val="55594368"/>
      </c:barChart>
      <c:catAx>
        <c:axId val="55592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594368"/>
        <c:crosses val="autoZero"/>
        <c:auto val="1"/>
        <c:lblAlgn val="ctr"/>
        <c:lblOffset val="100"/>
      </c:catAx>
      <c:valAx>
        <c:axId val="555943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592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3722627737226387"/>
          <c:w val="0.86693548387096753"/>
          <c:h val="0.635036496350365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Indicadores!$D$17:$F$17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Indicadores!$D$18:$F$18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5610752"/>
        <c:axId val="55633024"/>
      </c:barChart>
      <c:catAx>
        <c:axId val="55610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33024"/>
        <c:crosses val="autoZero"/>
        <c:auto val="1"/>
        <c:lblAlgn val="ctr"/>
        <c:lblOffset val="100"/>
      </c:catAx>
      <c:valAx>
        <c:axId val="556330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107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2184300341297011"/>
          <c:w val="0.86693548387096753"/>
          <c:h val="0.658703071672355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0.750000000000003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5326208"/>
        <c:axId val="55327744"/>
      </c:barChart>
      <c:catAx>
        <c:axId val="553262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27744"/>
        <c:crosses val="autoZero"/>
        <c:auto val="1"/>
        <c:lblAlgn val="ctr"/>
        <c:lblOffset val="100"/>
      </c:catAx>
      <c:valAx>
        <c:axId val="553277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262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16974169741697512"/>
          <c:w val="0.86693548387096753"/>
          <c:h val="0.704797047970483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5344128"/>
        <c:axId val="55452416"/>
      </c:barChart>
      <c:catAx>
        <c:axId val="55344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52416"/>
        <c:crosses val="autoZero"/>
        <c:auto val="1"/>
        <c:lblAlgn val="ctr"/>
        <c:lblOffset val="100"/>
      </c:catAx>
      <c:valAx>
        <c:axId val="554524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44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5291828793774679"/>
          <c:w val="0.86693548387096753"/>
          <c:h val="0.610894941634241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Indicadores!$D$35:$F$35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Indicadores!$D$36:$F$36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5710464"/>
        <c:axId val="55712000"/>
      </c:barChart>
      <c:catAx>
        <c:axId val="5571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12000"/>
        <c:crosses val="autoZero"/>
        <c:auto val="1"/>
        <c:lblAlgn val="ctr"/>
        <c:lblOffset val="100"/>
      </c:catAx>
      <c:valAx>
        <c:axId val="557120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10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183299389002035"/>
          <c:y val="0.23897058823529421"/>
          <c:w val="0.86558044806517365"/>
          <c:h val="0.632352941176470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Indicadores!$D$41:$F$41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5732480"/>
        <c:axId val="55746560"/>
      </c:barChart>
      <c:catAx>
        <c:axId val="55732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46560"/>
        <c:crosses val="autoZero"/>
        <c:auto val="1"/>
        <c:lblAlgn val="ctr"/>
        <c:lblOffset val="100"/>
      </c:catAx>
      <c:valAx>
        <c:axId val="557465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324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55754112"/>
        <c:axId val="56099968"/>
      </c:barChart>
      <c:catAx>
        <c:axId val="55754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99968"/>
        <c:crosses val="autoZero"/>
        <c:auto val="1"/>
        <c:lblAlgn val="ctr"/>
        <c:lblOffset val="100"/>
      </c:catAx>
      <c:valAx>
        <c:axId val="560999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541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0.9375</c:v>
                </c:pt>
                <c:pt idx="1">
                  <c:v>0.95652173913043481</c:v>
                </c:pt>
                <c:pt idx="2">
                  <c:v>1</c:v>
                </c:pt>
              </c:numCache>
            </c:numRef>
          </c:val>
        </c:ser>
        <c:dLbls/>
        <c:axId val="56178176"/>
        <c:axId val="56179712"/>
      </c:barChart>
      <c:catAx>
        <c:axId val="56178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179712"/>
        <c:crosses val="autoZero"/>
        <c:auto val="1"/>
        <c:lblAlgn val="ctr"/>
        <c:lblOffset val="100"/>
      </c:catAx>
      <c:valAx>
        <c:axId val="561797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1781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304000"/>
        <c:axId val="56305536"/>
      </c:barChart>
      <c:catAx>
        <c:axId val="56304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05536"/>
        <c:crosses val="autoZero"/>
        <c:auto val="1"/>
        <c:lblAlgn val="ctr"/>
        <c:lblOffset val="100"/>
      </c:catAx>
      <c:valAx>
        <c:axId val="563055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04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358784"/>
        <c:axId val="56360320"/>
      </c:barChart>
      <c:catAx>
        <c:axId val="56358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60320"/>
        <c:crosses val="autoZero"/>
        <c:auto val="1"/>
        <c:lblAlgn val="ctr"/>
        <c:lblOffset val="100"/>
      </c:catAx>
      <c:valAx>
        <c:axId val="563603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587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2648421880949241"/>
          <c:y val="5.2777777777777792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3297491039426524"/>
          <c:w val="0.86693548387096753"/>
          <c:h val="0.64157706093189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3220480"/>
        <c:axId val="53222016"/>
      </c:barChart>
      <c:catAx>
        <c:axId val="53220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22016"/>
        <c:crosses val="autoZero"/>
        <c:auto val="1"/>
        <c:lblAlgn val="ctr"/>
        <c:lblOffset val="100"/>
      </c:catAx>
      <c:valAx>
        <c:axId val="532220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20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245632"/>
        <c:axId val="56263808"/>
      </c:barChart>
      <c:catAx>
        <c:axId val="56245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63808"/>
        <c:crosses val="autoZero"/>
        <c:auto val="1"/>
        <c:lblAlgn val="ctr"/>
        <c:lblOffset val="100"/>
      </c:catAx>
      <c:valAx>
        <c:axId val="562638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456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0.5625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448128"/>
        <c:axId val="56449664"/>
      </c:barChart>
      <c:catAx>
        <c:axId val="56448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449664"/>
        <c:crosses val="autoZero"/>
        <c:auto val="1"/>
        <c:lblAlgn val="ctr"/>
        <c:lblOffset val="100"/>
      </c:catAx>
      <c:valAx>
        <c:axId val="564496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448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0.5625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474240"/>
        <c:axId val="56500608"/>
      </c:barChart>
      <c:catAx>
        <c:axId val="564742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500608"/>
        <c:crosses val="autoZero"/>
        <c:auto val="1"/>
        <c:lblAlgn val="ctr"/>
        <c:lblOffset val="100"/>
      </c:catAx>
      <c:valAx>
        <c:axId val="565006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4742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Indicadores!$D$94:$F$94</c:f>
              <c:numCache>
                <c:formatCode>0.0%</c:formatCode>
                <c:ptCount val="3"/>
                <c:pt idx="0">
                  <c:v>0.437500000000001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545664"/>
        <c:axId val="56547200"/>
      </c:barChart>
      <c:catAx>
        <c:axId val="56545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547200"/>
        <c:crosses val="autoZero"/>
        <c:auto val="1"/>
        <c:lblAlgn val="ctr"/>
        <c:lblOffset val="100"/>
      </c:catAx>
      <c:valAx>
        <c:axId val="565472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545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588160"/>
        <c:axId val="56589696"/>
      </c:barChart>
      <c:catAx>
        <c:axId val="56588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589696"/>
        <c:crosses val="autoZero"/>
        <c:auto val="1"/>
        <c:lblAlgn val="ctr"/>
        <c:lblOffset val="100"/>
      </c:catAx>
      <c:valAx>
        <c:axId val="565896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5881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601984"/>
        <c:axId val="56648832"/>
      </c:barChart>
      <c:catAx>
        <c:axId val="56601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648832"/>
        <c:crosses val="autoZero"/>
        <c:auto val="1"/>
        <c:lblAlgn val="ctr"/>
        <c:lblOffset val="100"/>
      </c:catAx>
      <c:valAx>
        <c:axId val="566488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6019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88"/>
          <c:y val="0.28260869565217539"/>
          <c:w val="0.86475409836065575"/>
          <c:h val="0.565217391304347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759808"/>
        <c:axId val="56761344"/>
      </c:barChart>
      <c:catAx>
        <c:axId val="56759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61344"/>
        <c:crosses val="autoZero"/>
        <c:auto val="1"/>
        <c:lblAlgn val="ctr"/>
        <c:lblOffset val="100"/>
      </c:catAx>
      <c:valAx>
        <c:axId val="567613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598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99"/>
          <c:y val="0.25096525096525096"/>
          <c:w val="0.86475409836065575"/>
          <c:h val="0.613899613899619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790016"/>
        <c:axId val="56812288"/>
      </c:barChart>
      <c:catAx>
        <c:axId val="56790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812288"/>
        <c:crosses val="autoZero"/>
        <c:auto val="1"/>
        <c:lblAlgn val="ctr"/>
        <c:lblOffset val="100"/>
      </c:catAx>
      <c:valAx>
        <c:axId val="568122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90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6853248"/>
        <c:axId val="56854784"/>
      </c:barChart>
      <c:catAx>
        <c:axId val="56853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854784"/>
        <c:crosses val="autoZero"/>
        <c:auto val="1"/>
        <c:lblAlgn val="ctr"/>
        <c:lblOffset val="100"/>
      </c:catAx>
      <c:valAx>
        <c:axId val="568547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8532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0.87500000000000211</c:v>
                </c:pt>
                <c:pt idx="1">
                  <c:v>0.78260869565217694</c:v>
                </c:pt>
                <c:pt idx="2">
                  <c:v>0.78260869565217694</c:v>
                </c:pt>
              </c:numCache>
            </c:numRef>
          </c:val>
        </c:ser>
        <c:dLbls/>
        <c:axId val="53230208"/>
        <c:axId val="53268864"/>
      </c:barChart>
      <c:catAx>
        <c:axId val="532302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68864"/>
        <c:crosses val="autoZero"/>
        <c:auto val="1"/>
        <c:lblAlgn val="ctr"/>
        <c:lblOffset val="100"/>
      </c:catAx>
      <c:valAx>
        <c:axId val="532688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302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0.6875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3275648"/>
        <c:axId val="53306112"/>
      </c:barChart>
      <c:catAx>
        <c:axId val="53275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306112"/>
        <c:crosses val="autoZero"/>
        <c:auto val="1"/>
        <c:lblAlgn val="ctr"/>
        <c:lblOffset val="100"/>
      </c:catAx>
      <c:valAx>
        <c:axId val="533061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756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0.8125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3340416"/>
        <c:axId val="53940224"/>
      </c:barChart>
      <c:catAx>
        <c:axId val="53340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40224"/>
        <c:crosses val="autoZero"/>
        <c:auto val="1"/>
        <c:lblAlgn val="ctr"/>
        <c:lblOffset val="100"/>
      </c:catAx>
      <c:valAx>
        <c:axId val="539402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340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53946624"/>
        <c:axId val="53968896"/>
      </c:barChart>
      <c:catAx>
        <c:axId val="539466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68896"/>
        <c:crosses val="autoZero"/>
        <c:auto val="1"/>
        <c:lblAlgn val="ctr"/>
        <c:lblOffset val="100"/>
      </c:catAx>
      <c:valAx>
        <c:axId val="539688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46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0.9375</c:v>
                </c:pt>
                <c:pt idx="1">
                  <c:v>0.95652173913043481</c:v>
                </c:pt>
                <c:pt idx="2">
                  <c:v>0.95652173913043481</c:v>
                </c:pt>
              </c:numCache>
            </c:numRef>
          </c:val>
        </c:ser>
        <c:dLbls/>
        <c:axId val="53997568"/>
        <c:axId val="53999104"/>
      </c:barChart>
      <c:catAx>
        <c:axId val="53997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99104"/>
        <c:crosses val="autoZero"/>
        <c:auto val="1"/>
        <c:lblAlgn val="ctr"/>
        <c:lblOffset val="100"/>
      </c:catAx>
      <c:valAx>
        <c:axId val="539991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975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0.75000000000000266</c:v>
                </c:pt>
                <c:pt idx="1">
                  <c:v>0.91304347826086962</c:v>
                </c:pt>
                <c:pt idx="2">
                  <c:v>1</c:v>
                </c:pt>
              </c:numCache>
            </c:numRef>
          </c:val>
        </c:ser>
        <c:dLbls/>
        <c:axId val="53384704"/>
        <c:axId val="53386240"/>
      </c:barChart>
      <c:catAx>
        <c:axId val="53384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386240"/>
        <c:crosses val="autoZero"/>
        <c:auto val="1"/>
        <c:lblAlgn val="ctr"/>
        <c:lblOffset val="100"/>
      </c:catAx>
      <c:valAx>
        <c:axId val="533862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384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0.75000000000000266</c:v>
                </c:pt>
                <c:pt idx="1">
                  <c:v>0.91304347826086962</c:v>
                </c:pt>
                <c:pt idx="2">
                  <c:v>1</c:v>
                </c:pt>
              </c:numCache>
            </c:numRef>
          </c:val>
        </c:ser>
        <c:dLbls/>
        <c:axId val="55380992"/>
        <c:axId val="55382784"/>
      </c:barChart>
      <c:catAx>
        <c:axId val="55380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82784"/>
        <c:crosses val="autoZero"/>
        <c:auto val="1"/>
        <c:lblAlgn val="ctr"/>
        <c:lblOffset val="100"/>
      </c:catAx>
      <c:valAx>
        <c:axId val="553827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809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00D7C-ACEA-4F3C-BB7F-3548191DD437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D6A8F-9711-4F43-B15D-BCE9406599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9871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96FB8F-9EED-478D-9171-F9A2A641377E}" type="datetimeFigureOut">
              <a:rPr lang="pt-BR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2A47D9-0C26-479D-973C-D15FD3DA1C7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8209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18DF6-6B6A-4674-991A-BFDF341CDAF1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B732739-3F65-4724-AABE-9BF2121988C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60A04-B0D5-4E40-92A5-D24FD4B4F96A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CE1E8-703C-41DF-885F-2BF811D2658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76A94A8D-7A6A-4E85-946E-7ACD089AD83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792E2-3AE6-4C6E-950A-244CE8F35F7B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CA39-19EF-4BA4-AEAA-E044CCE83816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9644CE31-BCA0-425F-9DCC-8E89DF27526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8945AA-0BC9-4F51-B7DF-A350CD90AD59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AC920B-CCE0-4F1C-97AE-42BED9381986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C323FD83-C82D-4780-BF54-47D6B51ED75C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9E42F-BCEB-4308-B7BB-D3BDABE97346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D4086-78AC-42C7-A3B4-52CFABFAF6D4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8C11748-7106-4516-ABCA-73D3D62C46B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105C-E1DF-4C4C-8AFA-678E0C731D13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1AE5BE4B-BFF2-4ED0-AE31-5C91880EB4E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0D324-C078-404A-9387-FDEDB4184303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ED20B4-1C76-4A48-B669-1440894986D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AB936A9-32C4-46F8-9D53-C83B3DDECFE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E5DFDF-1345-4DD3-92E6-BD20F738BBCF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5AC977C8-1903-4C49-85C8-BD8AF9978AF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5BC3F98D-6DF5-4B47-9301-60354387CFDD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BF91A5-7E0A-446A-A49B-FB48FBABE786}" type="datetimeFigureOut">
              <a:rPr lang="pt-BR" smtClean="0"/>
              <a:pPr>
                <a:defRPr/>
              </a:pPr>
              <a:t>22/01/2015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13C569-C90E-4FD8-86EA-2D2A69F5A1E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ítulo 2"/>
          <p:cNvSpPr>
            <a:spLocks noGrp="1"/>
          </p:cNvSpPr>
          <p:nvPr>
            <p:ph type="subTitle" idx="1"/>
          </p:nvPr>
        </p:nvSpPr>
        <p:spPr>
          <a:xfrm>
            <a:off x="611188" y="4581128"/>
            <a:ext cx="7921625" cy="936625"/>
          </a:xfrm>
        </p:spPr>
        <p:txBody>
          <a:bodyPr/>
          <a:lstStyle/>
          <a:p>
            <a:pPr marL="36513">
              <a:spcBef>
                <a:spcPct val="0"/>
              </a:spcBef>
            </a:pPr>
            <a:r>
              <a:rPr lang="pt-BR" sz="1800" cap="none" spc="0" dirty="0" smtClean="0">
                <a:solidFill>
                  <a:schemeClr val="tx1"/>
                </a:solidFill>
              </a:rPr>
              <a:t>Especializanda: </a:t>
            </a:r>
            <a:r>
              <a:rPr lang="pt-BR" sz="1800" cap="none" spc="0" dirty="0" err="1" smtClean="0">
                <a:solidFill>
                  <a:schemeClr val="tx1"/>
                </a:solidFill>
              </a:rPr>
              <a:t>Michelly</a:t>
            </a:r>
            <a:r>
              <a:rPr lang="pt-BR" sz="1800" cap="none" spc="0" dirty="0" smtClean="0">
                <a:solidFill>
                  <a:schemeClr val="tx1"/>
                </a:solidFill>
              </a:rPr>
              <a:t> de Almeida Moreira Salgado</a:t>
            </a:r>
          </a:p>
          <a:p>
            <a:pPr marL="36513">
              <a:spcBef>
                <a:spcPct val="0"/>
              </a:spcBef>
            </a:pPr>
            <a:r>
              <a:rPr lang="pt-BR" sz="1800" cap="none" spc="0" dirty="0" smtClean="0">
                <a:solidFill>
                  <a:schemeClr val="tx1"/>
                </a:solidFill>
              </a:rPr>
              <a:t>Orientadora: Denise </a:t>
            </a:r>
            <a:r>
              <a:rPr lang="pt-BR" sz="1800" cap="none" spc="0" dirty="0" err="1" smtClean="0">
                <a:solidFill>
                  <a:schemeClr val="tx1"/>
                </a:solidFill>
              </a:rPr>
              <a:t>Bermudez</a:t>
            </a:r>
            <a:r>
              <a:rPr lang="pt-BR" sz="1800" cap="none" spc="0" dirty="0" smtClean="0">
                <a:solidFill>
                  <a:schemeClr val="tx1"/>
                </a:solidFill>
              </a:rPr>
              <a:t> Pereira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997497"/>
            <a:ext cx="8064500" cy="1223591"/>
          </a:xfrm>
        </p:spPr>
        <p:txBody>
          <a:bodyPr/>
          <a:lstStyle/>
          <a:p>
            <a:pPr>
              <a:defRPr/>
            </a:pPr>
            <a:r>
              <a:rPr lang="pt-BR" sz="2800" dirty="0" smtClean="0"/>
              <a:t>Qualificação da Atenção ao </a:t>
            </a:r>
            <a:r>
              <a:rPr lang="pt-BR" sz="2800" dirty="0" err="1" smtClean="0"/>
              <a:t>Pré-natal</a:t>
            </a:r>
            <a:r>
              <a:rPr lang="pt-BR" sz="2800" dirty="0" smtClean="0"/>
              <a:t> e </a:t>
            </a:r>
            <a:r>
              <a:rPr lang="pt-BR" sz="2800" dirty="0" err="1" smtClean="0"/>
              <a:t>Puerpério</a:t>
            </a:r>
            <a:r>
              <a:rPr lang="pt-BR" sz="2800" dirty="0" smtClean="0"/>
              <a:t> na UBS São Luiz, Restinga Seca/RS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680"/>
            <a:ext cx="1532483" cy="154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836712"/>
            <a:ext cx="3209982" cy="100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CaixaDeTexto 5"/>
          <p:cNvSpPr txBox="1">
            <a:spLocks noChangeArrowheads="1"/>
          </p:cNvSpPr>
          <p:nvPr/>
        </p:nvSpPr>
        <p:spPr bwMode="auto">
          <a:xfrm>
            <a:off x="3348038" y="5805488"/>
            <a:ext cx="2592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Gill Sans MT" pitchFamily="34" charset="0"/>
              </a:rPr>
              <a:t>Pelotas, </a:t>
            </a:r>
            <a:r>
              <a:rPr lang="pt-BR" dirty="0" smtClean="0">
                <a:latin typeface="Gill Sans MT" pitchFamily="34" charset="0"/>
              </a:rPr>
              <a:t>2015.</a:t>
            </a:r>
            <a:endParaRPr lang="pt-BR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Metodologia</a:t>
            </a:r>
            <a:endParaRPr lang="pt-BR" sz="3600" b="1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Ações</a:t>
            </a:r>
          </a:p>
          <a:p>
            <a:r>
              <a:rPr lang="pt-BR" sz="2800" dirty="0" smtClean="0"/>
              <a:t>Realizar exames físico e laboratoriais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Prescrever suplementos/anticoncepcionais</a:t>
            </a:r>
          </a:p>
          <a:p>
            <a:endParaRPr lang="pt-BR" sz="2800" dirty="0" smtClean="0"/>
          </a:p>
          <a:p>
            <a:r>
              <a:rPr lang="pt-BR" sz="2800" dirty="0" smtClean="0"/>
              <a:t>Orientações sobre pré-natal/</a:t>
            </a:r>
            <a:r>
              <a:rPr lang="pt-BR" sz="2800" dirty="0" err="1" smtClean="0"/>
              <a:t>puerpério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Busca ativa de faltosas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539552" y="405606"/>
            <a:ext cx="7993062" cy="7191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Metodologia</a:t>
            </a:r>
            <a:endParaRPr lang="pt-BR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4282" y="1428736"/>
            <a:ext cx="8208912" cy="429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pt-BR" sz="2000" b="1" dirty="0" smtClean="0"/>
              <a:t>Logística</a:t>
            </a:r>
            <a:r>
              <a:rPr lang="pt-BR" sz="2000" dirty="0" smtClean="0"/>
              <a:t>: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1928802"/>
            <a:ext cx="821537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Caderno 32 do Ministério da Saúde, “Atenção ao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Pré-natal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Baixo Risco”, de 2012.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539750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Acompanhamento mensal da interven</a:t>
            </a:r>
            <a:r>
              <a:rPr lang="pt-BR" sz="2000" dirty="0" smtClean="0"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ão, foi utilizada a planilha eletrônica de coleta de dados, disponibilizada pelo curso</a:t>
            </a:r>
          </a:p>
          <a:p>
            <a:pPr lvl="0" indent="539750"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539750"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539750">
              <a:buFont typeface="Wingdings" pitchFamily="2" charset="2"/>
              <a:buChar char="ü"/>
            </a:pPr>
            <a:r>
              <a:rPr lang="pt-BR" sz="2000" dirty="0" smtClean="0"/>
              <a:t>A ficha-espelho disponibilizada pelo curso, a fim de dispor de informações acerca de todos os indicadores propostos</a:t>
            </a:r>
          </a:p>
          <a:p>
            <a:pPr lvl="0" indent="539750">
              <a:buFont typeface="Wingdings" pitchFamily="2" charset="2"/>
              <a:buChar char="ü"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539750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Reuniões semanais para avaliação e programação da semana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539750">
              <a:buFont typeface="Wingdings" pitchFamily="2" charset="2"/>
              <a:buChar char="ü"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Objetivos, Metas e 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1 - Ampliar </a:t>
            </a:r>
            <a:r>
              <a:rPr lang="pt-BR" sz="2400" dirty="0"/>
              <a:t>a cobertura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Meta 1 - </a:t>
            </a:r>
            <a:r>
              <a:rPr lang="pt-BR" sz="2400" dirty="0"/>
              <a:t>Ampliar a cobertura do programa de pré-natal para 60% das gestantes da </a:t>
            </a:r>
            <a:r>
              <a:rPr lang="pt-BR" sz="2400" dirty="0" smtClean="0"/>
              <a:t>área</a:t>
            </a:r>
          </a:p>
          <a:p>
            <a:endParaRPr lang="pt-BR" sz="2400" dirty="0" smtClean="0"/>
          </a:p>
          <a:p>
            <a:r>
              <a:rPr lang="pt-BR" sz="2400" dirty="0" smtClean="0"/>
              <a:t>Alcançamos, durante as 12 semanas, 19, 2% de cobertura (23 gestantes cadastradas)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496893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70936317"/>
              </p:ext>
            </p:extLst>
          </p:nvPr>
        </p:nvGraphicFramePr>
        <p:xfrm>
          <a:off x="1763688" y="2276872"/>
          <a:ext cx="6048672" cy="382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95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Meta 2: Ampliar a cobertura de revisão puerperal para 100% das puérperas cadastradas no programa de Pré-Natal e Puerpério da Unidade de Saúde</a:t>
            </a:r>
            <a:r>
              <a:rPr lang="pt-BR" sz="2400" dirty="0" smtClean="0"/>
              <a:t>.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/>
              <a:t>Alcançamos, durante as 12 semanas, </a:t>
            </a:r>
            <a:r>
              <a:rPr lang="pt-BR" sz="2400" dirty="0" smtClean="0"/>
              <a:t>100% </a:t>
            </a:r>
            <a:r>
              <a:rPr lang="pt-BR" sz="2400" dirty="0"/>
              <a:t>de cobertura </a:t>
            </a:r>
            <a:r>
              <a:rPr lang="pt-BR" sz="2400" dirty="0" smtClean="0"/>
              <a:t>(10 puérperas </a:t>
            </a:r>
            <a:r>
              <a:rPr lang="pt-BR" sz="2400" dirty="0"/>
              <a:t>cadastradas)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1607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94210714"/>
              </p:ext>
            </p:extLst>
          </p:nvPr>
        </p:nvGraphicFramePr>
        <p:xfrm>
          <a:off x="1475656" y="2276872"/>
          <a:ext cx="6552728" cy="382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48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Objetivo 2 </a:t>
            </a:r>
            <a:r>
              <a:rPr lang="pt-BR" sz="2400" b="1" dirty="0"/>
              <a:t>– </a:t>
            </a:r>
            <a:r>
              <a:rPr lang="pt-BR" sz="2400" dirty="0"/>
              <a:t>Melhorar a qualidade do programa de pré-natal e </a:t>
            </a:r>
            <a:r>
              <a:rPr lang="pt-BR" sz="2400" dirty="0" smtClean="0"/>
              <a:t>puerpério</a:t>
            </a:r>
          </a:p>
          <a:p>
            <a:r>
              <a:rPr lang="pt-BR" sz="2400" dirty="0"/>
              <a:t>Meta3: Garantir a 100% das gestantes o ingresso no primeiro trimestre de gestação</a:t>
            </a:r>
          </a:p>
          <a:p>
            <a:r>
              <a:rPr lang="pt-BR" sz="2400" dirty="0" smtClean="0"/>
              <a:t>Ao término da intervenção, 78,3% (18 gestantes) iniciaram o PN no primeiro trimestre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9685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91643794"/>
              </p:ext>
            </p:extLst>
          </p:nvPr>
        </p:nvGraphicFramePr>
        <p:xfrm>
          <a:off x="1403648" y="2564904"/>
          <a:ext cx="6336704" cy="353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936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Objetivo 2 </a:t>
            </a:r>
            <a:r>
              <a:rPr lang="pt-BR" sz="2800" b="1" dirty="0" smtClean="0"/>
              <a:t>– </a:t>
            </a:r>
            <a:r>
              <a:rPr lang="pt-BR" sz="2800" dirty="0" smtClean="0"/>
              <a:t>Melhorar a qualidade do programa de pré-natal e </a:t>
            </a:r>
            <a:r>
              <a:rPr lang="pt-BR" sz="2800" dirty="0" err="1" smtClean="0"/>
              <a:t>puerpério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Meta 4: Realizar pelo menos um exame ginecológico por trimestre em 100% das gestantes.</a:t>
            </a:r>
          </a:p>
          <a:p>
            <a:endParaRPr lang="pt-BR" sz="2800" dirty="0" smtClean="0"/>
          </a:p>
          <a:p>
            <a:r>
              <a:rPr lang="pt-BR" sz="2800" dirty="0" smtClean="0"/>
              <a:t>Ao final da intervenção 100% das gestantes tinham exames ginecológicos realizados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/>
        </p:nvGraphicFramePr>
        <p:xfrm>
          <a:off x="1214414" y="2105024"/>
          <a:ext cx="6929485" cy="396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80996" y="581004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Introdução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Gestação e puerpério: experiência social, individual e única para a mulher.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Momento de intensas transformações psicológicas, fisiológicas, socioculturais e econômicas.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Acompanhamento pré-natal é essencial para garantir uma gestação saudável e um parto seguro, além de prevenir e reduzir índices de mortalidade infantil e materna.</a:t>
            </a:r>
          </a:p>
          <a:p>
            <a:pPr marL="0" indent="0" algn="r">
              <a:buNone/>
            </a:pPr>
            <a:r>
              <a:rPr lang="pt-BR" sz="1800" dirty="0" smtClean="0"/>
              <a:t>(BRASIL, 2012)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20743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3600" dirty="0" smtClean="0">
                <a:solidFill>
                  <a:schemeClr val="accent3"/>
                </a:solidFill>
              </a:rPr>
              <a:t/>
            </a:r>
            <a:br>
              <a:rPr lang="pt-BR" sz="3600" dirty="0" smtClean="0">
                <a:solidFill>
                  <a:schemeClr val="accent3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Meta 5: </a:t>
            </a:r>
            <a:r>
              <a:rPr lang="pt-BR" sz="2400" dirty="0" smtClean="0">
                <a:cs typeface="Arial" pitchFamily="34" charset="0"/>
              </a:rPr>
              <a:t>Realizar pelo menos um exame de mamas em 100% das gestantes</a:t>
            </a:r>
          </a:p>
          <a:p>
            <a:pPr>
              <a:buNone/>
            </a:pPr>
            <a:endParaRPr lang="pt-BR" sz="2400" dirty="0" smtClean="0">
              <a:cs typeface="Arial" pitchFamily="34" charset="0"/>
            </a:endParaRPr>
          </a:p>
          <a:p>
            <a:r>
              <a:rPr lang="pt-BR" sz="2400" dirty="0" smtClean="0"/>
              <a:t>Resultado: conseguimos realizar pelo menos um exame de mamas nas gestantes, totalizando 100% no final da intervenção.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2000" dirty="0" smtClean="0">
                <a:solidFill>
                  <a:schemeClr val="accent3"/>
                </a:solidFill>
              </a:rPr>
              <a:t/>
            </a:r>
            <a:br>
              <a:rPr lang="pt-BR" sz="2000" dirty="0" smtClean="0">
                <a:solidFill>
                  <a:schemeClr val="accent3"/>
                </a:solidFill>
              </a:rPr>
            </a:b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785918" y="2000240"/>
          <a:ext cx="628654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Meta 6: Garantir a 100% das gestantes a solicitação de exames laboratoriais de acordo com protocolo.</a:t>
            </a:r>
          </a:p>
          <a:p>
            <a:endParaRPr lang="pt-BR" sz="2400" dirty="0" smtClean="0"/>
          </a:p>
          <a:p>
            <a:r>
              <a:rPr lang="pt-BR" sz="2400" dirty="0" smtClean="0"/>
              <a:t>Resultado: Durante as 12 semanas do Projeto de Intervenção todas as gestantes em acompanhamento no pré-natal tiveram exames laboratoriais solicitados acordo  protocolo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/>
        </p:nvGraphicFramePr>
        <p:xfrm>
          <a:off x="1500166" y="1928802"/>
          <a:ext cx="572453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1285852" y="500042"/>
            <a:ext cx="6471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n-lt"/>
              </a:rPr>
              <a:t>Objetivos, Metas e Resultados</a:t>
            </a:r>
            <a:endParaRPr lang="pt-B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Meta </a:t>
            </a:r>
            <a:r>
              <a:rPr lang="pt-BR" sz="2400" dirty="0" smtClean="0"/>
              <a:t>7: </a:t>
            </a:r>
            <a:r>
              <a:rPr lang="pt-BR" sz="2400" dirty="0" smtClean="0"/>
              <a:t>Garantir a 100% das gestantes a prescrição de sulfato ferroso e ácido fólico conforme </a:t>
            </a:r>
            <a:r>
              <a:rPr lang="pt-BR" sz="2400" dirty="0" smtClean="0"/>
              <a:t>protocolo</a:t>
            </a:r>
          </a:p>
          <a:p>
            <a:endParaRPr lang="pt-BR" sz="2400" dirty="0" smtClean="0"/>
          </a:p>
          <a:p>
            <a:r>
              <a:rPr lang="pt-BR" sz="2400" dirty="0" smtClean="0"/>
              <a:t>Resultado: </a:t>
            </a:r>
            <a:r>
              <a:rPr lang="pt-BR" sz="2400" dirty="0" smtClean="0"/>
              <a:t>As gestantes que não receberam </a:t>
            </a:r>
            <a:r>
              <a:rPr lang="pt-BR" sz="2400" dirty="0" smtClean="0"/>
              <a:t>ácido fólico, </a:t>
            </a:r>
            <a:r>
              <a:rPr lang="pt-BR" sz="2400" dirty="0" smtClean="0"/>
              <a:t>foram as que iniciaram a gestação a partir do segundo </a:t>
            </a:r>
            <a:r>
              <a:rPr lang="pt-BR" sz="2400" dirty="0" smtClean="0"/>
              <a:t>trimestre. 100% receberam sulfato ferroso, </a:t>
            </a:r>
            <a:endParaRPr lang="pt-BR" sz="2400" dirty="0" smtClean="0"/>
          </a:p>
          <a:p>
            <a:endParaRPr lang="pt-BR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/>
        </p:nvGraphicFramePr>
        <p:xfrm>
          <a:off x="1214414" y="2071678"/>
          <a:ext cx="678661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214414" y="428604"/>
            <a:ext cx="6471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n-lt"/>
              </a:rPr>
              <a:t>Objetivos, Metas e Resultados</a:t>
            </a:r>
            <a:endParaRPr lang="pt-B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Meta 8: Garantir que 100% das gestantes realizem a vacina anti-tetânica em dia.</a:t>
            </a:r>
          </a:p>
          <a:p>
            <a:endParaRPr lang="pt-BR" sz="2400" dirty="0" smtClean="0"/>
          </a:p>
          <a:p>
            <a:r>
              <a:rPr lang="pt-BR" sz="2400" dirty="0" smtClean="0"/>
              <a:t>Resultado: Nossa unidade não realiza vacinas, a gestante tem que se deslocar a outra unidade. Tivemos que trabalhar com as gestantes a importância da vacinação, uma vez que algumas não estavam em dia com o calendário vacinal.</a:t>
            </a:r>
          </a:p>
          <a:p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/>
        </p:nvGraphicFramePr>
        <p:xfrm>
          <a:off x="1714480" y="2000240"/>
          <a:ext cx="642942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1643042" y="357166"/>
            <a:ext cx="6471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/>
            </a:r>
            <a:br>
              <a:rPr lang="pt-BR" sz="3600" b="1" dirty="0" smtClean="0">
                <a:solidFill>
                  <a:schemeClr val="accent3"/>
                </a:solidFill>
              </a:rPr>
            </a:br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Meta</a:t>
            </a:r>
            <a:r>
              <a:rPr lang="pt-BR" sz="2800" b="1" dirty="0" smtClean="0"/>
              <a:t> </a:t>
            </a:r>
            <a:r>
              <a:rPr lang="pt-BR" sz="2400" dirty="0" smtClean="0"/>
              <a:t>9: Garantir que 100% das gestantes realizem em dia a vacina contra hepatite B</a:t>
            </a:r>
          </a:p>
          <a:p>
            <a:endParaRPr lang="pt-BR" sz="2400" dirty="0" smtClean="0"/>
          </a:p>
          <a:p>
            <a:r>
              <a:rPr lang="pt-BR" sz="2400" dirty="0" smtClean="0"/>
              <a:t>Resultado: 100% das gestantes, com o esquema vacinal completo ao final da intervenção.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/>
        </p:nvGraphicFramePr>
        <p:xfrm>
          <a:off x="1428728" y="2071678"/>
          <a:ext cx="657229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/>
            </a:r>
            <a:br>
              <a:rPr lang="pt-BR" sz="3600" b="1" dirty="0" smtClean="0">
                <a:solidFill>
                  <a:schemeClr val="accent3"/>
                </a:solidFill>
              </a:rPr>
            </a:br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1928794" y="500042"/>
            <a:ext cx="5113337" cy="7207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Introdução</a:t>
            </a:r>
          </a:p>
          <a:p>
            <a:pPr algn="ctr">
              <a:defRPr/>
            </a:pPr>
            <a:endParaRPr lang="pt-BR" sz="3200" b="1" dirty="0">
              <a:solidFill>
                <a:schemeClr val="accent3"/>
              </a:solidFill>
            </a:endParaRPr>
          </a:p>
        </p:txBody>
      </p:sp>
      <p:sp>
        <p:nvSpPr>
          <p:cNvPr id="7171" name="CaixaDeTexto 8"/>
          <p:cNvSpPr txBox="1">
            <a:spLocks noChangeArrowheads="1"/>
          </p:cNvSpPr>
          <p:nvPr/>
        </p:nvSpPr>
        <p:spPr bwMode="auto">
          <a:xfrm>
            <a:off x="467544" y="1928803"/>
            <a:ext cx="813690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	</a:t>
            </a:r>
            <a:r>
              <a:rPr lang="pt-BR" sz="2000" dirty="0" smtClean="0"/>
              <a:t>O município de Restinga Seca/RS é composto por duas equipes de Estratégias de Saúde da Família (ESF), uma rural e outra urbana e duas Unidades Básicas de Saúde (UBS) tradicionais, as duas na cidade. Não há, porém, Núcleos de Apoio à Saúde da Família</a:t>
            </a:r>
            <a:r>
              <a:rPr lang="pt-BR" sz="2000" i="1" dirty="0" smtClean="0"/>
              <a:t> (</a:t>
            </a:r>
            <a:r>
              <a:rPr lang="pt-BR" sz="2000" dirty="0" smtClean="0"/>
              <a:t>NASF</a:t>
            </a:r>
            <a:r>
              <a:rPr lang="pt-BR" sz="2000" i="1" dirty="0" smtClean="0"/>
              <a:t>).</a:t>
            </a:r>
            <a:r>
              <a:rPr lang="pt-BR" sz="2000" dirty="0" smtClean="0"/>
              <a:t>	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Objetivo 2 </a:t>
            </a:r>
            <a:r>
              <a:rPr lang="pt-BR" sz="2800" b="1" dirty="0" smtClean="0"/>
              <a:t>– </a:t>
            </a:r>
            <a:r>
              <a:rPr lang="pt-BR" sz="2800" dirty="0" smtClean="0"/>
              <a:t>Melhorar a qualidade do programa de pré-natal e </a:t>
            </a:r>
            <a:r>
              <a:rPr lang="pt-BR" sz="2800" dirty="0" err="1" smtClean="0"/>
              <a:t>puerpério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Meta</a:t>
            </a:r>
            <a:r>
              <a:rPr lang="pt-BR" sz="3200" b="1" dirty="0" smtClean="0"/>
              <a:t> </a:t>
            </a:r>
            <a:r>
              <a:rPr lang="pt-BR" sz="2800" dirty="0" smtClean="0"/>
              <a:t>10: Garantir 100% das mamas examinadas nas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.</a:t>
            </a:r>
          </a:p>
          <a:p>
            <a:endParaRPr lang="pt-BR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cs typeface="Arial" pitchFamily="34" charset="0"/>
              </a:rPr>
              <a:t>Resultado: </a:t>
            </a:r>
            <a:r>
              <a:rPr lang="pt-BR" sz="2800" dirty="0" smtClean="0"/>
              <a:t>Todas as</a:t>
            </a:r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pt-BR" sz="2800" dirty="0" err="1" smtClean="0">
                <a:ea typeface="Times New Roman" pitchFamily="18" charset="0"/>
                <a:cs typeface="Arial" pitchFamily="34" charset="0"/>
              </a:rPr>
              <a:t>puérperas</a:t>
            </a:r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  cadastradas tiveram suas mamas examinadas, garantindo 100% da meta.</a:t>
            </a:r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/>
            </a:r>
            <a:br>
              <a:rPr lang="pt-BR" sz="3600" b="1" dirty="0" smtClean="0">
                <a:solidFill>
                  <a:schemeClr val="accent3"/>
                </a:solidFill>
              </a:rPr>
            </a:br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Autofit/>
          </a:bodyPr>
          <a:lstStyle/>
          <a:p>
            <a:pPr lvl="0"/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214414" y="1928802"/>
          <a:ext cx="71438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510218" y="208120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</a:t>
            </a:r>
            <a:r>
              <a:rPr lang="pt-BR" sz="2400" dirty="0" smtClean="0">
                <a:cs typeface="Arial" pitchFamily="34" charset="0"/>
              </a:rPr>
              <a:t>11: Examinar o abdome em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cadastradas no Programa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Todas 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tiveram seus abdomes examinados no acompanhamento puerperal</a:t>
            </a:r>
            <a:endParaRPr lang="pt-BR" sz="2400" dirty="0" smtClean="0">
              <a:cs typeface="Arial" pitchFamily="34" charset="0"/>
            </a:endParaRPr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714480" y="2143116"/>
          <a:ext cx="607223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</a:t>
            </a:r>
            <a:r>
              <a:rPr lang="pt-BR" sz="2400" dirty="0" smtClean="0">
                <a:cs typeface="Arial" pitchFamily="34" charset="0"/>
              </a:rPr>
              <a:t>12: Realizar exame ginecológico em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cadastradas no Programa.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Resultado: 100 %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cadastradas foram submetidas a exame ginecológico até o final da intervenção</a:t>
            </a:r>
          </a:p>
          <a:p>
            <a:pPr algn="just">
              <a:buNone/>
            </a:pPr>
            <a:r>
              <a:rPr lang="pt-BR" sz="2800" dirty="0" smtClean="0">
                <a:cs typeface="Arial" pitchFamily="34" charset="0"/>
              </a:rPr>
              <a:t/>
            </a:r>
            <a:br>
              <a:rPr lang="pt-BR" sz="2800" dirty="0" smtClean="0">
                <a:cs typeface="Arial" pitchFamily="34" charset="0"/>
              </a:rPr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34400" cy="75895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714480" y="2000240"/>
          <a:ext cx="621510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800" dirty="0" smtClean="0"/>
          </a:p>
          <a:p>
            <a:pPr algn="just"/>
            <a:r>
              <a:rPr lang="pt-BR" sz="2400" dirty="0" smtClean="0"/>
              <a:t>Meta </a:t>
            </a:r>
            <a:r>
              <a:rPr lang="pt-BR" sz="2400" dirty="0" smtClean="0">
                <a:cs typeface="Arial" pitchFamily="34" charset="0"/>
              </a:rPr>
              <a:t>13: Avaliar o estado psíquico em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cadastradas no Programa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Resultado: Todas 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, em todos os três meses da intervenção, tiveram avaliação do seu estado psíquico. Sendo 8 no primeiro mês e 10 no segundo e terceiro meses, totalizando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643042" y="2000240"/>
          <a:ext cx="621510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2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qualidade do programa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</a:t>
            </a:r>
            <a:r>
              <a:rPr lang="pt-BR" sz="2400" dirty="0" smtClean="0">
                <a:cs typeface="Arial" pitchFamily="34" charset="0"/>
              </a:rPr>
              <a:t>14: : Avaliar </a:t>
            </a:r>
            <a:r>
              <a:rPr lang="pt-BR" sz="2400" dirty="0" err="1" smtClean="0">
                <a:cs typeface="Arial" pitchFamily="34" charset="0"/>
              </a:rPr>
              <a:t>intercorrências</a:t>
            </a:r>
            <a:r>
              <a:rPr lang="pt-BR" sz="2400" dirty="0" smtClean="0">
                <a:cs typeface="Arial" pitchFamily="34" charset="0"/>
              </a:rPr>
              <a:t> em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cadastradas no Programa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100% das puérperas foram acompanhadas e avaliadas para possíveis intercorrências. Sendo 8 no primeiro mês e 10 nos meses seguintes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1285852" y="1928802"/>
          <a:ext cx="721523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259706" y="260648"/>
            <a:ext cx="6408638" cy="7191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accent3"/>
                </a:solidFill>
                <a:latin typeface="+mj-lt"/>
              </a:rPr>
              <a:t>Introdução</a:t>
            </a:r>
            <a:endParaRPr lang="pt-BR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CaixaDeTexto 10"/>
          <p:cNvSpPr txBox="1">
            <a:spLocks noChangeArrowheads="1"/>
          </p:cNvSpPr>
          <p:nvPr/>
        </p:nvSpPr>
        <p:spPr bwMode="auto">
          <a:xfrm>
            <a:off x="642910" y="1628800"/>
            <a:ext cx="810548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*Restinga Seca está localizada na região central do Estado do Rio Grande do Sul e faz parte da Região da Quarta Colônia de imigração Italiana.</a:t>
            </a:r>
          </a:p>
          <a:p>
            <a:pPr algn="just"/>
            <a:endParaRPr lang="pt-BR" sz="1200" dirty="0"/>
          </a:p>
          <a:p>
            <a:pPr algn="just"/>
            <a:r>
              <a:rPr lang="pt-BR" sz="2000" dirty="0" smtClean="0"/>
              <a:t>*Possui, aproximadamente, 17.000 hab.</a:t>
            </a:r>
          </a:p>
          <a:p>
            <a:pPr algn="just"/>
            <a:endParaRPr lang="pt-BR" sz="1200" dirty="0"/>
          </a:p>
          <a:p>
            <a:pPr algn="just"/>
            <a:r>
              <a:rPr lang="pt-BR" sz="2000" dirty="0" smtClean="0"/>
              <a:t>*Sua </a:t>
            </a:r>
            <a:r>
              <a:rPr lang="pt-BR" sz="2000" dirty="0"/>
              <a:t>extensão territorial total é de </a:t>
            </a:r>
            <a:r>
              <a:rPr lang="pt-BR" sz="2000" dirty="0" smtClean="0"/>
              <a:t>961,79 km², maior parte é rural</a:t>
            </a:r>
            <a:endParaRPr lang="pt-PT" sz="1200" dirty="0" smtClean="0"/>
          </a:p>
          <a:p>
            <a:pPr algn="just"/>
            <a:endParaRPr lang="pt-PT" sz="2000" dirty="0" smtClean="0"/>
          </a:p>
          <a:p>
            <a:pPr algn="just"/>
            <a:endParaRPr lang="pt-PT" sz="1200" dirty="0" smtClean="0"/>
          </a:p>
          <a:p>
            <a:pPr algn="just"/>
            <a:r>
              <a:rPr lang="pt-BR" sz="2000" dirty="0" smtClean="0"/>
              <a:t>*Pertence a 4ª Coordenadoria Regional de Saúde.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*Possui um hospital particular que possui alguns leitos pelo SUS e o PA só funciona no período noturno, finais de semana e feriados, sendo a demanda de urgência/emergência absorvida pelas UBS.</a:t>
            </a:r>
          </a:p>
          <a:p>
            <a:pPr algn="just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Objetivo 2 </a:t>
            </a:r>
            <a:r>
              <a:rPr lang="pt-BR" sz="2600" b="1" dirty="0" smtClean="0"/>
              <a:t>– </a:t>
            </a:r>
            <a:r>
              <a:rPr lang="pt-BR" sz="2600" dirty="0" smtClean="0"/>
              <a:t>Melhorar a qualidade do programa de pré-natal e </a:t>
            </a:r>
            <a:r>
              <a:rPr lang="pt-BR" sz="2600" dirty="0" err="1" smtClean="0"/>
              <a:t>puerpério</a:t>
            </a:r>
            <a:endParaRPr lang="pt-BR" sz="2600" dirty="0" smtClean="0"/>
          </a:p>
          <a:p>
            <a:endParaRPr lang="pt-BR" sz="2600" dirty="0" smtClean="0"/>
          </a:p>
          <a:p>
            <a:pPr algn="just"/>
            <a:r>
              <a:rPr lang="pt-BR" sz="2600" dirty="0" smtClean="0"/>
              <a:t>Meta </a:t>
            </a:r>
            <a:r>
              <a:rPr lang="pt-BR" sz="2600" dirty="0" smtClean="0">
                <a:cs typeface="Arial" pitchFamily="34" charset="0"/>
              </a:rPr>
              <a:t>15: Prescrever a 100% das </a:t>
            </a:r>
            <a:r>
              <a:rPr lang="pt-BR" sz="2600" dirty="0" err="1" smtClean="0">
                <a:cs typeface="Arial" pitchFamily="34" charset="0"/>
              </a:rPr>
              <a:t>puérperas</a:t>
            </a:r>
            <a:r>
              <a:rPr lang="pt-BR" sz="2600" dirty="0" smtClean="0">
                <a:cs typeface="Arial" pitchFamily="34" charset="0"/>
              </a:rPr>
              <a:t> um dos métodos de anticoncepção.</a:t>
            </a:r>
            <a:r>
              <a:rPr lang="pt-BR" sz="2600" dirty="0" smtClean="0"/>
              <a:t> 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>
                <a:cs typeface="Arial" pitchFamily="34" charset="0"/>
              </a:rPr>
              <a:t>Resultado: Todas as puérperas, desde o primeiro mês de intervenção até o terceiro, receberam prescrição de algum método anticoncepcional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85918" y="1928802"/>
          <a:ext cx="5891221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3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adesão ao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16: Realizar busca ativa de 100% das gestantes faltosas às consultas de pré-natal.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Poucas gestantes faltaram ao acompanhamento realizado pela Unidade, apenas uma, sendo realizada busca ativa pela equipe a fim de dar </a:t>
            </a:r>
            <a:r>
              <a:rPr lang="pt-BR" sz="2400" dirty="0" err="1" smtClean="0"/>
              <a:t>sequência</a:t>
            </a:r>
            <a:r>
              <a:rPr lang="pt-BR" sz="2400" dirty="0" smtClean="0"/>
              <a:t> ao acompanhamento</a:t>
            </a:r>
            <a:endParaRPr lang="pt-BR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39552" y="33265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571604" y="1857364"/>
          <a:ext cx="628654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3 </a:t>
            </a:r>
            <a:r>
              <a:rPr lang="pt-BR" sz="2400" b="1" dirty="0" smtClean="0"/>
              <a:t>– </a:t>
            </a:r>
            <a:r>
              <a:rPr lang="pt-BR" sz="2400" dirty="0" smtClean="0"/>
              <a:t>Melhorar a adesão ao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17: </a:t>
            </a:r>
            <a:r>
              <a:rPr lang="pt-BR" sz="2400" dirty="0" smtClean="0">
                <a:cs typeface="Arial" pitchFamily="34" charset="0"/>
              </a:rPr>
              <a:t>Realizar busca ativa em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que não realizaram a consulta de </a:t>
            </a:r>
            <a:r>
              <a:rPr lang="pt-BR" sz="2400" dirty="0" err="1" smtClean="0">
                <a:cs typeface="Arial" pitchFamily="34" charset="0"/>
              </a:rPr>
              <a:t>puerpério</a:t>
            </a:r>
            <a:r>
              <a:rPr lang="pt-BR" sz="2400" dirty="0" smtClean="0">
                <a:cs typeface="Arial" pitchFamily="34" charset="0"/>
              </a:rPr>
              <a:t> até 30 dias após o parto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Resultado: Todas 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compareceram à revisão puerperal até o 30º dia pós parto, não sendo necessária busca ativa em nenhum dos três meses</a:t>
            </a:r>
            <a:r>
              <a:rPr lang="pt-BR" sz="2400" dirty="0" smtClean="0"/>
              <a:t>. </a:t>
            </a:r>
            <a:endParaRPr lang="pt-BR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4 – Melhorar o registro das informações do pré-natal e do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18: Manter registro na ficha-espelho de pré-natal/vacinação em 100% das gestantes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No decorrer do projeto foi possível fazer uso das fichas-espelho e adaptá-las aos prontuários das gestantes, que hoje já são rotina</a:t>
            </a:r>
            <a:endParaRPr lang="pt-BR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/>
        </p:nvGraphicFramePr>
        <p:xfrm>
          <a:off x="1571604" y="2000240"/>
          <a:ext cx="607223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1357290" y="357166"/>
            <a:ext cx="6471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n-lt"/>
              </a:rPr>
              <a:t>Objetivos, Metas e Resultados</a:t>
            </a:r>
            <a:endParaRPr lang="pt-B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4 – Melhorar o registro das informações do pré-natal e do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</a:t>
            </a:r>
            <a:r>
              <a:rPr lang="pt-BR" sz="2400" dirty="0" smtClean="0">
                <a:cs typeface="Arial" pitchFamily="34" charset="0"/>
              </a:rPr>
              <a:t>19: Manter registro na ficha de acompanhamento do Programa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endParaRPr lang="pt-BR" sz="2400" dirty="0" smtClean="0">
              <a:cs typeface="Arial" pitchFamily="34" charset="0"/>
            </a:endParaRP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Em todos os três meses de intervenção, 100% das </a:t>
            </a:r>
            <a:r>
              <a:rPr lang="pt-BR" sz="2400" dirty="0" err="1" smtClean="0">
                <a:cs typeface="Arial" pitchFamily="34" charset="0"/>
              </a:rPr>
              <a:t>puérperas</a:t>
            </a:r>
            <a:r>
              <a:rPr lang="pt-BR" sz="2400" dirty="0" smtClean="0">
                <a:cs typeface="Arial" pitchFamily="34" charset="0"/>
              </a:rPr>
              <a:t> tinham registro na ficha de acompanhamento do Programa. Oito no primeiro mês e dez em cada um dos dois últimos meses</a:t>
            </a:r>
            <a:endParaRPr lang="pt-BR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285852" y="1928802"/>
          <a:ext cx="650085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5 – Avaliar risco gestacional em 100% das gestantes</a:t>
            </a:r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</a:t>
            </a:r>
            <a:r>
              <a:rPr lang="pt-BR" sz="2400" dirty="0" smtClean="0">
                <a:cs typeface="Arial" pitchFamily="34" charset="0"/>
              </a:rPr>
              <a:t>20: </a:t>
            </a:r>
            <a:r>
              <a:rPr lang="pt-BR" sz="2400" dirty="0" smtClean="0"/>
              <a:t>Avaliar o risco gestacional em 100% das gestantes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As consultas do pré-natal mantiveram os índices em 100% em relação a avaliação do risco gestacional</a:t>
            </a: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1979712" y="260648"/>
            <a:ext cx="5113337" cy="7207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accent3"/>
                </a:solidFill>
                <a:latin typeface="+mj-lt"/>
              </a:rPr>
              <a:t>Introdução</a:t>
            </a:r>
            <a:endParaRPr lang="pt-BR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171" name="CaixaDeTexto 8"/>
          <p:cNvSpPr txBox="1">
            <a:spLocks noChangeArrowheads="1"/>
          </p:cNvSpPr>
          <p:nvPr/>
        </p:nvSpPr>
        <p:spPr bwMode="auto">
          <a:xfrm>
            <a:off x="179512" y="1340768"/>
            <a:ext cx="8712968" cy="42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2000" dirty="0" smtClean="0"/>
              <a:t>A UBS São Luiz está localizada no bairro São Luiz, é de modelo tradicional e atende por livre demanda e pode abranger uma população em torno de 12.000 pessoas.</a:t>
            </a:r>
          </a:p>
          <a:p>
            <a:pPr marL="457200" indent="-457200" algn="just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2000" dirty="0" smtClean="0"/>
              <a:t>Na comunidade existe um Conselho Local de Saúde; porém, com pouca atuação. </a:t>
            </a:r>
          </a:p>
          <a:p>
            <a:pPr marL="457200" indent="-457200" algn="just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2000" dirty="0" smtClean="0"/>
              <a:t>O atendimento da unidade é 100% SUS.</a:t>
            </a:r>
          </a:p>
          <a:p>
            <a:pPr marL="457200" indent="-457200" algn="just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2000" dirty="0" smtClean="0"/>
              <a:t> A unidade é relativamente nova, construída segundo as normas preconizadas pelo Ministério da Saúde, em conformidade com o Manual da estrutura da UBS, de 2008</a:t>
            </a:r>
          </a:p>
          <a:p>
            <a:pPr marL="457200" indent="-457200" algn="just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40466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643042" y="2071678"/>
          <a:ext cx="642942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</a:t>
            </a:r>
            <a:r>
              <a:rPr lang="pt-BR" sz="2400" dirty="0" smtClean="0">
                <a:cs typeface="Arial" pitchFamily="34" charset="0"/>
              </a:rPr>
              <a:t>21: </a:t>
            </a:r>
            <a:r>
              <a:rPr lang="pt-BR" sz="2400" dirty="0" smtClean="0"/>
              <a:t>Garantir a 100% das gestantes orientação nutricional durante a gestação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</a:t>
            </a:r>
            <a:r>
              <a:rPr lang="pt-BR" sz="2400" dirty="0" smtClean="0"/>
              <a:t> Ao final da intervenção todas haviam recebido orientação nutricional</a:t>
            </a:r>
            <a:endParaRPr lang="pt-BR" sz="2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214942" y="264318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5536" y="404664"/>
            <a:ext cx="838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785918" y="1928802"/>
          <a:ext cx="628654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22: Promover o aleitamento materno junto a 100% das gestantes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100% das gestantes receberam orientação sobre aleitamento materno, totalizando 23 gestantes no segundo e terceiro mês.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395536" y="404664"/>
            <a:ext cx="838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643042" y="2071678"/>
          <a:ext cx="621510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23: : Orientar a 100% das gestantes sobre os cuidados com o recém-nascido (teste do pezinho, decúbito dorsal para dormir).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N</a:t>
            </a:r>
            <a:r>
              <a:rPr lang="pt-BR" sz="2400" dirty="0" smtClean="0"/>
              <a:t>o primeiro mês 9 das 16 gestantes já havia recebido (56,3%). No segundo mês, 23 delas (100%), assim como no terceiro mês, 23 delas (100%) haviam recebido a orientação</a:t>
            </a:r>
            <a:endParaRPr lang="pt-BR" sz="24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1879494654"/>
              </p:ext>
            </p:extLst>
          </p:nvPr>
        </p:nvGraphicFramePr>
        <p:xfrm>
          <a:off x="1357290" y="1928802"/>
          <a:ext cx="692948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24: : Orientar 100% das gestantes sobre anticoncepção após o parto.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Todas as gestantes receberam orientação sobre anticoncepção após o parto ao final da intervenção.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31032" y="476672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2924782731"/>
              </p:ext>
            </p:extLst>
          </p:nvPr>
        </p:nvGraphicFramePr>
        <p:xfrm>
          <a:off x="1785918" y="1975081"/>
          <a:ext cx="6072230" cy="402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Objetivo 6 – Promover a saúde no pré-natal e no </a:t>
            </a:r>
            <a:r>
              <a:rPr lang="pt-BR" sz="2800" dirty="0" err="1" smtClean="0"/>
              <a:t>puerpério</a:t>
            </a:r>
            <a:endParaRPr lang="pt-BR" sz="2800" dirty="0" smtClean="0"/>
          </a:p>
          <a:p>
            <a:endParaRPr lang="pt-BR" sz="2600" dirty="0" smtClean="0"/>
          </a:p>
          <a:p>
            <a:pPr algn="just"/>
            <a:r>
              <a:rPr lang="pt-BR" sz="2600" dirty="0" smtClean="0"/>
              <a:t>Meta 25: : Orientar 100% das gestantes sobre os riscos do tabagismo e do uso de álcool e drogas na gestação.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>
                <a:cs typeface="Arial" pitchFamily="34" charset="0"/>
              </a:rPr>
              <a:t>Resultado: </a:t>
            </a:r>
            <a:r>
              <a:rPr lang="pt-BR" sz="2600" dirty="0" smtClean="0"/>
              <a:t>Todas as gestantes receberam orientações a respeito do uso de drogas, tabagismo e álcool na gestação e no </a:t>
            </a:r>
            <a:r>
              <a:rPr lang="pt-BR" sz="2600" dirty="0" err="1" smtClean="0"/>
              <a:t>puerpério</a:t>
            </a:r>
            <a:r>
              <a:rPr lang="pt-BR" sz="2600" dirty="0" smtClean="0"/>
              <a:t> ao final da intervenção</a:t>
            </a:r>
            <a:r>
              <a:rPr lang="pt-BR" dirty="0" smtClean="0"/>
              <a:t>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1403648" y="332656"/>
            <a:ext cx="5976664" cy="7207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accent3"/>
                </a:solidFill>
                <a:latin typeface="+mj-lt"/>
              </a:rPr>
              <a:t>Introdução</a:t>
            </a:r>
            <a:endParaRPr lang="pt-BR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171" name="CaixaDeTexto 8"/>
          <p:cNvSpPr txBox="1">
            <a:spLocks noChangeArrowheads="1"/>
          </p:cNvSpPr>
          <p:nvPr/>
        </p:nvSpPr>
        <p:spPr bwMode="auto">
          <a:xfrm>
            <a:off x="395536" y="1844824"/>
            <a:ext cx="8352928" cy="454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1800"/>
              </a:spcBef>
            </a:pPr>
            <a:endParaRPr lang="pt-BR" sz="2000" dirty="0" smtClean="0"/>
          </a:p>
          <a:p>
            <a:pPr marL="457200" indent="-457200" algn="just">
              <a:lnSpc>
                <a:spcPts val="2500"/>
              </a:lnSpc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000" dirty="0" smtClean="0"/>
              <a:t>A Unidade possui um médico clínico geral, uma enfermeira, duas técnicas de enfermagem, auxiliar administrativo, vigilante, auxiliar de limpeza. </a:t>
            </a:r>
          </a:p>
          <a:p>
            <a:pPr marL="457200" indent="-457200" algn="just">
              <a:lnSpc>
                <a:spcPts val="2500"/>
              </a:lnSpc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000" dirty="0" smtClean="0"/>
              <a:t>A Unidade atende em média 25-30 usuários com demanda médica/dia, além dos curativos, imunizações, consulta de enfermagem e outras ações programáticas desenvolvidas.</a:t>
            </a:r>
          </a:p>
          <a:p>
            <a:pPr marL="457200" indent="-457200" algn="just">
              <a:lnSpc>
                <a:spcPts val="2500"/>
              </a:lnSpc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000" dirty="0"/>
              <a:t>Antes da intervenção não havia grupo de gestantes, </a:t>
            </a:r>
            <a:r>
              <a:rPr lang="pt-BR" sz="2000" dirty="0" smtClean="0"/>
              <a:t>o PN acontecia </a:t>
            </a:r>
            <a:r>
              <a:rPr lang="pt-BR" sz="2000" dirty="0"/>
              <a:t>a cada 15 dias, pouco usávamos as </a:t>
            </a:r>
            <a:r>
              <a:rPr lang="pt-BR" sz="2000" dirty="0" smtClean="0"/>
              <a:t>fichas-espelho, atendimento centrado </a:t>
            </a:r>
            <a:r>
              <a:rPr lang="pt-BR" sz="2000" dirty="0"/>
              <a:t>no médico.</a:t>
            </a:r>
          </a:p>
          <a:p>
            <a:pPr marL="457200" indent="-457200" algn="just">
              <a:lnSpc>
                <a:spcPts val="2500"/>
              </a:lnSpc>
              <a:spcBef>
                <a:spcPts val="1800"/>
              </a:spcBef>
              <a:buFont typeface="Wingdings" pitchFamily="2" charset="2"/>
              <a:buChar char="ü"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31032" y="476672"/>
            <a:ext cx="838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2759234930"/>
              </p:ext>
            </p:extLst>
          </p:nvPr>
        </p:nvGraphicFramePr>
        <p:xfrm>
          <a:off x="1500166" y="2071678"/>
          <a:ext cx="635798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26: : Orientar 100% das gestantes e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sobre higiene bucal.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Todas as gestantes e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 receberam orientação quanto aos cuidados da saúde bucal até o final da intervenção.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31032" y="476672"/>
            <a:ext cx="838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1785918" y="2000240"/>
          <a:ext cx="607223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27: Orientar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sobre os cuidados do recém-nascido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Todas 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receberam orientações sobre os cuidados com o recém-nascido em todos os três meses da intervenção, 8 no primeiro, 10 no segundo e 10 no terceiro, ou seja 100% delas.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395536" y="260648"/>
            <a:ext cx="799288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55576" y="332656"/>
            <a:ext cx="7489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11" name="Gráfico 10"/>
          <p:cNvGraphicFramePr/>
          <p:nvPr/>
        </p:nvGraphicFramePr>
        <p:xfrm>
          <a:off x="1428728" y="1785926"/>
          <a:ext cx="657229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28: Orientar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sobre aleitamento materno exclusivo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Todas 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receberam orientações sobre o aleitamento materno.  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31032" y="476672"/>
            <a:ext cx="838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285852" y="1785926"/>
          <a:ext cx="635798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Objetivo 6 – Promover a saúde no pré-natal e no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Meta 29: Orientar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sobre aleitamento materno exclusivo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cs typeface="Arial" pitchFamily="34" charset="0"/>
              </a:rPr>
              <a:t>Resultado: </a:t>
            </a:r>
            <a:r>
              <a:rPr lang="pt-BR" sz="2400" dirty="0" smtClean="0"/>
              <a:t>Todas 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receberam orientação  sobre planejamento familiar.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395536" y="260648"/>
            <a:ext cx="799288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42910" y="28572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Objetivos, Metas e Resultados</a:t>
            </a:r>
            <a:endParaRPr lang="pt-BR" sz="3200" dirty="0">
              <a:latin typeface="+mj-lt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428728" y="1857364"/>
          <a:ext cx="685804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Importância da intervenção para o </a:t>
            </a:r>
            <a:r>
              <a:rPr lang="pt-BR" sz="2400" dirty="0" smtClean="0"/>
              <a:t>serviço</a:t>
            </a:r>
          </a:p>
          <a:p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 Maior coesão e engajamento da equipe e das pacientes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Melhor organização do serviço: fichas-espelho, reuniões de planejamento, sistematização do serviço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Pacientes bem informadas fazem melhor o pré-natal</a:t>
            </a: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1835696" y="260648"/>
            <a:ext cx="5184576" cy="7191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accent3"/>
                </a:solidFill>
                <a:latin typeface="+mj-lt"/>
              </a:rPr>
              <a:t>Objetivo Geral</a:t>
            </a:r>
            <a:endParaRPr lang="pt-BR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3315" name="CaixaDeTexto 2"/>
          <p:cNvSpPr txBox="1">
            <a:spLocks noChangeArrowheads="1"/>
          </p:cNvSpPr>
          <p:nvPr/>
        </p:nvSpPr>
        <p:spPr bwMode="auto">
          <a:xfrm>
            <a:off x="900113" y="2708275"/>
            <a:ext cx="7488237" cy="113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/>
              <a:t>	</a:t>
            </a:r>
            <a:r>
              <a:rPr lang="pt-BR" sz="2400" dirty="0"/>
              <a:t>Qualificar a atenção ao Pré-natal e Puerpério na UBS São Luiz, Restinga Seca/RS</a:t>
            </a:r>
            <a:r>
              <a:rPr lang="pt-BR" sz="2400" dirty="0" smtClean="0"/>
              <a:t>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Importância da intervenção para </a:t>
            </a:r>
            <a:r>
              <a:rPr lang="pt-BR" dirty="0" smtClean="0"/>
              <a:t>a </a:t>
            </a:r>
            <a:r>
              <a:rPr lang="pt-BR" dirty="0" smtClean="0"/>
              <a:t>equipe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Comprometimento da toda equipe com o resultado final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Sistematização do serviço, facilitando-o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Maior conhecimento de toda equipe de todos os aspectos do pré-natal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546271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Importância da intervenção para </a:t>
            </a:r>
            <a:r>
              <a:rPr lang="pt-BR" sz="2400" dirty="0" smtClean="0"/>
              <a:t>a </a:t>
            </a:r>
            <a:r>
              <a:rPr lang="pt-BR" sz="2400" dirty="0" smtClean="0"/>
              <a:t>comunidade</a:t>
            </a:r>
          </a:p>
          <a:p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Melhor atendimento, qualidade do serviço oferecido</a:t>
            </a:r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Acolhimento e “ponto de encontro” das gestantes</a:t>
            </a:r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Informação sobre todo processo da gestação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Debate interativo sobre assuntos relevantes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Realização de UCA e TTOG, que antes não eram oferecidos pelo SUS</a:t>
            </a:r>
          </a:p>
          <a:p>
            <a:pPr>
              <a:buFont typeface="Wingdings" pitchFamily="2" charset="2"/>
              <a:buChar char="ü"/>
            </a:pPr>
            <a:endParaRPr lang="pt-BR" sz="24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022079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Incorporação da intervenção na rotina do </a:t>
            </a:r>
            <a:r>
              <a:rPr lang="pt-BR" dirty="0" smtClean="0"/>
              <a:t>serviço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Foi incorporado sem dificuldades à rotina do serviço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Maior motivação da equipe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Maior segurança e facilidade de realizar o serviço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Maior e melhor contato com as pacientes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93633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857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chemeClr val="accent3"/>
                </a:solidFill>
              </a:rPr>
              <a:t>Reflexão crítica sobre o processo pessoal </a:t>
            </a:r>
            <a:br>
              <a:rPr lang="pt-BR" sz="3100" b="1" dirty="0" smtClean="0">
                <a:solidFill>
                  <a:schemeClr val="accent3"/>
                </a:solidFill>
              </a:rPr>
            </a:br>
            <a:r>
              <a:rPr lang="pt-BR" sz="3100" b="1" dirty="0" smtClean="0">
                <a:solidFill>
                  <a:schemeClr val="accent3"/>
                </a:solidFill>
              </a:rPr>
              <a:t>de aprendizagem</a:t>
            </a:r>
            <a:r>
              <a:rPr lang="pt-BR" sz="3600" b="1" dirty="0" smtClean="0">
                <a:solidFill>
                  <a:schemeClr val="accent3"/>
                </a:solidFill>
              </a:rPr>
              <a:t/>
            </a:r>
            <a:br>
              <a:rPr lang="pt-BR" sz="3600" b="1" dirty="0" smtClean="0">
                <a:solidFill>
                  <a:schemeClr val="accent3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Melhora profissional, trabalho em equipe, visão holística de todo processo</a:t>
            </a:r>
          </a:p>
          <a:p>
            <a:r>
              <a:rPr lang="pt-BR" dirty="0" smtClean="0"/>
              <a:t>Maior envolvimento de toda equipe em todo processo</a:t>
            </a:r>
          </a:p>
          <a:p>
            <a:r>
              <a:rPr lang="pt-BR" dirty="0" smtClean="0"/>
              <a:t>Avaliação </a:t>
            </a:r>
            <a:r>
              <a:rPr lang="pt-BR" smtClean="0"/>
              <a:t>dos resultados</a:t>
            </a:r>
            <a:endParaRPr lang="pt-BR" dirty="0" smtClean="0"/>
          </a:p>
          <a:p>
            <a:r>
              <a:rPr lang="pt-BR" dirty="0" smtClean="0"/>
              <a:t>Abranger a intervenção para outras áreas</a:t>
            </a:r>
          </a:p>
          <a:p>
            <a:r>
              <a:rPr lang="pt-BR" dirty="0" smtClean="0"/>
              <a:t>Criação do ESF para melhorar ainda mais a cobertura e o acompanhamento</a:t>
            </a:r>
            <a:endParaRPr lang="pt-BR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86116" y="3000372"/>
            <a:ext cx="50193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/>
              <a:t>Muito obrigada!!!!!!!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835696" y="476672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3"/>
                </a:solidFill>
                <a:latin typeface="+mj-lt"/>
              </a:rPr>
              <a:t>Metodologia</a:t>
            </a:r>
            <a:endParaRPr lang="pt-BR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9" name="CaixaDeTexto 2"/>
          <p:cNvSpPr txBox="1">
            <a:spLocks noChangeArrowheads="1"/>
          </p:cNvSpPr>
          <p:nvPr/>
        </p:nvSpPr>
        <p:spPr bwMode="auto">
          <a:xfrm>
            <a:off x="683568" y="1844824"/>
            <a:ext cx="806489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pt-BR" sz="2000" b="1" dirty="0" smtClean="0"/>
              <a:t>	Ações realizadas</a:t>
            </a:r>
            <a:r>
              <a:rPr lang="pt-BR" sz="2000" dirty="0" smtClean="0"/>
              <a:t>: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Capacitação da equipe em pré-natal e puerpério;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Definição do papel de cada profissional na ação; 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Cadastramento de todas as gestantes; 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Contato com as lideranças da comunidade para solicitar apoio no engajamento público; 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Atendimento clínico das gestantes/puérperas; 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Grupo de gestantes (promoção à saúde); 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Reunião com gestor para prover insumos/materiais necessários à intervenção; 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Busca ativa às pacientes faltosas;</a:t>
            </a:r>
          </a:p>
          <a:p>
            <a:pPr marL="457200" indent="-457200">
              <a:lnSpc>
                <a:spcPts val="2900"/>
              </a:lnSpc>
              <a:buFont typeface="Times New Roman" pitchFamily="18" charset="0"/>
              <a:buChar char="→"/>
            </a:pPr>
            <a:r>
              <a:rPr lang="pt-BR" sz="2000" dirty="0" smtClean="0"/>
              <a:t>Monitoramento da intervenção.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3"/>
                </a:solidFill>
              </a:rPr>
              <a:t>Metodologia</a:t>
            </a:r>
            <a:endParaRPr lang="pt-BR" sz="3600" b="1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Ações</a:t>
            </a:r>
          </a:p>
          <a:p>
            <a:pPr>
              <a:buNone/>
            </a:pPr>
            <a:endParaRPr lang="pt-BR" sz="2400" b="1" dirty="0" smtClean="0"/>
          </a:p>
          <a:p>
            <a:r>
              <a:rPr lang="pt-BR" sz="2400" dirty="0" smtClean="0"/>
              <a:t>Monitorar a cobertura do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/vacinação/ficha-espelho</a:t>
            </a:r>
          </a:p>
          <a:p>
            <a:endParaRPr lang="pt-BR" sz="2400" dirty="0" smtClean="0"/>
          </a:p>
          <a:p>
            <a:r>
              <a:rPr lang="pt-BR" sz="2400" dirty="0" smtClean="0"/>
              <a:t>Acolher as gestantes e </a:t>
            </a:r>
            <a:r>
              <a:rPr lang="pt-BR" sz="2400" dirty="0" err="1" smtClean="0"/>
              <a:t>puérperas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Esclarecer a importância do pré-natal/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 Capacitar a equipe</a:t>
            </a:r>
          </a:p>
          <a:p>
            <a:endParaRPr lang="pt-BR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3684</TotalTime>
  <Words>2643</Words>
  <Application>Microsoft Office PowerPoint</Application>
  <PresentationFormat>Apresentação na tela (4:3)</PresentationFormat>
  <Paragraphs>349</Paragraphs>
  <Slides>74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74</vt:i4>
      </vt:variant>
    </vt:vector>
  </HeadingPairs>
  <TitlesOfParts>
    <vt:vector size="75" baseType="lpstr">
      <vt:lpstr>Cívico</vt:lpstr>
      <vt:lpstr>Qualificação da Atenção ao Pré-natal e Puerpério na UBS São Luiz, Restinga Seca/RS</vt:lpstr>
      <vt:lpstr>Introdução</vt:lpstr>
      <vt:lpstr>Slide 3</vt:lpstr>
      <vt:lpstr>Slide 4</vt:lpstr>
      <vt:lpstr>Slide 5</vt:lpstr>
      <vt:lpstr>Slide 6</vt:lpstr>
      <vt:lpstr>Slide 7</vt:lpstr>
      <vt:lpstr>Slide 8</vt:lpstr>
      <vt:lpstr>Metodologia</vt:lpstr>
      <vt:lpstr>Metodologia</vt:lpstr>
      <vt:lpstr>Slide 11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Slide 19</vt:lpstr>
      <vt:lpstr>Objetivos, Metas e Resultados </vt:lpstr>
      <vt:lpstr>Objetivos, Metas e Resultados </vt:lpstr>
      <vt:lpstr>Objetivos, Metas e Resultados</vt:lpstr>
      <vt:lpstr>Slide 23</vt:lpstr>
      <vt:lpstr>Objetivos, Metas e Resultados </vt:lpstr>
      <vt:lpstr>Slide 25</vt:lpstr>
      <vt:lpstr>Objetivos, Metas e Resultados </vt:lpstr>
      <vt:lpstr>Slide 27</vt:lpstr>
      <vt:lpstr> Objetivos, Metas e Resultados </vt:lpstr>
      <vt:lpstr> Objetivos, Metas e Resultados </vt:lpstr>
      <vt:lpstr> Objetivos, Metas e Resultados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 </vt:lpstr>
      <vt:lpstr>Objetivos, Metas e Resultados</vt:lpstr>
      <vt:lpstr>Objetivos, Metas e Resultados </vt:lpstr>
      <vt:lpstr>Objetivos, Metas e Resultados</vt:lpstr>
      <vt:lpstr>   Objetivos, Metas e Resultados </vt:lpstr>
      <vt:lpstr>Objetivos, Metas e Resultados</vt:lpstr>
      <vt:lpstr>Objetivos, Metas e Resultados </vt:lpstr>
      <vt:lpstr>Objetivos, Metas e Resultados</vt:lpstr>
      <vt:lpstr>Slide 43</vt:lpstr>
      <vt:lpstr>Objetivos, Metas e Resultados</vt:lpstr>
      <vt:lpstr>Objetivos, Metas e Resultados</vt:lpstr>
      <vt:lpstr>Slide 46</vt:lpstr>
      <vt:lpstr>Objetivos, Metas e Resultados</vt:lpstr>
      <vt:lpstr>Objetivos, Metas e Resultados</vt:lpstr>
      <vt:lpstr>Objetivos, Metas e Resultados</vt:lpstr>
      <vt:lpstr>Slide 50</vt:lpstr>
      <vt:lpstr>Objetivos, Metas e Resultados</vt:lpstr>
      <vt:lpstr>Slide 52</vt:lpstr>
      <vt:lpstr>Objetivos, Metas e Resultados</vt:lpstr>
      <vt:lpstr>Slide 54</vt:lpstr>
      <vt:lpstr>Objetivos, Metas e Resultados</vt:lpstr>
      <vt:lpstr>Slide 56</vt:lpstr>
      <vt:lpstr>Objetivos, Metas e Resultados</vt:lpstr>
      <vt:lpstr>Slide 58</vt:lpstr>
      <vt:lpstr>Objetivos, Metas e Resultados </vt:lpstr>
      <vt:lpstr>Slide 60</vt:lpstr>
      <vt:lpstr>Objetivos, Metas e Resultados</vt:lpstr>
      <vt:lpstr>Slide 62</vt:lpstr>
      <vt:lpstr>Objetivos, Metas e Resultados</vt:lpstr>
      <vt:lpstr>Slide 64</vt:lpstr>
      <vt:lpstr>Objetivos, Metas e Resultados</vt:lpstr>
      <vt:lpstr>Slide 66</vt:lpstr>
      <vt:lpstr>Objetivos, Metas e Resultados</vt:lpstr>
      <vt:lpstr>Slide 68</vt:lpstr>
      <vt:lpstr>Discussão</vt:lpstr>
      <vt:lpstr>Discussão</vt:lpstr>
      <vt:lpstr>Discussão</vt:lpstr>
      <vt:lpstr>Discussão</vt:lpstr>
      <vt:lpstr>Reflexão crítica sobre o processo pessoal  de aprendizagem </vt:lpstr>
      <vt:lpstr>Slide 74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do Programa de Atenção aos usuários com Hipertensão e/ou Diabetes em uma Unidade de Saúde de Curitiba, PR</dc:title>
  <dc:creator>Seven</dc:creator>
  <cp:lastModifiedBy>BRPC</cp:lastModifiedBy>
  <cp:revision>379</cp:revision>
  <dcterms:created xsi:type="dcterms:W3CDTF">2013-10-22T12:36:11Z</dcterms:created>
  <dcterms:modified xsi:type="dcterms:W3CDTF">2015-01-22T12:40:15Z</dcterms:modified>
</cp:coreProperties>
</file>