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6"/>
  </p:notesMasterIdLst>
  <p:sldIdLst>
    <p:sldId id="256" r:id="rId2"/>
    <p:sldId id="284" r:id="rId3"/>
    <p:sldId id="285" r:id="rId4"/>
    <p:sldId id="287" r:id="rId5"/>
    <p:sldId id="288" r:id="rId6"/>
    <p:sldId id="289" r:id="rId7"/>
    <p:sldId id="291" r:id="rId8"/>
    <p:sldId id="290" r:id="rId9"/>
    <p:sldId id="292" r:id="rId10"/>
    <p:sldId id="293" r:id="rId11"/>
    <p:sldId id="257" r:id="rId12"/>
    <p:sldId id="283" r:id="rId13"/>
    <p:sldId id="258" r:id="rId14"/>
    <p:sldId id="259" r:id="rId15"/>
    <p:sldId id="294" r:id="rId16"/>
    <p:sldId id="295" r:id="rId17"/>
    <p:sldId id="296" r:id="rId18"/>
    <p:sldId id="297" r:id="rId19"/>
    <p:sldId id="298" r:id="rId20"/>
    <p:sldId id="299" r:id="rId21"/>
    <p:sldId id="300" r:id="rId22"/>
    <p:sldId id="301" r:id="rId23"/>
    <p:sldId id="302" r:id="rId24"/>
    <p:sldId id="303" r:id="rId25"/>
    <p:sldId id="304" r:id="rId26"/>
    <p:sldId id="305" r:id="rId27"/>
    <p:sldId id="306" r:id="rId28"/>
    <p:sldId id="307" r:id="rId29"/>
    <p:sldId id="308" r:id="rId30"/>
    <p:sldId id="309" r:id="rId31"/>
    <p:sldId id="310" r:id="rId32"/>
    <p:sldId id="311" r:id="rId33"/>
    <p:sldId id="312" r:id="rId34"/>
    <p:sldId id="313" r:id="rId35"/>
    <p:sldId id="314" r:id="rId36"/>
    <p:sldId id="315" r:id="rId37"/>
    <p:sldId id="316" r:id="rId38"/>
    <p:sldId id="317" r:id="rId39"/>
    <p:sldId id="318" r:id="rId40"/>
    <p:sldId id="260" r:id="rId41"/>
    <p:sldId id="261" r:id="rId42"/>
    <p:sldId id="262" r:id="rId43"/>
    <p:sldId id="319" r:id="rId44"/>
    <p:sldId id="320" r:id="rId45"/>
    <p:sldId id="263" r:id="rId46"/>
    <p:sldId id="264" r:id="rId47"/>
    <p:sldId id="265" r:id="rId48"/>
    <p:sldId id="267" r:id="rId49"/>
    <p:sldId id="321" r:id="rId50"/>
    <p:sldId id="268" r:id="rId51"/>
    <p:sldId id="269" r:id="rId52"/>
    <p:sldId id="270" r:id="rId53"/>
    <p:sldId id="271" r:id="rId54"/>
    <p:sldId id="322" r:id="rId55"/>
    <p:sldId id="272" r:id="rId56"/>
    <p:sldId id="323" r:id="rId57"/>
    <p:sldId id="273" r:id="rId58"/>
    <p:sldId id="324" r:id="rId59"/>
    <p:sldId id="274" r:id="rId60"/>
    <p:sldId id="325" r:id="rId61"/>
    <p:sldId id="275" r:id="rId62"/>
    <p:sldId id="326" r:id="rId63"/>
    <p:sldId id="276" r:id="rId64"/>
    <p:sldId id="330" r:id="rId65"/>
    <p:sldId id="277" r:id="rId66"/>
    <p:sldId id="327" r:id="rId67"/>
    <p:sldId id="278" r:id="rId68"/>
    <p:sldId id="328" r:id="rId69"/>
    <p:sldId id="279" r:id="rId70"/>
    <p:sldId id="329" r:id="rId71"/>
    <p:sldId id="280" r:id="rId72"/>
    <p:sldId id="331" r:id="rId73"/>
    <p:sldId id="281" r:id="rId74"/>
    <p:sldId id="332" r:id="rId75"/>
    <p:sldId id="282" r:id="rId76"/>
    <p:sldId id="333" r:id="rId77"/>
    <p:sldId id="334" r:id="rId78"/>
    <p:sldId id="335" r:id="rId79"/>
    <p:sldId id="336" r:id="rId80"/>
    <p:sldId id="337" r:id="rId81"/>
    <p:sldId id="338" r:id="rId82"/>
    <p:sldId id="339" r:id="rId83"/>
    <p:sldId id="340" r:id="rId84"/>
    <p:sldId id="341" r:id="rId85"/>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8ACDD0-3C3D-43FC-97EF-971EBACD4F35}" type="datetimeFigureOut">
              <a:rPr lang="pt-BR" smtClean="0"/>
              <a:t>14/06/2015</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18FD7E-9F3A-404C-B986-14B159581F6D}" type="slidenum">
              <a:rPr lang="pt-BR" smtClean="0"/>
              <a:t>‹nº›</a:t>
            </a:fld>
            <a:endParaRPr lang="pt-BR"/>
          </a:p>
        </p:txBody>
      </p:sp>
    </p:spTree>
    <p:extLst>
      <p:ext uri="{BB962C8B-B14F-4D97-AF65-F5344CB8AC3E}">
        <p14:creationId xmlns:p14="http://schemas.microsoft.com/office/powerpoint/2010/main" val="4272668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E718FD7E-9F3A-404C-B986-14B159581F6D}" type="slidenum">
              <a:rPr lang="pt-BR" smtClean="0"/>
              <a:t>39</a:t>
            </a:fld>
            <a:endParaRPr lang="pt-BR"/>
          </a:p>
        </p:txBody>
      </p:sp>
    </p:spTree>
    <p:extLst>
      <p:ext uri="{BB962C8B-B14F-4D97-AF65-F5344CB8AC3E}">
        <p14:creationId xmlns:p14="http://schemas.microsoft.com/office/powerpoint/2010/main" val="3674883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2">
        <a:schemeClr val="bg1"/>
      </p:bgRef>
    </p:bg>
    <p:spTree>
      <p:nvGrpSpPr>
        <p:cNvPr id="1" name=""/>
        <p:cNvGrpSpPr/>
        <p:nvPr/>
      </p:nvGrpSpPr>
      <p:grpSpPr>
        <a:xfrm>
          <a:off x="0" y="0"/>
          <a:ext cx="0" cy="0"/>
          <a:chOff x="0" y="0"/>
          <a:chExt cx="0" cy="0"/>
        </a:xfrm>
      </p:grpSpPr>
      <p:sp>
        <p:nvSpPr>
          <p:cNvPr id="8" name="Retângulo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onector reto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ítulo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pt-BR" smtClean="0"/>
              <a:t>Clique para editar o título mestre</a:t>
            </a:r>
            <a:endParaRPr kumimoji="0" lang="en-US"/>
          </a:p>
        </p:txBody>
      </p:sp>
      <p:sp>
        <p:nvSpPr>
          <p:cNvPr id="25" name="Subtítulo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sp>
        <p:nvSpPr>
          <p:cNvPr id="31" name="Espaço Reservado para Data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70D1AA76-E67E-43F4-AF1A-C53CBAF826B0}" type="datetimeFigureOut">
              <a:rPr lang="pt-BR" smtClean="0"/>
              <a:t>14/06/2015</a:t>
            </a:fld>
            <a:endParaRPr lang="pt-BR"/>
          </a:p>
        </p:txBody>
      </p:sp>
      <p:sp>
        <p:nvSpPr>
          <p:cNvPr id="18" name="Espaço Reservado para Rodapé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pt-BR"/>
          </a:p>
        </p:txBody>
      </p:sp>
      <p:sp>
        <p:nvSpPr>
          <p:cNvPr id="29" name="Espaço Reservado para Número de Slid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5E778D8-7F2F-4C5C-90CE-C4E881668A7D}" type="slidenum">
              <a:rPr lang="pt-BR" smtClean="0"/>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70D1AA76-E67E-43F4-AF1A-C53CBAF826B0}" type="datetimeFigureOut">
              <a:rPr lang="pt-BR" smtClean="0"/>
              <a:t>14/06/2015</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C5E778D8-7F2F-4C5C-90CE-C4E881668A7D}"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53200" y="274955"/>
            <a:ext cx="1524000" cy="5851525"/>
          </a:xfrm>
        </p:spPr>
        <p:txBody>
          <a:bodyPr vert="eaVert" anchor="t"/>
          <a:lstStyle>
            <a:extLs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274642"/>
            <a:ext cx="6019800" cy="5851525"/>
          </a:xfrm>
        </p:spPr>
        <p:txBody>
          <a:bodyPr vert="eaVert"/>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a:xfrm>
            <a:off x="4242816" y="6557946"/>
            <a:ext cx="2002464" cy="226902"/>
          </a:xfrm>
        </p:spPr>
        <p:txBody>
          <a:bodyPr/>
          <a:lstStyle>
            <a:extLst/>
          </a:lstStyle>
          <a:p>
            <a:fld id="{70D1AA76-E67E-43F4-AF1A-C53CBAF826B0}" type="datetimeFigureOut">
              <a:rPr lang="pt-BR" smtClean="0"/>
              <a:t>14/06/2015</a:t>
            </a:fld>
            <a:endParaRPr lang="pt-BR"/>
          </a:p>
        </p:txBody>
      </p:sp>
      <p:sp>
        <p:nvSpPr>
          <p:cNvPr id="5" name="Espaço Reservado para Rodapé 4"/>
          <p:cNvSpPr>
            <a:spLocks noGrp="1"/>
          </p:cNvSpPr>
          <p:nvPr>
            <p:ph type="ftr" sz="quarter" idx="11"/>
          </p:nvPr>
        </p:nvSpPr>
        <p:spPr>
          <a:xfrm>
            <a:off x="457200" y="6556248"/>
            <a:ext cx="3657600" cy="228600"/>
          </a:xfrm>
        </p:spPr>
        <p:txBody>
          <a:bodyPr/>
          <a:lstStyle>
            <a:extLst/>
          </a:lstStyle>
          <a:p>
            <a:endParaRPr lang="pt-BR"/>
          </a:p>
        </p:txBody>
      </p:sp>
      <p:sp>
        <p:nvSpPr>
          <p:cNvPr id="6" name="Espaço Reservado para Número de Slid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5E778D8-7F2F-4C5C-90CE-C4E881668A7D}"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título mestre</a:t>
            </a:r>
            <a:endParaRPr kumimoji="0" lang="en-US"/>
          </a:p>
        </p:txBody>
      </p:sp>
      <p:sp>
        <p:nvSpPr>
          <p:cNvPr id="3" name="Espaço Reservado para Conteúdo 2"/>
          <p:cNvSpPr>
            <a:spLocks noGrp="1"/>
          </p:cNvSpPr>
          <p:nvPr>
            <p:ph idx="1"/>
          </p:nvPr>
        </p:nvSpPr>
        <p:spPr/>
        <p:txBody>
          <a:bodyPr/>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70D1AA76-E67E-43F4-AF1A-C53CBAF826B0}" type="datetimeFigureOut">
              <a:rPr lang="pt-BR" smtClean="0"/>
              <a:t>14/06/2015</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C5E778D8-7F2F-4C5C-90CE-C4E881668A7D}"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1">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 texto mestre</a:t>
            </a:r>
          </a:p>
        </p:txBody>
      </p:sp>
      <p:sp>
        <p:nvSpPr>
          <p:cNvPr id="4" name="Espaço Reservado para Data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0D1AA76-E67E-43F4-AF1A-C53CBAF826B0}" type="datetimeFigureOut">
              <a:rPr lang="pt-BR" smtClean="0"/>
              <a:t>14/06/2015</a:t>
            </a:fld>
            <a:endParaRPr lang="pt-BR"/>
          </a:p>
        </p:txBody>
      </p:sp>
      <p:sp>
        <p:nvSpPr>
          <p:cNvPr id="5" name="Espaço Reservado para Rodapé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pt-BR"/>
          </a:p>
        </p:txBody>
      </p:sp>
      <p:sp>
        <p:nvSpPr>
          <p:cNvPr id="6" name="Espaço Reservado para Número de Slide 5"/>
          <p:cNvSpPr>
            <a:spLocks noGrp="1"/>
          </p:cNvSpPr>
          <p:nvPr>
            <p:ph type="sldNum" sz="quarter" idx="12"/>
          </p:nvPr>
        </p:nvSpPr>
        <p:spPr>
          <a:xfrm>
            <a:off x="6733952" y="6555112"/>
            <a:ext cx="588336" cy="228600"/>
          </a:xfrm>
        </p:spPr>
        <p:txBody>
          <a:bodyPr/>
          <a:lstStyle>
            <a:extLst/>
          </a:lstStyle>
          <a:p>
            <a:fld id="{C5E778D8-7F2F-4C5C-90CE-C4E881668A7D}" type="slidenum">
              <a:rPr lang="pt-BR" smtClean="0"/>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320040"/>
            <a:ext cx="7242048" cy="1143000"/>
          </a:xfrm>
        </p:spPr>
        <p:txBody>
          <a:bodyPr/>
          <a:lstStyle>
            <a:extLst/>
          </a:lstStyle>
          <a:p>
            <a:r>
              <a:rPr kumimoji="0" lang="pt-BR" smtClean="0"/>
              <a:t>Clique para editar o título mestre</a:t>
            </a:r>
            <a:endParaRPr kumimoji="0" lang="en-US"/>
          </a:p>
        </p:txBody>
      </p:sp>
      <p:sp>
        <p:nvSpPr>
          <p:cNvPr id="3" name="Espaço Reservado para Conteúdo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70D1AA76-E67E-43F4-AF1A-C53CBAF826B0}" type="datetimeFigureOut">
              <a:rPr lang="pt-BR" smtClean="0"/>
              <a:t>14/06/2015</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C5E778D8-7F2F-4C5C-90CE-C4E881668A7D}"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320040"/>
            <a:ext cx="7242048" cy="1143000"/>
          </a:xfrm>
        </p:spPr>
        <p:txBody>
          <a:bodyPr anchor="b"/>
          <a:lstStyle>
            <a:lvl1pPr>
              <a:defRPr/>
            </a:lvl1pPr>
            <a:extLst/>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 texto mestre</a:t>
            </a:r>
          </a:p>
        </p:txBody>
      </p:sp>
      <p:sp>
        <p:nvSpPr>
          <p:cNvPr id="4" name="Espaço Reservado para Texto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 texto mestre</a:t>
            </a:r>
          </a:p>
        </p:txBody>
      </p:sp>
      <p:sp>
        <p:nvSpPr>
          <p:cNvPr id="5" name="Espaço Reservado para Conteúdo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fld id="{70D1AA76-E67E-43F4-AF1A-C53CBAF826B0}" type="datetimeFigureOut">
              <a:rPr lang="pt-BR" smtClean="0"/>
              <a:t>14/06/2015</a:t>
            </a:fld>
            <a:endParaRPr lang="pt-BR"/>
          </a:p>
        </p:txBody>
      </p:sp>
      <p:sp>
        <p:nvSpPr>
          <p:cNvPr id="8" name="Espaço Reservado para Rodapé 7"/>
          <p:cNvSpPr>
            <a:spLocks noGrp="1"/>
          </p:cNvSpPr>
          <p:nvPr>
            <p:ph type="ftr" sz="quarter" idx="11"/>
          </p:nvPr>
        </p:nvSpPr>
        <p:spPr/>
        <p:txBody>
          <a:bodyPr/>
          <a:lstStyle>
            <a:extLst/>
          </a:lstStyle>
          <a:p>
            <a:endParaRPr lang="pt-BR"/>
          </a:p>
        </p:txBody>
      </p:sp>
      <p:sp>
        <p:nvSpPr>
          <p:cNvPr id="9" name="Espaço Reservado para Número de Slide 8"/>
          <p:cNvSpPr>
            <a:spLocks noGrp="1"/>
          </p:cNvSpPr>
          <p:nvPr>
            <p:ph type="sldNum" sz="quarter" idx="12"/>
          </p:nvPr>
        </p:nvSpPr>
        <p:spPr/>
        <p:txBody>
          <a:bodyPr/>
          <a:lstStyle>
            <a:extLst/>
          </a:lstStyle>
          <a:p>
            <a:fld id="{C5E778D8-7F2F-4C5C-90CE-C4E881668A7D}"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320040"/>
            <a:ext cx="7242048" cy="1143000"/>
          </a:xfrm>
        </p:spPr>
        <p:txBody>
          <a:bodyPr/>
          <a:lstStyle>
            <a:extLst/>
          </a:lstStyle>
          <a:p>
            <a:r>
              <a:rPr kumimoji="0" lang="pt-BR" smtClean="0"/>
              <a:t>Clique para editar o título mestre</a:t>
            </a:r>
            <a:endParaRPr kumimoji="0" lang="en-US"/>
          </a:p>
        </p:txBody>
      </p:sp>
      <p:sp>
        <p:nvSpPr>
          <p:cNvPr id="3" name="Espaço Reservado para Data 2"/>
          <p:cNvSpPr>
            <a:spLocks noGrp="1"/>
          </p:cNvSpPr>
          <p:nvPr>
            <p:ph type="dt" sz="half" idx="10"/>
          </p:nvPr>
        </p:nvSpPr>
        <p:spPr/>
        <p:txBody>
          <a:bodyPr/>
          <a:lstStyle>
            <a:extLst/>
          </a:lstStyle>
          <a:p>
            <a:fld id="{70D1AA76-E67E-43F4-AF1A-C53CBAF826B0}" type="datetimeFigureOut">
              <a:rPr lang="pt-BR" smtClean="0"/>
              <a:t>14/06/2015</a:t>
            </a:fld>
            <a:endParaRPr lang="pt-BR"/>
          </a:p>
        </p:txBody>
      </p:sp>
      <p:sp>
        <p:nvSpPr>
          <p:cNvPr id="4" name="Espaço Reservado para Rodapé 3"/>
          <p:cNvSpPr>
            <a:spLocks noGrp="1"/>
          </p:cNvSpPr>
          <p:nvPr>
            <p:ph type="ftr" sz="quarter" idx="11"/>
          </p:nvPr>
        </p:nvSpPr>
        <p:spPr/>
        <p:txBody>
          <a:bodyPr/>
          <a:lstStyle>
            <a:extLst/>
          </a:lstStyle>
          <a:p>
            <a:endParaRPr lang="pt-BR"/>
          </a:p>
        </p:txBody>
      </p:sp>
      <p:sp>
        <p:nvSpPr>
          <p:cNvPr id="5" name="Espaço Reservado para Número de Slide 4"/>
          <p:cNvSpPr>
            <a:spLocks noGrp="1"/>
          </p:cNvSpPr>
          <p:nvPr>
            <p:ph type="sldNum" sz="quarter" idx="12"/>
          </p:nvPr>
        </p:nvSpPr>
        <p:spPr/>
        <p:txBody>
          <a:bodyPr/>
          <a:lstStyle>
            <a:extLst/>
          </a:lstStyle>
          <a:p>
            <a:fld id="{C5E778D8-7F2F-4C5C-90CE-C4E881668A7D}"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lvl1pPr>
              <a:defRPr>
                <a:solidFill>
                  <a:schemeClr val="tx2"/>
                </a:solidFill>
              </a:defRPr>
            </a:lvl1pPr>
            <a:extLst/>
          </a:lstStyle>
          <a:p>
            <a:fld id="{70D1AA76-E67E-43F4-AF1A-C53CBAF826B0}" type="datetimeFigureOut">
              <a:rPr lang="pt-BR" smtClean="0"/>
              <a:t>14/06/2015</a:t>
            </a:fld>
            <a:endParaRPr lang="pt-BR"/>
          </a:p>
        </p:txBody>
      </p:sp>
      <p:sp>
        <p:nvSpPr>
          <p:cNvPr id="3" name="Espaço Reservado para Rodapé 2"/>
          <p:cNvSpPr>
            <a:spLocks noGrp="1"/>
          </p:cNvSpPr>
          <p:nvPr>
            <p:ph type="ftr" sz="quarter" idx="11"/>
          </p:nvPr>
        </p:nvSpPr>
        <p:spPr/>
        <p:txBody>
          <a:bodyPr/>
          <a:lstStyle>
            <a:lvl1pPr>
              <a:defRPr>
                <a:solidFill>
                  <a:schemeClr val="tx2"/>
                </a:solidFill>
              </a:defRPr>
            </a:lvl1pPr>
            <a:extLst/>
          </a:lstStyle>
          <a:p>
            <a:endParaRPr lang="pt-BR"/>
          </a:p>
        </p:txBody>
      </p:sp>
      <p:sp>
        <p:nvSpPr>
          <p:cNvPr id="4" name="Espaço Reservado para Número de Slide 3"/>
          <p:cNvSpPr>
            <a:spLocks noGrp="1"/>
          </p:cNvSpPr>
          <p:nvPr>
            <p:ph type="sldNum" sz="quarter" idx="12"/>
          </p:nvPr>
        </p:nvSpPr>
        <p:spPr/>
        <p:txBody>
          <a:bodyPr/>
          <a:lstStyle>
            <a:extLst/>
          </a:lstStyle>
          <a:p>
            <a:fld id="{C5E778D8-7F2F-4C5C-90CE-C4E881668A7D}"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t-BR" smtClean="0"/>
              <a:t>Clique para editar o texto mestre</a:t>
            </a:r>
          </a:p>
        </p:txBody>
      </p:sp>
      <p:sp>
        <p:nvSpPr>
          <p:cNvPr id="4" name="Espaço Reservado para Conteúdo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70D1AA76-E67E-43F4-AF1A-C53CBAF826B0}" type="datetimeFigureOut">
              <a:rPr lang="pt-BR" smtClean="0"/>
              <a:t>14/06/2015</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C5E778D8-7F2F-4C5C-90CE-C4E881668A7D}"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2">
        <a:schemeClr val="bg2"/>
      </p:bgRef>
    </p:bg>
    <p:spTree>
      <p:nvGrpSpPr>
        <p:cNvPr id="1" name=""/>
        <p:cNvGrpSpPr/>
        <p:nvPr/>
      </p:nvGrpSpPr>
      <p:grpSpPr>
        <a:xfrm>
          <a:off x="0" y="0"/>
          <a:ext cx="0" cy="0"/>
          <a:chOff x="0" y="0"/>
          <a:chExt cx="0" cy="0"/>
        </a:xfrm>
      </p:grpSpPr>
      <p:sp>
        <p:nvSpPr>
          <p:cNvPr id="8" name="Retângulo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tângulo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ítulo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pt-BR" smtClean="0"/>
              <a:t>Clique para editar o título mestre</a:t>
            </a:r>
            <a:endParaRPr kumimoji="0" lang="en-US" dirty="0"/>
          </a:p>
        </p:txBody>
      </p:sp>
      <p:sp>
        <p:nvSpPr>
          <p:cNvPr id="4" name="Espaço Reservado para Texto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pt-BR" smtClean="0"/>
              <a:t>Clique para editar o texto mestre</a:t>
            </a:r>
          </a:p>
        </p:txBody>
      </p:sp>
      <p:sp>
        <p:nvSpPr>
          <p:cNvPr id="5" name="Espaço Reservado para Data 4"/>
          <p:cNvSpPr>
            <a:spLocks noGrp="1"/>
          </p:cNvSpPr>
          <p:nvPr>
            <p:ph type="dt" sz="half" idx="10"/>
          </p:nvPr>
        </p:nvSpPr>
        <p:spPr/>
        <p:txBody>
          <a:bodyPr/>
          <a:lstStyle>
            <a:extLst/>
          </a:lstStyle>
          <a:p>
            <a:fld id="{70D1AA76-E67E-43F4-AF1A-C53CBAF826B0}" type="datetimeFigureOut">
              <a:rPr lang="pt-BR" smtClean="0"/>
              <a:t>14/06/2015</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C5E778D8-7F2F-4C5C-90CE-C4E881668A7D}" type="slidenum">
              <a:rPr lang="pt-BR" smtClean="0"/>
              <a:t>‹nº›</a:t>
            </a:fld>
            <a:endParaRPr lang="pt-BR"/>
          </a:p>
        </p:txBody>
      </p:sp>
      <p:sp>
        <p:nvSpPr>
          <p:cNvPr id="10" name="Espaço Reservado para Imagem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pt-BR" smtClean="0"/>
              <a:t>Clique no ícone para adicionar uma imagem</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tângulo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Espaço Reservado para Título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pt-BR" smtClean="0"/>
              <a:t>Clique para editar o título mestre</a:t>
            </a:r>
            <a:endParaRPr kumimoji="0" lang="en-US"/>
          </a:p>
        </p:txBody>
      </p:sp>
      <p:sp>
        <p:nvSpPr>
          <p:cNvPr id="31" name="Espaço Reservado para Texto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27" name="Espaço Reservado para Data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0D1AA76-E67E-43F4-AF1A-C53CBAF826B0}" type="datetimeFigureOut">
              <a:rPr lang="pt-BR" smtClean="0"/>
              <a:t>14/06/2015</a:t>
            </a:fld>
            <a:endParaRPr lang="pt-BR"/>
          </a:p>
        </p:txBody>
      </p:sp>
      <p:sp>
        <p:nvSpPr>
          <p:cNvPr id="4" name="Espaço Reservado para Rodapé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pt-BR"/>
          </a:p>
        </p:txBody>
      </p:sp>
      <p:sp>
        <p:nvSpPr>
          <p:cNvPr id="16" name="Espaço Reservado para Número de Slid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5E778D8-7F2F-4C5C-90CE-C4E881668A7D}"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15616" y="260649"/>
            <a:ext cx="6840760" cy="1728191"/>
          </a:xfrm>
        </p:spPr>
        <p:txBody>
          <a:bodyPr>
            <a:noAutofit/>
          </a:bodyPr>
          <a:lstStyle/>
          <a:p>
            <a:r>
              <a:rPr lang="pt-BR" sz="1600" dirty="0" smtClean="0">
                <a:latin typeface="Arial" pitchFamily="34" charset="0"/>
                <a:cs typeface="Arial" pitchFamily="34" charset="0"/>
              </a:rPr>
              <a:t>UNIVERSIDADE ABERTA DO SUS</a:t>
            </a:r>
            <a:br>
              <a:rPr lang="pt-BR" sz="1600" dirty="0" smtClean="0">
                <a:latin typeface="Arial" pitchFamily="34" charset="0"/>
                <a:cs typeface="Arial" pitchFamily="34" charset="0"/>
              </a:rPr>
            </a:br>
            <a:r>
              <a:rPr lang="pt-BR" sz="1600" dirty="0" smtClean="0">
                <a:latin typeface="Arial" pitchFamily="34" charset="0"/>
                <a:cs typeface="Arial" pitchFamily="34" charset="0"/>
              </a:rPr>
              <a:t>UNIVERSIDADE FEDERAL DE PELOTAS</a:t>
            </a:r>
            <a:br>
              <a:rPr lang="pt-BR" sz="1600" dirty="0" smtClean="0">
                <a:latin typeface="Arial" pitchFamily="34" charset="0"/>
                <a:cs typeface="Arial" pitchFamily="34" charset="0"/>
              </a:rPr>
            </a:br>
            <a:r>
              <a:rPr lang="pt-BR" sz="1600" dirty="0" smtClean="0">
                <a:latin typeface="Arial" pitchFamily="34" charset="0"/>
                <a:cs typeface="Arial" pitchFamily="34" charset="0"/>
              </a:rPr>
              <a:t>DEPARTAMENTO DE MEDICINA SOCIAL</a:t>
            </a:r>
            <a:br>
              <a:rPr lang="pt-BR" sz="1600" dirty="0" smtClean="0">
                <a:latin typeface="Arial" pitchFamily="34" charset="0"/>
                <a:cs typeface="Arial" pitchFamily="34" charset="0"/>
              </a:rPr>
            </a:br>
            <a:r>
              <a:rPr lang="pt-BR" sz="1600" dirty="0" smtClean="0">
                <a:latin typeface="Arial" pitchFamily="34" charset="0"/>
                <a:cs typeface="Arial" pitchFamily="34" charset="0"/>
              </a:rPr>
              <a:t>CURSO DE ESPECIALIZAÇÃO EM SAÚDE DA FAMÍLIA</a:t>
            </a:r>
            <a:br>
              <a:rPr lang="pt-BR" sz="1600" dirty="0" smtClean="0">
                <a:latin typeface="Arial" pitchFamily="34" charset="0"/>
                <a:cs typeface="Arial" pitchFamily="34" charset="0"/>
              </a:rPr>
            </a:br>
            <a:r>
              <a:rPr lang="pt-BR" sz="1600" dirty="0" smtClean="0">
                <a:latin typeface="Arial" pitchFamily="34" charset="0"/>
                <a:cs typeface="Arial" pitchFamily="34" charset="0"/>
              </a:rPr>
              <a:t>MODALIDADE A DISTÂNCIA</a:t>
            </a:r>
            <a:br>
              <a:rPr lang="pt-BR" sz="1600" dirty="0" smtClean="0">
                <a:latin typeface="Arial" pitchFamily="34" charset="0"/>
                <a:cs typeface="Arial" pitchFamily="34" charset="0"/>
              </a:rPr>
            </a:br>
            <a:r>
              <a:rPr lang="pt-BR" sz="1600" dirty="0" smtClean="0">
                <a:latin typeface="Arial" pitchFamily="34" charset="0"/>
                <a:cs typeface="Arial" pitchFamily="34" charset="0"/>
              </a:rPr>
              <a:t>TURMA 7</a:t>
            </a:r>
            <a:br>
              <a:rPr lang="pt-BR" sz="1600" dirty="0" smtClean="0">
                <a:latin typeface="Arial" pitchFamily="34" charset="0"/>
                <a:cs typeface="Arial" pitchFamily="34" charset="0"/>
              </a:rPr>
            </a:br>
            <a:endParaRPr lang="pt-BR" sz="1600" dirty="0">
              <a:latin typeface="Arial" pitchFamily="34" charset="0"/>
              <a:cs typeface="Arial" pitchFamily="34" charset="0"/>
            </a:endParaRPr>
          </a:p>
        </p:txBody>
      </p:sp>
      <p:sp>
        <p:nvSpPr>
          <p:cNvPr id="3" name="Subtítulo 2"/>
          <p:cNvSpPr>
            <a:spLocks noGrp="1"/>
          </p:cNvSpPr>
          <p:nvPr>
            <p:ph type="subTitle" idx="1"/>
          </p:nvPr>
        </p:nvSpPr>
        <p:spPr>
          <a:xfrm>
            <a:off x="1371600" y="3861048"/>
            <a:ext cx="6400800" cy="1777752"/>
          </a:xfrm>
          <a:solidFill>
            <a:schemeClr val="bg1"/>
          </a:solidFill>
        </p:spPr>
        <p:txBody>
          <a:bodyPr>
            <a:normAutofit fontScale="92500" lnSpcReduction="20000"/>
          </a:bodyPr>
          <a:lstStyle/>
          <a:p>
            <a:r>
              <a:rPr lang="pt-BR" sz="1800" dirty="0" smtClean="0">
                <a:solidFill>
                  <a:schemeClr val="tx1"/>
                </a:solidFill>
                <a:latin typeface="Arial" pitchFamily="34" charset="0"/>
                <a:cs typeface="Arial" pitchFamily="34" charset="0"/>
              </a:rPr>
              <a:t>Qualificação da atenção à saúde dos Hipertensos e Diabéticos na UBS ¨José Gonçalves do Santo¨ no município Caldeirão Grande /PI.</a:t>
            </a:r>
          </a:p>
          <a:p>
            <a:endParaRPr lang="pt-BR" sz="1800" dirty="0" smtClean="0">
              <a:solidFill>
                <a:schemeClr val="tx1"/>
              </a:solidFill>
              <a:latin typeface="Arial" pitchFamily="34" charset="0"/>
              <a:cs typeface="Arial" pitchFamily="34" charset="0"/>
            </a:endParaRPr>
          </a:p>
          <a:p>
            <a:r>
              <a:rPr lang="pt-BR" sz="1800" dirty="0" smtClean="0">
                <a:solidFill>
                  <a:schemeClr val="tx1"/>
                </a:solidFill>
                <a:latin typeface="Arial" pitchFamily="34" charset="0"/>
                <a:cs typeface="Arial" pitchFamily="34" charset="0"/>
              </a:rPr>
              <a:t>Michely Penafuerte Oria.</a:t>
            </a:r>
          </a:p>
          <a:p>
            <a:endParaRPr lang="pt-BR" sz="1800" dirty="0" smtClean="0">
              <a:solidFill>
                <a:schemeClr val="tx1"/>
              </a:solidFill>
              <a:latin typeface="Arial" pitchFamily="34" charset="0"/>
              <a:cs typeface="Arial" pitchFamily="34" charset="0"/>
            </a:endParaRPr>
          </a:p>
          <a:p>
            <a:r>
              <a:rPr lang="pt-BR" sz="1800" dirty="0" smtClean="0">
                <a:solidFill>
                  <a:schemeClr val="tx1"/>
                </a:solidFill>
                <a:latin typeface="Arial" pitchFamily="34" charset="0"/>
                <a:cs typeface="Arial" pitchFamily="34" charset="0"/>
              </a:rPr>
              <a:t>Pelotas, 2014. </a:t>
            </a:r>
            <a:endParaRPr lang="pt-BR" sz="1800" dirty="0">
              <a:solidFill>
                <a:schemeClr val="tx1"/>
              </a:solidFill>
              <a:latin typeface="Arial" pitchFamily="34" charset="0"/>
              <a:cs typeface="Arial" pitchFamily="34" charset="0"/>
            </a:endParaRP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1988840"/>
            <a:ext cx="2088232" cy="1584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7" y="1988840"/>
            <a:ext cx="2160239" cy="1584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202248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200" b="1" dirty="0">
                <a:latin typeface="Arial" pitchFamily="34" charset="0"/>
                <a:cs typeface="Arial" pitchFamily="34" charset="0"/>
              </a:rPr>
              <a:t>Caracterização da Unidade Básica de Saúde.</a:t>
            </a:r>
          </a:p>
        </p:txBody>
      </p:sp>
      <p:sp>
        <p:nvSpPr>
          <p:cNvPr id="3" name="Espaço Reservado para Conteúdo 2"/>
          <p:cNvSpPr>
            <a:spLocks noGrp="1"/>
          </p:cNvSpPr>
          <p:nvPr>
            <p:ph idx="1"/>
          </p:nvPr>
        </p:nvSpPr>
        <p:spPr/>
        <p:txBody>
          <a:bodyPr>
            <a:normAutofit/>
          </a:bodyPr>
          <a:lstStyle/>
          <a:p>
            <a:pPr>
              <a:buFont typeface="Wingdings" pitchFamily="2" charset="2"/>
              <a:buChar char="v"/>
            </a:pPr>
            <a:r>
              <a:rPr lang="pt-BR" sz="2800" dirty="0">
                <a:latin typeface="Arial" pitchFamily="34" charset="0"/>
                <a:cs typeface="Arial" pitchFamily="34" charset="0"/>
              </a:rPr>
              <a:t>2 sanitários para usuário separado por sexo </a:t>
            </a:r>
            <a:r>
              <a:rPr lang="pt-BR" sz="2800" dirty="0" smtClean="0">
                <a:latin typeface="Arial" pitchFamily="34" charset="0"/>
                <a:cs typeface="Arial" pitchFamily="34" charset="0"/>
              </a:rPr>
              <a:t>.</a:t>
            </a:r>
          </a:p>
          <a:p>
            <a:pPr>
              <a:buFont typeface="Wingdings" pitchFamily="2" charset="2"/>
              <a:buChar char="v"/>
            </a:pPr>
            <a:r>
              <a:rPr lang="pt-BR" sz="2800" dirty="0" smtClean="0">
                <a:latin typeface="Arial" pitchFamily="34" charset="0"/>
                <a:cs typeface="Arial" pitchFamily="34" charset="0"/>
              </a:rPr>
              <a:t>2 sanitário </a:t>
            </a:r>
            <a:r>
              <a:rPr lang="pt-BR" sz="2800" dirty="0">
                <a:latin typeface="Arial" pitchFamily="34" charset="0"/>
                <a:cs typeface="Arial" pitchFamily="34" charset="0"/>
              </a:rPr>
              <a:t>para </a:t>
            </a:r>
            <a:r>
              <a:rPr lang="pt-BR" sz="2800" dirty="0" smtClean="0">
                <a:latin typeface="Arial" pitchFamily="34" charset="0"/>
                <a:cs typeface="Arial" pitchFamily="34" charset="0"/>
              </a:rPr>
              <a:t>funcionário </a:t>
            </a:r>
            <a:r>
              <a:rPr lang="pt-BR" sz="2800" dirty="0">
                <a:latin typeface="Arial" pitchFamily="34" charset="0"/>
                <a:cs typeface="Arial" pitchFamily="34" charset="0"/>
              </a:rPr>
              <a:t>.</a:t>
            </a:r>
          </a:p>
          <a:p>
            <a:pPr>
              <a:buFont typeface="Wingdings" pitchFamily="2" charset="2"/>
              <a:buChar char="v"/>
            </a:pPr>
            <a:r>
              <a:rPr lang="pt-BR" sz="2800" dirty="0">
                <a:latin typeface="Arial" pitchFamily="34" charset="0"/>
                <a:cs typeface="Arial" pitchFamily="34" charset="0"/>
              </a:rPr>
              <a:t>Sala de </a:t>
            </a:r>
            <a:r>
              <a:rPr lang="pt-BR" sz="2800" dirty="0" smtClean="0">
                <a:latin typeface="Arial" pitchFamily="34" charset="0"/>
                <a:cs typeface="Arial" pitchFamily="34" charset="0"/>
              </a:rPr>
              <a:t>reuniões.</a:t>
            </a:r>
            <a:endParaRPr lang="pt-BR" sz="2800" dirty="0">
              <a:latin typeface="Arial" pitchFamily="34" charset="0"/>
              <a:cs typeface="Arial" pitchFamily="34" charset="0"/>
            </a:endParaRPr>
          </a:p>
          <a:p>
            <a:pPr>
              <a:buFont typeface="Wingdings" pitchFamily="2" charset="2"/>
              <a:buChar char="v"/>
            </a:pPr>
            <a:r>
              <a:rPr lang="pt-BR" sz="2800" dirty="0">
                <a:latin typeface="Arial" pitchFamily="34" charset="0"/>
                <a:cs typeface="Arial" pitchFamily="34" charset="0"/>
              </a:rPr>
              <a:t>Sala de </a:t>
            </a:r>
            <a:r>
              <a:rPr lang="pt-BR" sz="2800" dirty="0" smtClean="0">
                <a:latin typeface="Arial" pitchFamily="34" charset="0"/>
                <a:cs typeface="Arial" pitchFamily="34" charset="0"/>
              </a:rPr>
              <a:t>esterilização </a:t>
            </a:r>
            <a:r>
              <a:rPr lang="pt-BR" sz="2800" dirty="0">
                <a:latin typeface="Arial" pitchFamily="34" charset="0"/>
                <a:cs typeface="Arial" pitchFamily="34" charset="0"/>
              </a:rPr>
              <a:t>.</a:t>
            </a:r>
          </a:p>
          <a:p>
            <a:pPr>
              <a:buFont typeface="Wingdings" pitchFamily="2" charset="2"/>
              <a:buChar char="v"/>
            </a:pPr>
            <a:r>
              <a:rPr lang="pt-BR" sz="2800" dirty="0">
                <a:latin typeface="Arial" pitchFamily="34" charset="0"/>
                <a:cs typeface="Arial" pitchFamily="34" charset="0"/>
              </a:rPr>
              <a:t>Sala de almoxarifado .</a:t>
            </a:r>
          </a:p>
          <a:p>
            <a:pPr>
              <a:buFont typeface="Wingdings" pitchFamily="2" charset="2"/>
              <a:buChar char="v"/>
            </a:pPr>
            <a:r>
              <a:rPr lang="pt-BR" sz="2800" dirty="0">
                <a:latin typeface="Arial" pitchFamily="34" charset="0"/>
                <a:cs typeface="Arial" pitchFamily="34" charset="0"/>
              </a:rPr>
              <a:t>Copa /Cozinha .</a:t>
            </a:r>
          </a:p>
          <a:p>
            <a:pPr>
              <a:buFont typeface="Wingdings" pitchFamily="2" charset="2"/>
              <a:buChar char="v"/>
            </a:pPr>
            <a:r>
              <a:rPr lang="pt-BR" sz="2800" dirty="0" smtClean="0">
                <a:latin typeface="Arial" pitchFamily="34" charset="0"/>
                <a:cs typeface="Arial" pitchFamily="34" charset="0"/>
              </a:rPr>
              <a:t>Depósito </a:t>
            </a:r>
            <a:r>
              <a:rPr lang="pt-BR" sz="2800" dirty="0">
                <a:latin typeface="Arial" pitchFamily="34" charset="0"/>
                <a:cs typeface="Arial" pitchFamily="34" charset="0"/>
              </a:rPr>
              <a:t>para materiales de </a:t>
            </a:r>
            <a:r>
              <a:rPr lang="pt-BR" sz="2800" dirty="0" smtClean="0">
                <a:latin typeface="Arial" pitchFamily="34" charset="0"/>
                <a:cs typeface="Arial" pitchFamily="34" charset="0"/>
              </a:rPr>
              <a:t>limpeza.</a:t>
            </a:r>
            <a:endParaRPr lang="pt-BR" sz="2800" dirty="0">
              <a:latin typeface="Arial" pitchFamily="34" charset="0"/>
              <a:cs typeface="Arial" pitchFamily="34" charset="0"/>
            </a:endParaRPr>
          </a:p>
          <a:p>
            <a:pPr>
              <a:buFont typeface="Wingdings" pitchFamily="2" charset="2"/>
              <a:buChar char="v"/>
            </a:pPr>
            <a:r>
              <a:rPr lang="pt-BR" sz="2800" dirty="0">
                <a:latin typeface="Arial" pitchFamily="34" charset="0"/>
                <a:cs typeface="Arial" pitchFamily="34" charset="0"/>
              </a:rPr>
              <a:t>Deposito para </a:t>
            </a:r>
            <a:r>
              <a:rPr lang="pt-BR" sz="2800" dirty="0" smtClean="0">
                <a:latin typeface="Arial" pitchFamily="34" charset="0"/>
                <a:cs typeface="Arial" pitchFamily="34" charset="0"/>
              </a:rPr>
              <a:t>resíduos </a:t>
            </a:r>
            <a:r>
              <a:rPr lang="pt-BR" sz="2800" dirty="0">
                <a:latin typeface="Arial" pitchFamily="34" charset="0"/>
                <a:cs typeface="Arial" pitchFamily="34" charset="0"/>
              </a:rPr>
              <a:t>sólidos </a:t>
            </a:r>
            <a:r>
              <a:rPr lang="pt-BR" sz="2800" dirty="0" smtClean="0">
                <a:latin typeface="Arial" pitchFamily="34" charset="0"/>
                <a:cs typeface="Arial" pitchFamily="34" charset="0"/>
              </a:rPr>
              <a:t>.</a:t>
            </a:r>
            <a:endParaRPr lang="pt-BR" sz="2800" dirty="0">
              <a:latin typeface="Arial" pitchFamily="34" charset="0"/>
              <a:cs typeface="Arial" pitchFamily="34" charset="0"/>
            </a:endParaRPr>
          </a:p>
          <a:p>
            <a:endParaRPr lang="pt-BR" sz="2800" dirty="0">
              <a:latin typeface="Arial" pitchFamily="34" charset="0"/>
              <a:cs typeface="Arial" pitchFamily="34" charset="0"/>
            </a:endParaRPr>
          </a:p>
        </p:txBody>
      </p:sp>
    </p:spTree>
    <p:extLst>
      <p:ext uri="{BB962C8B-B14F-4D97-AF65-F5344CB8AC3E}">
        <p14:creationId xmlns:p14="http://schemas.microsoft.com/office/powerpoint/2010/main" val="14635837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332656"/>
            <a:ext cx="8229600" cy="1084982"/>
          </a:xfrm>
        </p:spPr>
        <p:txBody>
          <a:bodyPr>
            <a:noAutofit/>
          </a:bodyPr>
          <a:lstStyle/>
          <a:p>
            <a:r>
              <a:rPr lang="pt-BR" sz="4000" dirty="0" smtClean="0">
                <a:latin typeface="Arial" pitchFamily="34" charset="0"/>
                <a:cs typeface="Arial" pitchFamily="34" charset="0"/>
              </a:rPr>
              <a:t>Situação da ação programáticas na unidade.</a:t>
            </a:r>
            <a:endParaRPr lang="pt-BR" sz="4000" dirty="0">
              <a:latin typeface="Arial" pitchFamily="34" charset="0"/>
              <a:cs typeface="Arial" pitchFamily="34" charset="0"/>
            </a:endParaRPr>
          </a:p>
        </p:txBody>
      </p:sp>
      <p:sp>
        <p:nvSpPr>
          <p:cNvPr id="3" name="Espaço Reservado para Conteúdo 2"/>
          <p:cNvSpPr>
            <a:spLocks noGrp="1"/>
          </p:cNvSpPr>
          <p:nvPr>
            <p:ph idx="1"/>
          </p:nvPr>
        </p:nvSpPr>
        <p:spPr>
          <a:xfrm>
            <a:off x="457200" y="2132856"/>
            <a:ext cx="7427168" cy="3993307"/>
          </a:xfrm>
        </p:spPr>
        <p:txBody>
          <a:bodyPr>
            <a:noAutofit/>
          </a:bodyPr>
          <a:lstStyle/>
          <a:p>
            <a:pPr algn="just"/>
            <a:r>
              <a:rPr lang="pt-BR" sz="2800" dirty="0" smtClean="0">
                <a:latin typeface="Arial" pitchFamily="34" charset="0"/>
                <a:cs typeface="Arial" pitchFamily="34" charset="0"/>
              </a:rPr>
              <a:t>De acordo com o Caderno de Ações Programáticas na UBS , temos para a população  a estimativa do número de hipertensos com 20 anos ou mais residentes na área é de 416 e tem 217 cadastrados e para os diabéticos tem 19 cadastrados de uma estimativa de 119 diabéticos com 20 anos ou mais residentes na área. </a:t>
            </a:r>
            <a:endParaRPr lang="pt-BR" sz="2800" dirty="0">
              <a:latin typeface="Arial" pitchFamily="34" charset="0"/>
              <a:cs typeface="Arial" pitchFamily="34" charset="0"/>
            </a:endParaRPr>
          </a:p>
        </p:txBody>
      </p:sp>
    </p:spTree>
    <p:extLst>
      <p:ext uri="{BB962C8B-B14F-4D97-AF65-F5344CB8AC3E}">
        <p14:creationId xmlns:p14="http://schemas.microsoft.com/office/powerpoint/2010/main" val="6456871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04664"/>
            <a:ext cx="8229600" cy="1224136"/>
          </a:xfrm>
        </p:spPr>
        <p:txBody>
          <a:bodyPr>
            <a:noAutofit/>
          </a:bodyPr>
          <a:lstStyle/>
          <a:p>
            <a:r>
              <a:rPr lang="pt-BR" sz="4000" b="1" dirty="0">
                <a:latin typeface="Arial" pitchFamily="34" charset="0"/>
                <a:cs typeface="Arial" pitchFamily="34" charset="0"/>
              </a:rPr>
              <a:t>Situação da ação programáticas na </a:t>
            </a:r>
            <a:r>
              <a:rPr lang="pt-BR" sz="4000" b="1" dirty="0" smtClean="0">
                <a:latin typeface="Arial" pitchFamily="34" charset="0"/>
                <a:cs typeface="Arial" pitchFamily="34" charset="0"/>
              </a:rPr>
              <a:t>unidade.</a:t>
            </a:r>
            <a:endParaRPr lang="pt-BR" sz="4000" b="1" dirty="0">
              <a:latin typeface="Arial" pitchFamily="34" charset="0"/>
              <a:cs typeface="Arial" pitchFamily="34" charset="0"/>
            </a:endParaRPr>
          </a:p>
        </p:txBody>
      </p:sp>
      <p:sp>
        <p:nvSpPr>
          <p:cNvPr id="3" name="Espaço Reservado para Conteúdo 2"/>
          <p:cNvSpPr>
            <a:spLocks noGrp="1"/>
          </p:cNvSpPr>
          <p:nvPr>
            <p:ph idx="1"/>
          </p:nvPr>
        </p:nvSpPr>
        <p:spPr>
          <a:xfrm>
            <a:off x="457200" y="2204864"/>
            <a:ext cx="7571184" cy="3921299"/>
          </a:xfrm>
        </p:spPr>
        <p:txBody>
          <a:bodyPr>
            <a:normAutofit/>
          </a:bodyPr>
          <a:lstStyle/>
          <a:p>
            <a:pPr algn="just"/>
            <a:r>
              <a:rPr lang="pt-BR" dirty="0">
                <a:latin typeface="Arial" pitchFamily="34" charset="0"/>
                <a:cs typeface="Arial" pitchFamily="34" charset="0"/>
              </a:rPr>
              <a:t>A escolha do foco de intervenção na ação programática de Atenção ao Hipertenso e Diabético na UBS Jose Gonçalves do Santos em Caldeirão Grande-PI se justifica pela necessidade de ampliar a cobertura de hipertensos e/ou diabéticos e melhorar o registro de as informações .</a:t>
            </a:r>
          </a:p>
          <a:p>
            <a:pPr algn="just"/>
            <a:endParaRPr lang="pt-BR" dirty="0">
              <a:latin typeface="Arial" pitchFamily="34" charset="0"/>
              <a:cs typeface="Arial" pitchFamily="34" charset="0"/>
            </a:endParaRPr>
          </a:p>
        </p:txBody>
      </p:sp>
    </p:spTree>
    <p:extLst>
      <p:ext uri="{BB962C8B-B14F-4D97-AF65-F5344CB8AC3E}">
        <p14:creationId xmlns:p14="http://schemas.microsoft.com/office/powerpoint/2010/main" val="3340719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620688"/>
            <a:ext cx="8229600" cy="796950"/>
          </a:xfrm>
        </p:spPr>
        <p:txBody>
          <a:bodyPr>
            <a:normAutofit/>
          </a:bodyPr>
          <a:lstStyle/>
          <a:p>
            <a:r>
              <a:rPr lang="pt-BR" sz="4000" b="1" dirty="0" smtClean="0">
                <a:latin typeface="Arial" pitchFamily="34" charset="0"/>
                <a:cs typeface="Arial" pitchFamily="34" charset="0"/>
              </a:rPr>
              <a:t>Objetivo Geral .</a:t>
            </a:r>
            <a:endParaRPr lang="pt-BR" sz="4000" b="1" dirty="0">
              <a:latin typeface="Arial" pitchFamily="34" charset="0"/>
              <a:cs typeface="Arial" pitchFamily="34" charset="0"/>
            </a:endParaRPr>
          </a:p>
        </p:txBody>
      </p:sp>
      <p:sp>
        <p:nvSpPr>
          <p:cNvPr id="3" name="Espaço Reservado para Conteúdo 2"/>
          <p:cNvSpPr>
            <a:spLocks noGrp="1"/>
          </p:cNvSpPr>
          <p:nvPr>
            <p:ph idx="1"/>
          </p:nvPr>
        </p:nvSpPr>
        <p:spPr>
          <a:xfrm>
            <a:off x="457200" y="2204864"/>
            <a:ext cx="7499176" cy="3921299"/>
          </a:xfrm>
        </p:spPr>
        <p:txBody>
          <a:bodyPr/>
          <a:lstStyle/>
          <a:p>
            <a:pPr algn="just"/>
            <a:r>
              <a:rPr lang="pt-BR" dirty="0" smtClean="0">
                <a:latin typeface="Arial" pitchFamily="34" charset="0"/>
                <a:cs typeface="Arial" pitchFamily="34" charset="0"/>
              </a:rPr>
              <a:t>Melhorar a atenção à saúde dos Hipertensos e Diabéticos na UBS José Gonçalves dos Santos no município Caldeirão Grande /</a:t>
            </a:r>
            <a:r>
              <a:rPr lang="pt-BR" dirty="0" smtClean="0">
                <a:latin typeface="Arial" pitchFamily="34" charset="0"/>
                <a:cs typeface="Arial" pitchFamily="34" charset="0"/>
              </a:rPr>
              <a:t>PI.</a:t>
            </a:r>
            <a:endParaRPr lang="pt-BR" dirty="0">
              <a:latin typeface="Arial" pitchFamily="34" charset="0"/>
              <a:cs typeface="Arial" pitchFamily="34" charset="0"/>
            </a:endParaRPr>
          </a:p>
        </p:txBody>
      </p:sp>
    </p:spTree>
    <p:extLst>
      <p:ext uri="{BB962C8B-B14F-4D97-AF65-F5344CB8AC3E}">
        <p14:creationId xmlns:p14="http://schemas.microsoft.com/office/powerpoint/2010/main" val="3396167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850106"/>
          </a:xfrm>
        </p:spPr>
        <p:txBody>
          <a:bodyPr>
            <a:normAutofit/>
          </a:bodyPr>
          <a:lstStyle/>
          <a:p>
            <a:r>
              <a:rPr lang="pt-BR" sz="4000" b="1" dirty="0" smtClean="0">
                <a:latin typeface="Arial" pitchFamily="34" charset="0"/>
                <a:cs typeface="Arial" pitchFamily="34" charset="0"/>
              </a:rPr>
              <a:t>Metodologia.</a:t>
            </a:r>
            <a:endParaRPr lang="pt-BR" sz="4000" b="1" dirty="0">
              <a:latin typeface="Arial" pitchFamily="34" charset="0"/>
              <a:cs typeface="Arial" pitchFamily="34" charset="0"/>
            </a:endParaRPr>
          </a:p>
        </p:txBody>
      </p:sp>
      <p:sp>
        <p:nvSpPr>
          <p:cNvPr id="3" name="Espaço Reservado para Conteúdo 2"/>
          <p:cNvSpPr>
            <a:spLocks noGrp="1"/>
          </p:cNvSpPr>
          <p:nvPr>
            <p:ph idx="1"/>
          </p:nvPr>
        </p:nvSpPr>
        <p:spPr>
          <a:xfrm>
            <a:off x="457200" y="1628800"/>
            <a:ext cx="7571184" cy="5040560"/>
          </a:xfrm>
        </p:spPr>
        <p:txBody>
          <a:bodyPr>
            <a:noAutofit/>
          </a:bodyPr>
          <a:lstStyle/>
          <a:p>
            <a:pPr algn="just"/>
            <a:r>
              <a:rPr lang="pt-BR" sz="2800" dirty="0" smtClean="0">
                <a:latin typeface="Arial" pitchFamily="34" charset="0"/>
                <a:cs typeface="Arial" pitchFamily="34" charset="0"/>
              </a:rPr>
              <a:t>O trabalho foi realizado mediante um estudo de intervenção educativa em a UBS “José Gonçalves  do Santos” em município  Caldeirão Grande do Piauí, em período de Janeiro a Abril  2015, com objetivo  de Ampliar a cobertura a hipertensos e/ou diabéticos e realizar </a:t>
            </a:r>
            <a:r>
              <a:rPr lang="pt-BR" sz="2800" dirty="0">
                <a:latin typeface="Arial" pitchFamily="34" charset="0"/>
                <a:cs typeface="Arial" pitchFamily="34" charset="0"/>
              </a:rPr>
              <a:t>uma avaliação clínica mais detalhada dos mesmos e qualificar os registros. </a:t>
            </a:r>
            <a:r>
              <a:rPr lang="pt-BR" sz="2800" dirty="0" smtClean="0">
                <a:latin typeface="Arial" pitchFamily="34" charset="0"/>
                <a:cs typeface="Arial" pitchFamily="34" charset="0"/>
              </a:rPr>
              <a:t>       </a:t>
            </a:r>
          </a:p>
          <a:p>
            <a:pPr marL="0" indent="0" algn="just">
              <a:buNone/>
            </a:pPr>
            <a:r>
              <a:rPr lang="pt-BR" sz="2800" dirty="0" smtClean="0">
                <a:latin typeface="Arial" pitchFamily="34" charset="0"/>
                <a:cs typeface="Arial" pitchFamily="34" charset="0"/>
              </a:rPr>
              <a:t> </a:t>
            </a:r>
            <a:endParaRPr lang="pt-BR" sz="2800" dirty="0"/>
          </a:p>
        </p:txBody>
      </p:sp>
    </p:spTree>
    <p:extLst>
      <p:ext uri="{BB962C8B-B14F-4D97-AF65-F5344CB8AC3E}">
        <p14:creationId xmlns:p14="http://schemas.microsoft.com/office/powerpoint/2010/main" val="16350475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b="1" dirty="0">
                <a:latin typeface="Arial" pitchFamily="34" charset="0"/>
                <a:cs typeface="Arial" pitchFamily="34" charset="0"/>
              </a:rPr>
              <a:t>Metodologia.</a:t>
            </a:r>
          </a:p>
        </p:txBody>
      </p:sp>
      <p:sp>
        <p:nvSpPr>
          <p:cNvPr id="3" name="Espaço Reservado para Conteúdo 2"/>
          <p:cNvSpPr>
            <a:spLocks noGrp="1"/>
          </p:cNvSpPr>
          <p:nvPr>
            <p:ph idx="1"/>
          </p:nvPr>
        </p:nvSpPr>
        <p:spPr/>
        <p:txBody>
          <a:bodyPr>
            <a:normAutofit/>
          </a:bodyPr>
          <a:lstStyle/>
          <a:p>
            <a:pPr algn="just"/>
            <a:r>
              <a:rPr lang="pt-BR" sz="2600" dirty="0">
                <a:latin typeface="Arial" pitchFamily="34" charset="0"/>
                <a:cs typeface="Arial" pitchFamily="34" charset="0"/>
              </a:rPr>
              <a:t>Foi cadastrado dos hipertensos e diabéticos da área de abrangência no Programa de Atenção à Hipertensão Arterial e à Diabetes Mellitus da  unidade de saúde em neste período</a:t>
            </a:r>
            <a:r>
              <a:rPr lang="pt-BR" sz="2600" dirty="0" smtClean="0">
                <a:latin typeface="Arial" pitchFamily="34" charset="0"/>
                <a:cs typeface="Arial" pitchFamily="34" charset="0"/>
              </a:rPr>
              <a:t>.</a:t>
            </a:r>
          </a:p>
          <a:p>
            <a:pPr algn="just"/>
            <a:r>
              <a:rPr lang="pt-BR" sz="2600" dirty="0">
                <a:latin typeface="Arial" pitchFamily="34" charset="0"/>
                <a:cs typeface="Arial" pitchFamily="34" charset="0"/>
              </a:rPr>
              <a:t>A</a:t>
            </a:r>
            <a:r>
              <a:rPr lang="pt-BR" sz="2600" dirty="0" smtClean="0">
                <a:latin typeface="Arial" pitchFamily="34" charset="0"/>
                <a:cs typeface="Arial" pitchFamily="34" charset="0"/>
              </a:rPr>
              <a:t> </a:t>
            </a:r>
            <a:r>
              <a:rPr lang="pt-BR" sz="2600" dirty="0">
                <a:latin typeface="Arial" pitchFamily="34" charset="0"/>
                <a:cs typeface="Arial" pitchFamily="34" charset="0"/>
              </a:rPr>
              <a:t>equipe </a:t>
            </a:r>
            <a:r>
              <a:rPr lang="pt-BR" sz="2600" dirty="0" smtClean="0">
                <a:latin typeface="Arial" pitchFamily="34" charset="0"/>
                <a:cs typeface="Arial" pitchFamily="34" charset="0"/>
              </a:rPr>
              <a:t> adoto </a:t>
            </a:r>
            <a:r>
              <a:rPr lang="pt-BR" sz="2600" dirty="0">
                <a:latin typeface="Arial" pitchFamily="34" charset="0"/>
                <a:cs typeface="Arial" pitchFamily="34" charset="0"/>
              </a:rPr>
              <a:t>como Protocolo os Caderno n 36 e 37 do Departamento de Atenção Básica Estratégia para o Cuidado da pessoa com doença crônica: Diabetes Mellitus e Hipertensão Arterial, respectivamente, publicados em 2013</a:t>
            </a:r>
            <a:r>
              <a:rPr lang="pt-BR" dirty="0" smtClean="0"/>
              <a:t>. </a:t>
            </a:r>
            <a:endParaRPr lang="pt-BR" dirty="0"/>
          </a:p>
          <a:p>
            <a:endParaRPr lang="pt-BR" dirty="0"/>
          </a:p>
        </p:txBody>
      </p:sp>
    </p:spTree>
    <p:extLst>
      <p:ext uri="{BB962C8B-B14F-4D97-AF65-F5344CB8AC3E}">
        <p14:creationId xmlns:p14="http://schemas.microsoft.com/office/powerpoint/2010/main" val="18811236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b="1" dirty="0">
                <a:latin typeface="Arial" pitchFamily="34" charset="0"/>
                <a:cs typeface="Arial" pitchFamily="34" charset="0"/>
              </a:rPr>
              <a:t>Metodologia.</a:t>
            </a:r>
          </a:p>
        </p:txBody>
      </p:sp>
      <p:sp>
        <p:nvSpPr>
          <p:cNvPr id="3" name="Espaço Reservado para Conteúdo 2"/>
          <p:cNvSpPr>
            <a:spLocks noGrp="1"/>
          </p:cNvSpPr>
          <p:nvPr>
            <p:ph idx="1"/>
          </p:nvPr>
        </p:nvSpPr>
        <p:spPr/>
        <p:txBody>
          <a:bodyPr>
            <a:normAutofit/>
          </a:bodyPr>
          <a:lstStyle/>
          <a:p>
            <a:pPr algn="just"/>
            <a:r>
              <a:rPr lang="pt-BR" dirty="0"/>
              <a:t>A recolecção do dados foram  mediante os Instrumentos de registros específicos dos atendimentos: Prontuários individual, Ficha-espelho (individual ) ,Cartão de Hipertensão e Diabéticos e o Livro de  Registro de HIPERDIA e Ficha de Atendimento em Saúde Bucal,</a:t>
            </a:r>
          </a:p>
          <a:p>
            <a:pPr algn="just"/>
            <a:r>
              <a:rPr lang="pt-BR" dirty="0"/>
              <a:t>Foram analisado o livro de registro de hipertenso e diabéticos, com o objetivo que todos os pacientes cadastrados tinham sua ficha de acompanhamento atualizada.</a:t>
            </a:r>
          </a:p>
          <a:p>
            <a:endParaRPr lang="pt-BR" dirty="0"/>
          </a:p>
        </p:txBody>
      </p:sp>
    </p:spTree>
    <p:extLst>
      <p:ext uri="{BB962C8B-B14F-4D97-AF65-F5344CB8AC3E}">
        <p14:creationId xmlns:p14="http://schemas.microsoft.com/office/powerpoint/2010/main" val="20302076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b="1" dirty="0">
                <a:latin typeface="Arial" pitchFamily="34" charset="0"/>
                <a:cs typeface="Arial" pitchFamily="34" charset="0"/>
              </a:rPr>
              <a:t>Metodologia.</a:t>
            </a:r>
          </a:p>
        </p:txBody>
      </p:sp>
      <p:sp>
        <p:nvSpPr>
          <p:cNvPr id="3" name="Espaço Reservado para Conteúdo 2"/>
          <p:cNvSpPr>
            <a:spLocks noGrp="1"/>
          </p:cNvSpPr>
          <p:nvPr>
            <p:ph idx="1"/>
          </p:nvPr>
        </p:nvSpPr>
        <p:spPr/>
        <p:txBody>
          <a:bodyPr>
            <a:normAutofit/>
          </a:bodyPr>
          <a:lstStyle/>
          <a:p>
            <a:pPr algn="just"/>
            <a:r>
              <a:rPr lang="pt-BR" dirty="0">
                <a:latin typeface="Arial" pitchFamily="34" charset="0"/>
                <a:cs typeface="Arial" pitchFamily="34" charset="0"/>
              </a:rPr>
              <a:t>Para atualização dos dados de mapeamento da população de Hipertensos e Diabéticos </a:t>
            </a:r>
            <a:r>
              <a:rPr lang="pt-BR" dirty="0" smtClean="0">
                <a:latin typeface="Arial" pitchFamily="34" charset="0"/>
                <a:cs typeface="Arial" pitchFamily="34" charset="0"/>
              </a:rPr>
              <a:t>foram utilizados </a:t>
            </a:r>
            <a:r>
              <a:rPr lang="pt-BR" dirty="0">
                <a:latin typeface="Arial" pitchFamily="34" charset="0"/>
                <a:cs typeface="Arial" pitchFamily="34" charset="0"/>
              </a:rPr>
              <a:t>dados do SIAB (Ficha A) e da ficha-B hipertensos e diabéticos dos ACS</a:t>
            </a:r>
            <a:r>
              <a:rPr lang="pt-BR" dirty="0" smtClean="0">
                <a:latin typeface="Arial" pitchFamily="34" charset="0"/>
                <a:cs typeface="Arial" pitchFamily="34" charset="0"/>
              </a:rPr>
              <a:t>.</a:t>
            </a:r>
          </a:p>
          <a:p>
            <a:pPr algn="just"/>
            <a:r>
              <a:rPr lang="pt-BR" dirty="0">
                <a:latin typeface="Arial" pitchFamily="34" charset="0"/>
                <a:cs typeface="Arial" pitchFamily="34" charset="0"/>
              </a:rPr>
              <a:t>Para o  acompanhamento  mensal  da  intervenção  </a:t>
            </a:r>
            <a:r>
              <a:rPr lang="pt-BR" dirty="0" smtClean="0">
                <a:latin typeface="Arial" pitchFamily="34" charset="0"/>
                <a:cs typeface="Arial" pitchFamily="34" charset="0"/>
              </a:rPr>
              <a:t>foram  </a:t>
            </a:r>
            <a:r>
              <a:rPr lang="pt-BR" dirty="0">
                <a:latin typeface="Arial" pitchFamily="34" charset="0"/>
                <a:cs typeface="Arial" pitchFamily="34" charset="0"/>
              </a:rPr>
              <a:t>utilizada  a  planilha  eletrônica  de  coleta  de  dados. </a:t>
            </a:r>
          </a:p>
        </p:txBody>
      </p:sp>
    </p:spTree>
    <p:extLst>
      <p:ext uri="{BB962C8B-B14F-4D97-AF65-F5344CB8AC3E}">
        <p14:creationId xmlns:p14="http://schemas.microsoft.com/office/powerpoint/2010/main" val="6312849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b="1" dirty="0">
                <a:latin typeface="Arial" pitchFamily="34" charset="0"/>
                <a:cs typeface="Arial" pitchFamily="34" charset="0"/>
              </a:rPr>
              <a:t>Metodologia.</a:t>
            </a:r>
          </a:p>
        </p:txBody>
      </p:sp>
      <p:sp>
        <p:nvSpPr>
          <p:cNvPr id="3" name="Espaço Reservado para Conteúdo 2"/>
          <p:cNvSpPr>
            <a:spLocks noGrp="1"/>
          </p:cNvSpPr>
          <p:nvPr>
            <p:ph idx="1"/>
          </p:nvPr>
        </p:nvSpPr>
        <p:spPr/>
        <p:txBody>
          <a:bodyPr>
            <a:normAutofit lnSpcReduction="10000"/>
          </a:bodyPr>
          <a:lstStyle/>
          <a:p>
            <a:pPr algn="just"/>
            <a:r>
              <a:rPr lang="pt-BR" sz="2800" dirty="0">
                <a:latin typeface="Arial" pitchFamily="34" charset="0"/>
                <a:cs typeface="Arial" pitchFamily="34" charset="0"/>
              </a:rPr>
              <a:t>Para a organização das ações no Eixo de Monitoramento e Avaliação inicialmente estaremos realizando um levantamento do numero hipertensos e/ou diabéticos cadastrados no Programa de Atenção à HA e à DM na UBS. </a:t>
            </a:r>
            <a:endParaRPr lang="pt-BR" sz="2800" dirty="0" smtClean="0">
              <a:latin typeface="Arial" pitchFamily="34" charset="0"/>
              <a:cs typeface="Arial" pitchFamily="34" charset="0"/>
            </a:endParaRPr>
          </a:p>
          <a:p>
            <a:pPr algn="just"/>
            <a:r>
              <a:rPr lang="pt-BR" sz="2800" dirty="0">
                <a:latin typeface="Arial" pitchFamily="34" charset="0"/>
                <a:cs typeface="Arial" pitchFamily="34" charset="0"/>
              </a:rPr>
              <a:t>Para  organizar  o  registro  específico  do  programa,  a  enfermeira e médica revisarão  a ficha espelho e o livro de controle,  identificando  todos  os  hipertensos e diabéticos que  vieram ao  serviço  nos  últimos  4  meses</a:t>
            </a:r>
          </a:p>
        </p:txBody>
      </p:sp>
    </p:spTree>
    <p:extLst>
      <p:ext uri="{BB962C8B-B14F-4D97-AF65-F5344CB8AC3E}">
        <p14:creationId xmlns:p14="http://schemas.microsoft.com/office/powerpoint/2010/main" val="41655616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320040"/>
            <a:ext cx="7239000" cy="516672"/>
          </a:xfrm>
        </p:spPr>
        <p:txBody>
          <a:bodyPr>
            <a:normAutofit fontScale="90000"/>
          </a:bodyPr>
          <a:lstStyle/>
          <a:p>
            <a:r>
              <a:rPr lang="pt-BR" dirty="0" smtClean="0"/>
              <a:t>Metodologia.</a:t>
            </a:r>
            <a:endParaRPr lang="pt-BR" dirty="0"/>
          </a:p>
        </p:txBody>
      </p:sp>
      <p:sp>
        <p:nvSpPr>
          <p:cNvPr id="3" name="Espaço Reservado para Conteúdo 2"/>
          <p:cNvSpPr>
            <a:spLocks noGrp="1"/>
          </p:cNvSpPr>
          <p:nvPr>
            <p:ph idx="1"/>
          </p:nvPr>
        </p:nvSpPr>
        <p:spPr>
          <a:xfrm>
            <a:off x="457200" y="1052736"/>
            <a:ext cx="7239000" cy="5544616"/>
          </a:xfrm>
        </p:spPr>
        <p:txBody>
          <a:bodyPr>
            <a:noAutofit/>
          </a:bodyPr>
          <a:lstStyle/>
          <a:p>
            <a:pPr marL="0" indent="0" algn="just">
              <a:buNone/>
            </a:pPr>
            <a:r>
              <a:rPr lang="pt-BR" sz="2800" dirty="0" smtClean="0">
                <a:latin typeface="Arial" pitchFamily="34" charset="0"/>
                <a:cs typeface="Arial" pitchFamily="34" charset="0"/>
              </a:rPr>
              <a:t>As profissionais  localizaram  os  prontuários  dos usuários e  transcreveram  todas  as  informações disponíveis  no  prontuário  para  a  ficha  espelho e para a Ficha Complementar, e   realizaram  o  primeiro  monitoramento,  anexaram uma anotação sobre acompanhamento  de  saúde bucal, realização de estratificação de risco cardiovascular por critério clínico, exames complementares periódicos em dia,  exame físico dos pés, palpação dos pulsos tibial posterior e pedioso, com medida da sensibilidade dos pés.</a:t>
            </a:r>
            <a:endParaRPr lang="pt-BR" sz="2800" dirty="0">
              <a:latin typeface="Arial" pitchFamily="34" charset="0"/>
              <a:cs typeface="Arial" pitchFamily="34" charset="0"/>
            </a:endParaRPr>
          </a:p>
        </p:txBody>
      </p:sp>
    </p:spTree>
    <p:extLst>
      <p:ext uri="{BB962C8B-B14F-4D97-AF65-F5344CB8AC3E}">
        <p14:creationId xmlns:p14="http://schemas.microsoft.com/office/powerpoint/2010/main" val="6141662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b="1" dirty="0">
                <a:latin typeface="Arial" pitchFamily="34" charset="0"/>
                <a:cs typeface="Arial" pitchFamily="34" charset="0"/>
              </a:rPr>
              <a:t>Introdução</a:t>
            </a:r>
          </a:p>
        </p:txBody>
      </p:sp>
      <p:sp>
        <p:nvSpPr>
          <p:cNvPr id="3" name="Espaço Reservado para Conteúdo 2"/>
          <p:cNvSpPr>
            <a:spLocks noGrp="1"/>
          </p:cNvSpPr>
          <p:nvPr>
            <p:ph idx="1"/>
          </p:nvPr>
        </p:nvSpPr>
        <p:spPr/>
        <p:txBody>
          <a:bodyPr>
            <a:normAutofit lnSpcReduction="10000"/>
          </a:bodyPr>
          <a:lstStyle/>
          <a:p>
            <a:pPr algn="just"/>
            <a:r>
              <a:rPr lang="pt-BR" sz="2800" dirty="0">
                <a:latin typeface="Arial" pitchFamily="34" charset="0"/>
                <a:cs typeface="Arial" pitchFamily="34" charset="0"/>
              </a:rPr>
              <a:t>As DCNTs de maior impacto para a saúde pública são as Doenças Cardiovasculares, Diabetes Mellitus, o Câncer, particularmente o cérvico-uterino e o de mama em mulheres e de estômago e pulmão nos homens .</a:t>
            </a:r>
          </a:p>
          <a:p>
            <a:pPr algn="just"/>
            <a:r>
              <a:rPr lang="pt-BR" sz="2800" dirty="0">
                <a:latin typeface="Arial" pitchFamily="34" charset="0"/>
                <a:cs typeface="Arial" pitchFamily="34" charset="0"/>
              </a:rPr>
              <a:t>A maior parte das complicações que a Hipertensão Arterial e a Diabetes Mellitus acarreta é experienciada por indivíduos que não estão diagnosticados como hipertensos ou </a:t>
            </a:r>
            <a:r>
              <a:rPr lang="pt-BR" sz="2800" dirty="0" smtClean="0">
                <a:latin typeface="Arial" pitchFamily="34" charset="0"/>
                <a:cs typeface="Arial" pitchFamily="34" charset="0"/>
              </a:rPr>
              <a:t>diabético.</a:t>
            </a:r>
          </a:p>
        </p:txBody>
      </p:sp>
    </p:spTree>
    <p:extLst>
      <p:ext uri="{BB962C8B-B14F-4D97-AF65-F5344CB8AC3E}">
        <p14:creationId xmlns:p14="http://schemas.microsoft.com/office/powerpoint/2010/main" val="10794330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b="1" dirty="0">
                <a:latin typeface="Arial" pitchFamily="34" charset="0"/>
                <a:cs typeface="Arial" pitchFamily="34" charset="0"/>
              </a:rPr>
              <a:t>Metodologia.</a:t>
            </a:r>
          </a:p>
        </p:txBody>
      </p:sp>
      <p:sp>
        <p:nvSpPr>
          <p:cNvPr id="3" name="Espaço Reservado para Conteúdo 2"/>
          <p:cNvSpPr>
            <a:spLocks noGrp="1"/>
          </p:cNvSpPr>
          <p:nvPr>
            <p:ph idx="1"/>
          </p:nvPr>
        </p:nvSpPr>
        <p:spPr/>
        <p:txBody>
          <a:bodyPr>
            <a:normAutofit/>
          </a:bodyPr>
          <a:lstStyle/>
          <a:p>
            <a:pPr algn="just"/>
            <a:r>
              <a:rPr lang="pt-BR" sz="2800" dirty="0">
                <a:latin typeface="Arial" pitchFamily="34" charset="0"/>
                <a:cs typeface="Arial" pitchFamily="34" charset="0"/>
              </a:rPr>
              <a:t>Para registro das informações de atendimento para viabilizar o monitoramento das ações </a:t>
            </a:r>
            <a:r>
              <a:rPr lang="pt-BR" sz="2800" dirty="0" smtClean="0">
                <a:latin typeface="Arial" pitchFamily="34" charset="0"/>
                <a:cs typeface="Arial" pitchFamily="34" charset="0"/>
              </a:rPr>
              <a:t>utilizamos </a:t>
            </a:r>
            <a:r>
              <a:rPr lang="pt-BR" sz="2800" dirty="0">
                <a:latin typeface="Arial" pitchFamily="34" charset="0"/>
                <a:cs typeface="Arial" pitchFamily="34" charset="0"/>
              </a:rPr>
              <a:t>instrumentos de coleta de dados para uso dos profissionais da unidade o prontuário clínico individual, a ficha espelho e </a:t>
            </a:r>
            <a:r>
              <a:rPr lang="pt-BR" sz="2800" dirty="0" smtClean="0">
                <a:latin typeface="Arial" pitchFamily="34" charset="0"/>
                <a:cs typeface="Arial" pitchFamily="34" charset="0"/>
              </a:rPr>
              <a:t>Ficha </a:t>
            </a:r>
            <a:r>
              <a:rPr lang="pt-BR" sz="2800" dirty="0">
                <a:latin typeface="Arial" pitchFamily="34" charset="0"/>
                <a:cs typeface="Arial" pitchFamily="34" charset="0"/>
              </a:rPr>
              <a:t>Complementar</a:t>
            </a:r>
            <a:r>
              <a:rPr lang="pt-BR" sz="2800" dirty="0" smtClean="0">
                <a:latin typeface="Arial" pitchFamily="34" charset="0"/>
                <a:cs typeface="Arial" pitchFamily="34" charset="0"/>
              </a:rPr>
              <a:t>.</a:t>
            </a:r>
          </a:p>
          <a:p>
            <a:pPr algn="just"/>
            <a:r>
              <a:rPr lang="pt-BR" sz="2800" dirty="0" smtClean="0">
                <a:latin typeface="Arial" pitchFamily="34" charset="0"/>
                <a:cs typeface="Arial" pitchFamily="34" charset="0"/>
              </a:rPr>
              <a:t>Organizamos </a:t>
            </a:r>
            <a:r>
              <a:rPr lang="pt-BR" sz="2800" dirty="0">
                <a:latin typeface="Arial" pitchFamily="34" charset="0"/>
                <a:cs typeface="Arial" pitchFamily="34" charset="0"/>
              </a:rPr>
              <a:t>o “arquivo específico” que </a:t>
            </a:r>
            <a:r>
              <a:rPr lang="pt-BR" sz="2800" dirty="0" smtClean="0">
                <a:latin typeface="Arial" pitchFamily="34" charset="0"/>
                <a:cs typeface="Arial" pitchFamily="34" charset="0"/>
              </a:rPr>
              <a:t>proporcionaram </a:t>
            </a:r>
            <a:r>
              <a:rPr lang="pt-BR" sz="2800" dirty="0">
                <a:latin typeface="Arial" pitchFamily="34" charset="0"/>
                <a:cs typeface="Arial" pitchFamily="34" charset="0"/>
              </a:rPr>
              <a:t>revisão semanal para </a:t>
            </a:r>
            <a:r>
              <a:rPr lang="pt-BR" sz="2800" dirty="0" smtClean="0">
                <a:latin typeface="Arial" pitchFamily="34" charset="0"/>
                <a:cs typeface="Arial" pitchFamily="34" charset="0"/>
              </a:rPr>
              <a:t>monitoramento.</a:t>
            </a:r>
            <a:endParaRPr lang="pt-BR" sz="2800" dirty="0">
              <a:latin typeface="Arial" pitchFamily="34" charset="0"/>
              <a:cs typeface="Arial" pitchFamily="34" charset="0"/>
            </a:endParaRPr>
          </a:p>
        </p:txBody>
      </p:sp>
    </p:spTree>
    <p:extLst>
      <p:ext uri="{BB962C8B-B14F-4D97-AF65-F5344CB8AC3E}">
        <p14:creationId xmlns:p14="http://schemas.microsoft.com/office/powerpoint/2010/main" val="19608593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b="1" dirty="0">
                <a:latin typeface="Arial" pitchFamily="34" charset="0"/>
                <a:cs typeface="Arial" pitchFamily="34" charset="0"/>
              </a:rPr>
              <a:t>Metodologia.</a:t>
            </a:r>
          </a:p>
        </p:txBody>
      </p:sp>
      <p:sp>
        <p:nvSpPr>
          <p:cNvPr id="3" name="Espaço Reservado para Conteúdo 2"/>
          <p:cNvSpPr>
            <a:spLocks noGrp="1"/>
          </p:cNvSpPr>
          <p:nvPr>
            <p:ph idx="1"/>
          </p:nvPr>
        </p:nvSpPr>
        <p:spPr/>
        <p:txBody>
          <a:bodyPr>
            <a:noAutofit/>
          </a:bodyPr>
          <a:lstStyle/>
          <a:p>
            <a:pPr algn="just"/>
            <a:r>
              <a:rPr lang="pt-BR" sz="2800" dirty="0">
                <a:latin typeface="Arial" pitchFamily="34" charset="0"/>
                <a:cs typeface="Arial" pitchFamily="34" charset="0"/>
              </a:rPr>
              <a:t>Para a organização do arquivo os prontuários com ficha-espelho e ficha complementar </a:t>
            </a:r>
            <a:r>
              <a:rPr lang="pt-BR" sz="2800" dirty="0" smtClean="0">
                <a:latin typeface="Arial" pitchFamily="34" charset="0"/>
                <a:cs typeface="Arial" pitchFamily="34" charset="0"/>
              </a:rPr>
              <a:t>foram </a:t>
            </a:r>
            <a:r>
              <a:rPr lang="pt-BR" sz="2800" dirty="0">
                <a:latin typeface="Arial" pitchFamily="34" charset="0"/>
                <a:cs typeface="Arial" pitchFamily="34" charset="0"/>
              </a:rPr>
              <a:t>organizados por ACS. </a:t>
            </a:r>
            <a:endParaRPr lang="pt-BR" sz="2800" dirty="0" smtClean="0">
              <a:latin typeface="Arial" pitchFamily="34" charset="0"/>
              <a:cs typeface="Arial" pitchFamily="34" charset="0"/>
            </a:endParaRPr>
          </a:p>
          <a:p>
            <a:pPr algn="just"/>
            <a:r>
              <a:rPr lang="pt-BR" sz="2800" dirty="0">
                <a:latin typeface="Arial" pitchFamily="34" charset="0"/>
                <a:cs typeface="Arial" pitchFamily="34" charset="0"/>
              </a:rPr>
              <a:t>Estas fichas junto com o livro de registro de hipertensos e diabéticos </a:t>
            </a:r>
            <a:r>
              <a:rPr lang="pt-BR" sz="2800" dirty="0" smtClean="0">
                <a:latin typeface="Arial" pitchFamily="34" charset="0"/>
                <a:cs typeface="Arial" pitchFamily="34" charset="0"/>
              </a:rPr>
              <a:t>foram </a:t>
            </a:r>
            <a:r>
              <a:rPr lang="pt-BR" sz="2800" dirty="0">
                <a:latin typeface="Arial" pitchFamily="34" charset="0"/>
                <a:cs typeface="Arial" pitchFamily="34" charset="0"/>
              </a:rPr>
              <a:t>revisadas pela medica e enfermeira semanalmente para monitorar </a:t>
            </a:r>
            <a:r>
              <a:rPr lang="pt-BR" sz="2800" dirty="0" smtClean="0">
                <a:latin typeface="Arial" pitchFamily="34" charset="0"/>
                <a:cs typeface="Arial" pitchFamily="34" charset="0"/>
              </a:rPr>
              <a:t>indicadores </a:t>
            </a:r>
            <a:r>
              <a:rPr lang="pt-BR" sz="2800" dirty="0">
                <a:latin typeface="Arial" pitchFamily="34" charset="0"/>
                <a:cs typeface="Arial" pitchFamily="34" charset="0"/>
              </a:rPr>
              <a:t>de qualidade. </a:t>
            </a:r>
            <a:endParaRPr lang="pt-BR" sz="2800" dirty="0" smtClean="0">
              <a:latin typeface="Arial" pitchFamily="34" charset="0"/>
              <a:cs typeface="Arial" pitchFamily="34" charset="0"/>
            </a:endParaRPr>
          </a:p>
          <a:p>
            <a:pPr algn="just"/>
            <a:r>
              <a:rPr lang="pt-BR" sz="2800" dirty="0" smtClean="0">
                <a:latin typeface="Arial" pitchFamily="34" charset="0"/>
                <a:cs typeface="Arial" pitchFamily="34" charset="0"/>
              </a:rPr>
              <a:t>monitoraram </a:t>
            </a:r>
            <a:r>
              <a:rPr lang="pt-BR" sz="2800" dirty="0">
                <a:latin typeface="Arial" pitchFamily="34" charset="0"/>
                <a:cs typeface="Arial" pitchFamily="34" charset="0"/>
              </a:rPr>
              <a:t>o acesso dos diabéticos e hipertensos a medicamentos da Farmácia Popular</a:t>
            </a:r>
          </a:p>
        </p:txBody>
      </p:sp>
    </p:spTree>
    <p:extLst>
      <p:ext uri="{BB962C8B-B14F-4D97-AF65-F5344CB8AC3E}">
        <p14:creationId xmlns:p14="http://schemas.microsoft.com/office/powerpoint/2010/main" val="22508748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b="1" dirty="0">
                <a:latin typeface="Arial" pitchFamily="34" charset="0"/>
                <a:cs typeface="Arial" pitchFamily="34" charset="0"/>
              </a:rPr>
              <a:t>Metodologia.</a:t>
            </a:r>
          </a:p>
        </p:txBody>
      </p:sp>
      <p:sp>
        <p:nvSpPr>
          <p:cNvPr id="3" name="Espaço Reservado para Conteúdo 2"/>
          <p:cNvSpPr>
            <a:spLocks noGrp="1"/>
          </p:cNvSpPr>
          <p:nvPr>
            <p:ph idx="1"/>
          </p:nvPr>
        </p:nvSpPr>
        <p:spPr/>
        <p:txBody>
          <a:bodyPr>
            <a:normAutofit fontScale="92500"/>
          </a:bodyPr>
          <a:lstStyle/>
          <a:p>
            <a:pPr algn="just"/>
            <a:r>
              <a:rPr lang="pt-BR" sz="2800" dirty="0" smtClean="0">
                <a:latin typeface="Arial" pitchFamily="34" charset="0"/>
                <a:cs typeface="Arial" pitchFamily="34" charset="0"/>
              </a:rPr>
              <a:t>Monitoraram </a:t>
            </a:r>
            <a:r>
              <a:rPr lang="pt-BR" sz="2800" dirty="0">
                <a:latin typeface="Arial" pitchFamily="34" charset="0"/>
                <a:cs typeface="Arial" pitchFamily="34" charset="0"/>
              </a:rPr>
              <a:t>a realização de exame clínico apropriado dos pacientes </a:t>
            </a:r>
            <a:r>
              <a:rPr lang="pt-BR" sz="2800" dirty="0" smtClean="0">
                <a:latin typeface="Arial" pitchFamily="34" charset="0"/>
                <a:cs typeface="Arial" pitchFamily="34" charset="0"/>
              </a:rPr>
              <a:t>hipertensos/diabéticos e a </a:t>
            </a:r>
            <a:r>
              <a:rPr lang="pt-BR" sz="2800" dirty="0">
                <a:latin typeface="Arial" pitchFamily="34" charset="0"/>
                <a:cs typeface="Arial" pitchFamily="34" charset="0"/>
              </a:rPr>
              <a:t>periodicidade recomendada para estes exames</a:t>
            </a:r>
            <a:r>
              <a:rPr lang="pt-BR" sz="2800" dirty="0" smtClean="0">
                <a:latin typeface="Arial" pitchFamily="34" charset="0"/>
                <a:cs typeface="Arial" pitchFamily="34" charset="0"/>
              </a:rPr>
              <a:t>.</a:t>
            </a:r>
          </a:p>
          <a:p>
            <a:pPr algn="just"/>
            <a:r>
              <a:rPr lang="pt-BR" sz="2800" dirty="0" smtClean="0">
                <a:latin typeface="Arial" pitchFamily="34" charset="0"/>
                <a:cs typeface="Arial" pitchFamily="34" charset="0"/>
              </a:rPr>
              <a:t> Foram monitorados </a:t>
            </a:r>
            <a:r>
              <a:rPr lang="pt-BR" sz="2800" dirty="0">
                <a:latin typeface="Arial" pitchFamily="34" charset="0"/>
                <a:cs typeface="Arial" pitchFamily="34" charset="0"/>
              </a:rPr>
              <a:t>semanalmente os hipertensos/diabéticos que </a:t>
            </a:r>
            <a:r>
              <a:rPr lang="pt-BR" sz="2800" dirty="0" smtClean="0">
                <a:latin typeface="Arial" pitchFamily="34" charset="0"/>
                <a:cs typeface="Arial" pitchFamily="34" charset="0"/>
              </a:rPr>
              <a:t>necessitaram </a:t>
            </a:r>
            <a:r>
              <a:rPr lang="pt-BR" sz="2800" dirty="0">
                <a:latin typeface="Arial" pitchFamily="34" charset="0"/>
                <a:cs typeface="Arial" pitchFamily="34" charset="0"/>
              </a:rPr>
              <a:t>de atendimento odontológico</a:t>
            </a:r>
            <a:r>
              <a:rPr lang="pt-BR" sz="2800" dirty="0" smtClean="0">
                <a:latin typeface="Arial" pitchFamily="34" charset="0"/>
                <a:cs typeface="Arial" pitchFamily="34" charset="0"/>
              </a:rPr>
              <a:t>.</a:t>
            </a:r>
          </a:p>
          <a:p>
            <a:pPr algn="just"/>
            <a:r>
              <a:rPr lang="pt-BR" sz="2800" dirty="0" smtClean="0">
                <a:latin typeface="Arial" pitchFamily="34" charset="0"/>
                <a:cs typeface="Arial" pitchFamily="34" charset="0"/>
              </a:rPr>
              <a:t>Foi monitorado </a:t>
            </a:r>
            <a:r>
              <a:rPr lang="pt-BR" sz="2800" dirty="0">
                <a:latin typeface="Arial" pitchFamily="34" charset="0"/>
                <a:cs typeface="Arial" pitchFamily="34" charset="0"/>
              </a:rPr>
              <a:t>o Livro de Registros onde se </a:t>
            </a:r>
            <a:r>
              <a:rPr lang="pt-BR" sz="2800" dirty="0" smtClean="0">
                <a:latin typeface="Arial" pitchFamily="34" charset="0"/>
                <a:cs typeface="Arial" pitchFamily="34" charset="0"/>
              </a:rPr>
              <a:t>registraram </a:t>
            </a:r>
            <a:r>
              <a:rPr lang="pt-BR" sz="2800" dirty="0">
                <a:latin typeface="Arial" pitchFamily="34" charset="0"/>
                <a:cs typeface="Arial" pitchFamily="34" charset="0"/>
              </a:rPr>
              <a:t>a aferição da PA e realização de Glicemia capilar de todos os pacientes maior de 18 anos que </a:t>
            </a:r>
            <a:r>
              <a:rPr lang="pt-BR" sz="2800" dirty="0" smtClean="0">
                <a:latin typeface="Arial" pitchFamily="34" charset="0"/>
                <a:cs typeface="Arial" pitchFamily="34" charset="0"/>
              </a:rPr>
              <a:t>frequentaram </a:t>
            </a:r>
            <a:r>
              <a:rPr lang="pt-BR" sz="2800" dirty="0">
                <a:latin typeface="Arial" pitchFamily="34" charset="0"/>
                <a:cs typeface="Arial" pitchFamily="34" charset="0"/>
              </a:rPr>
              <a:t>a UBS.</a:t>
            </a:r>
          </a:p>
        </p:txBody>
      </p:sp>
    </p:spTree>
    <p:extLst>
      <p:ext uri="{BB962C8B-B14F-4D97-AF65-F5344CB8AC3E}">
        <p14:creationId xmlns:p14="http://schemas.microsoft.com/office/powerpoint/2010/main" val="33033067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4082"/>
          </a:xfrm>
        </p:spPr>
        <p:txBody>
          <a:bodyPr>
            <a:normAutofit/>
          </a:bodyPr>
          <a:lstStyle/>
          <a:p>
            <a:r>
              <a:rPr lang="pt-BR" b="1" dirty="0">
                <a:latin typeface="Arial" pitchFamily="34" charset="0"/>
                <a:cs typeface="Arial" pitchFamily="34" charset="0"/>
              </a:rPr>
              <a:t>Metodologia.</a:t>
            </a:r>
          </a:p>
        </p:txBody>
      </p:sp>
      <p:sp>
        <p:nvSpPr>
          <p:cNvPr id="3" name="Espaço Reservado para Conteúdo 2"/>
          <p:cNvSpPr>
            <a:spLocks noGrp="1"/>
          </p:cNvSpPr>
          <p:nvPr>
            <p:ph idx="1"/>
          </p:nvPr>
        </p:nvSpPr>
        <p:spPr>
          <a:xfrm>
            <a:off x="457200" y="1052736"/>
            <a:ext cx="7499176" cy="5688632"/>
          </a:xfrm>
        </p:spPr>
        <p:txBody>
          <a:bodyPr>
            <a:noAutofit/>
          </a:bodyPr>
          <a:lstStyle/>
          <a:p>
            <a:pPr algn="just"/>
            <a:r>
              <a:rPr lang="pt-BR" sz="2800" dirty="0" smtClean="0">
                <a:latin typeface="Arial" pitchFamily="34" charset="0"/>
                <a:cs typeface="Arial" pitchFamily="34" charset="0"/>
              </a:rPr>
              <a:t> Monitoraram </a:t>
            </a:r>
            <a:r>
              <a:rPr lang="pt-BR" sz="2800" dirty="0">
                <a:latin typeface="Arial" pitchFamily="34" charset="0"/>
                <a:cs typeface="Arial" pitchFamily="34" charset="0"/>
              </a:rPr>
              <a:t>o Livro de Registros onde se </a:t>
            </a:r>
            <a:r>
              <a:rPr lang="pt-BR" sz="2800" dirty="0" smtClean="0">
                <a:latin typeface="Arial" pitchFamily="34" charset="0"/>
                <a:cs typeface="Arial" pitchFamily="34" charset="0"/>
              </a:rPr>
              <a:t>registro </a:t>
            </a:r>
            <a:r>
              <a:rPr lang="pt-BR" sz="2800" dirty="0">
                <a:latin typeface="Arial" pitchFamily="34" charset="0"/>
                <a:cs typeface="Arial" pitchFamily="34" charset="0"/>
              </a:rPr>
              <a:t>a aferição da PA e </a:t>
            </a:r>
            <a:r>
              <a:rPr lang="pt-BR" sz="2800" dirty="0" smtClean="0">
                <a:latin typeface="Arial" pitchFamily="34" charset="0"/>
                <a:cs typeface="Arial" pitchFamily="34" charset="0"/>
              </a:rPr>
              <a:t>realizaram a Glicemia </a:t>
            </a:r>
            <a:r>
              <a:rPr lang="pt-BR" sz="2800" dirty="0">
                <a:latin typeface="Arial" pitchFamily="34" charset="0"/>
                <a:cs typeface="Arial" pitchFamily="34" charset="0"/>
              </a:rPr>
              <a:t>capilar de todos os pacientes maior de 18 anos que </a:t>
            </a:r>
            <a:r>
              <a:rPr lang="pt-BR" sz="2800" dirty="0" smtClean="0">
                <a:latin typeface="Arial" pitchFamily="34" charset="0"/>
                <a:cs typeface="Arial" pitchFamily="34" charset="0"/>
              </a:rPr>
              <a:t>frequentaram </a:t>
            </a:r>
            <a:r>
              <a:rPr lang="pt-BR" sz="2800" dirty="0">
                <a:latin typeface="Arial" pitchFamily="34" charset="0"/>
                <a:cs typeface="Arial" pitchFamily="34" charset="0"/>
              </a:rPr>
              <a:t>a UBS</a:t>
            </a:r>
            <a:r>
              <a:rPr lang="pt-BR" sz="2800" dirty="0" smtClean="0">
                <a:latin typeface="Arial" pitchFamily="34" charset="0"/>
                <a:cs typeface="Arial" pitchFamily="34" charset="0"/>
              </a:rPr>
              <a:t>.</a:t>
            </a:r>
          </a:p>
          <a:p>
            <a:pPr algn="just"/>
            <a:r>
              <a:rPr lang="pt-BR" sz="2800" dirty="0">
                <a:latin typeface="Arial" pitchFamily="34" charset="0"/>
                <a:cs typeface="Arial" pitchFamily="34" charset="0"/>
              </a:rPr>
              <a:t>Para monitoramento do cumprimento da periodicidade das consultas previstas no protocolo (consultas em dia) de hipertensos e diabéticos e estabelecer os faltosos a consulta, </a:t>
            </a:r>
            <a:r>
              <a:rPr lang="pt-BR" sz="2800" dirty="0" smtClean="0">
                <a:latin typeface="Arial" pitchFamily="34" charset="0"/>
                <a:cs typeface="Arial" pitchFamily="34" charset="0"/>
              </a:rPr>
              <a:t>foram revisados </a:t>
            </a:r>
            <a:r>
              <a:rPr lang="pt-BR" sz="2800" dirty="0">
                <a:latin typeface="Arial" pitchFamily="34" charset="0"/>
                <a:cs typeface="Arial" pitchFamily="34" charset="0"/>
              </a:rPr>
              <a:t>os registro da ficha-b hipertensos e diabéticos pelo ACS </a:t>
            </a:r>
            <a:r>
              <a:rPr lang="pt-BR" sz="2800" dirty="0" smtClean="0">
                <a:latin typeface="Arial" pitchFamily="34" charset="0"/>
                <a:cs typeface="Arial" pitchFamily="34" charset="0"/>
              </a:rPr>
              <a:t>que informaram </a:t>
            </a:r>
            <a:r>
              <a:rPr lang="pt-BR" sz="2800" dirty="0">
                <a:latin typeface="Arial" pitchFamily="34" charset="0"/>
                <a:cs typeface="Arial" pitchFamily="34" charset="0"/>
              </a:rPr>
              <a:t>na reunião semanal da equipe e </a:t>
            </a:r>
            <a:r>
              <a:rPr lang="pt-BR" sz="2800" dirty="0" smtClean="0">
                <a:latin typeface="Arial" pitchFamily="34" charset="0"/>
                <a:cs typeface="Arial" pitchFamily="34" charset="0"/>
              </a:rPr>
              <a:t>foi agendada </a:t>
            </a:r>
            <a:r>
              <a:rPr lang="pt-BR" sz="2800" dirty="0">
                <a:latin typeface="Arial" pitchFamily="34" charset="0"/>
                <a:cs typeface="Arial" pitchFamily="34" charset="0"/>
              </a:rPr>
              <a:t>a próxima consulta ou visita domiciliar.</a:t>
            </a:r>
          </a:p>
        </p:txBody>
      </p:sp>
    </p:spTree>
    <p:extLst>
      <p:ext uri="{BB962C8B-B14F-4D97-AF65-F5344CB8AC3E}">
        <p14:creationId xmlns:p14="http://schemas.microsoft.com/office/powerpoint/2010/main" val="18813390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04664"/>
            <a:ext cx="8229600" cy="864096"/>
          </a:xfrm>
        </p:spPr>
        <p:txBody>
          <a:bodyPr>
            <a:normAutofit/>
          </a:bodyPr>
          <a:lstStyle/>
          <a:p>
            <a:r>
              <a:rPr lang="pt-BR" sz="4000" b="1" dirty="0">
                <a:latin typeface="Arial" pitchFamily="34" charset="0"/>
                <a:cs typeface="Arial" pitchFamily="34" charset="0"/>
              </a:rPr>
              <a:t>Metodologia.</a:t>
            </a:r>
          </a:p>
        </p:txBody>
      </p:sp>
      <p:sp>
        <p:nvSpPr>
          <p:cNvPr id="3" name="Espaço Reservado para Conteúdo 2"/>
          <p:cNvSpPr>
            <a:spLocks noGrp="1"/>
          </p:cNvSpPr>
          <p:nvPr>
            <p:ph idx="1"/>
          </p:nvPr>
        </p:nvSpPr>
        <p:spPr>
          <a:xfrm>
            <a:off x="539552" y="1412776"/>
            <a:ext cx="7488832" cy="4320480"/>
          </a:xfrm>
        </p:spPr>
        <p:txBody>
          <a:bodyPr>
            <a:noAutofit/>
          </a:bodyPr>
          <a:lstStyle/>
          <a:p>
            <a:pPr algn="just"/>
            <a:r>
              <a:rPr lang="pt-BR" sz="2800" dirty="0" smtClean="0">
                <a:latin typeface="Arial" pitchFamily="34" charset="0"/>
                <a:cs typeface="Arial" pitchFamily="34" charset="0"/>
              </a:rPr>
              <a:t>Foram analisado </a:t>
            </a:r>
            <a:r>
              <a:rPr lang="pt-BR" sz="2800" dirty="0">
                <a:latin typeface="Arial" pitchFamily="34" charset="0"/>
                <a:cs typeface="Arial" pitchFamily="34" charset="0"/>
              </a:rPr>
              <a:t>o livro de registro de hipertensos e diabéticos, com o objetivo que todos os pacientes </a:t>
            </a:r>
            <a:r>
              <a:rPr lang="pt-BR" sz="2800" dirty="0" smtClean="0">
                <a:latin typeface="Arial" pitchFamily="34" charset="0"/>
                <a:cs typeface="Arial" pitchFamily="34" charset="0"/>
              </a:rPr>
              <a:t>cadastrados tiveram </a:t>
            </a:r>
            <a:r>
              <a:rPr lang="pt-BR" sz="2800" dirty="0">
                <a:latin typeface="Arial" pitchFamily="34" charset="0"/>
                <a:cs typeface="Arial" pitchFamily="34" charset="0"/>
              </a:rPr>
              <a:t>sua ficha de acompanhamento revisada de forma mensal </a:t>
            </a:r>
            <a:r>
              <a:rPr lang="pt-BR" sz="2800" dirty="0" smtClean="0">
                <a:latin typeface="Arial" pitchFamily="34" charset="0"/>
                <a:cs typeface="Arial" pitchFamily="34" charset="0"/>
              </a:rPr>
              <a:t>.</a:t>
            </a:r>
          </a:p>
          <a:p>
            <a:pPr algn="just"/>
            <a:r>
              <a:rPr lang="pt-BR" sz="2800" dirty="0">
                <a:latin typeface="Arial" pitchFamily="34" charset="0"/>
                <a:cs typeface="Arial" pitchFamily="34" charset="0"/>
              </a:rPr>
              <a:t>No monitoramento de estratificação do risco cardiovascular em diabético e </a:t>
            </a:r>
            <a:r>
              <a:rPr lang="pt-BR" sz="2800" dirty="0" smtClean="0">
                <a:latin typeface="Arial" pitchFamily="34" charset="0"/>
                <a:cs typeface="Arial" pitchFamily="34" charset="0"/>
              </a:rPr>
              <a:t>hipertenso, foi </a:t>
            </a:r>
            <a:r>
              <a:rPr lang="pt-BR" sz="2800" dirty="0">
                <a:latin typeface="Arial" pitchFamily="34" charset="0"/>
                <a:cs typeface="Arial" pitchFamily="34" charset="0"/>
              </a:rPr>
              <a:t>revisado pela </a:t>
            </a:r>
            <a:r>
              <a:rPr lang="pt-BR" sz="2800" dirty="0" smtClean="0">
                <a:latin typeface="Arial" pitchFamily="34" charset="0"/>
                <a:cs typeface="Arial" pitchFamily="34" charset="0"/>
              </a:rPr>
              <a:t>médica no </a:t>
            </a:r>
            <a:r>
              <a:rPr lang="pt-BR" sz="2800" dirty="0">
                <a:latin typeface="Arial" pitchFamily="34" charset="0"/>
                <a:cs typeface="Arial" pitchFamily="34" charset="0"/>
              </a:rPr>
              <a:t>prontuário individual segundo protocolo .</a:t>
            </a:r>
          </a:p>
        </p:txBody>
      </p:sp>
    </p:spTree>
    <p:extLst>
      <p:ext uri="{BB962C8B-B14F-4D97-AF65-F5344CB8AC3E}">
        <p14:creationId xmlns:p14="http://schemas.microsoft.com/office/powerpoint/2010/main" val="39930198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Metodologia.</a:t>
            </a:r>
          </a:p>
        </p:txBody>
      </p:sp>
      <p:sp>
        <p:nvSpPr>
          <p:cNvPr id="3" name="Espaço Reservado para Conteúdo 2"/>
          <p:cNvSpPr>
            <a:spLocks noGrp="1"/>
          </p:cNvSpPr>
          <p:nvPr>
            <p:ph idx="1"/>
          </p:nvPr>
        </p:nvSpPr>
        <p:spPr>
          <a:xfrm>
            <a:off x="457200" y="1628800"/>
            <a:ext cx="7427168" cy="4497363"/>
          </a:xfrm>
        </p:spPr>
        <p:txBody>
          <a:bodyPr>
            <a:normAutofit/>
          </a:bodyPr>
          <a:lstStyle/>
          <a:p>
            <a:pPr algn="just"/>
            <a:r>
              <a:rPr lang="pt-BR" sz="2800" dirty="0">
                <a:latin typeface="Arial" pitchFamily="34" charset="0"/>
                <a:cs typeface="Arial" pitchFamily="34" charset="0"/>
              </a:rPr>
              <a:t>Mensalmente a enfermeira e a medica </a:t>
            </a:r>
            <a:r>
              <a:rPr lang="pt-BR" sz="2800" dirty="0" smtClean="0">
                <a:latin typeface="Arial" pitchFamily="34" charset="0"/>
                <a:cs typeface="Arial" pitchFamily="34" charset="0"/>
              </a:rPr>
              <a:t>examinaram </a:t>
            </a:r>
            <a:r>
              <a:rPr lang="pt-BR" sz="2800" dirty="0">
                <a:latin typeface="Arial" pitchFamily="34" charset="0"/>
                <a:cs typeface="Arial" pitchFamily="34" charset="0"/>
              </a:rPr>
              <a:t>as fichas espelho, fichas complementares e Planilha de Monitoramento para acompanhamento das metas e indicadores da </a:t>
            </a:r>
            <a:r>
              <a:rPr lang="pt-BR" sz="2800" dirty="0" smtClean="0">
                <a:latin typeface="Arial" pitchFamily="34" charset="0"/>
                <a:cs typeface="Arial" pitchFamily="34" charset="0"/>
              </a:rPr>
              <a:t>Intervenção.</a:t>
            </a:r>
          </a:p>
          <a:p>
            <a:pPr algn="just"/>
            <a:r>
              <a:rPr lang="pt-BR" sz="2800" dirty="0">
                <a:latin typeface="Arial" pitchFamily="34" charset="0"/>
                <a:cs typeface="Arial" pitchFamily="34" charset="0"/>
              </a:rPr>
              <a:t>Os dados coletados </a:t>
            </a:r>
            <a:r>
              <a:rPr lang="pt-BR" sz="2800" dirty="0" smtClean="0">
                <a:latin typeface="Arial" pitchFamily="34" charset="0"/>
                <a:cs typeface="Arial" pitchFamily="34" charset="0"/>
              </a:rPr>
              <a:t>foram </a:t>
            </a:r>
            <a:r>
              <a:rPr lang="pt-BR" sz="2800" dirty="0">
                <a:latin typeface="Arial" pitchFamily="34" charset="0"/>
                <a:cs typeface="Arial" pitchFamily="34" charset="0"/>
              </a:rPr>
              <a:t>colocados em uma planilha do Excel para análise (Planilha de Acompanhamento de Coleta de Dados). </a:t>
            </a:r>
          </a:p>
        </p:txBody>
      </p:sp>
    </p:spTree>
    <p:extLst>
      <p:ext uri="{BB962C8B-B14F-4D97-AF65-F5344CB8AC3E}">
        <p14:creationId xmlns:p14="http://schemas.microsoft.com/office/powerpoint/2010/main" val="12577820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78098"/>
          </a:xfrm>
        </p:spPr>
        <p:txBody>
          <a:bodyPr>
            <a:normAutofit/>
          </a:bodyPr>
          <a:lstStyle/>
          <a:p>
            <a:r>
              <a:rPr lang="pt-BR" sz="4000" b="1" dirty="0">
                <a:latin typeface="Arial" pitchFamily="34" charset="0"/>
                <a:cs typeface="Arial" pitchFamily="34" charset="0"/>
              </a:rPr>
              <a:t>Metodologia.</a:t>
            </a:r>
          </a:p>
        </p:txBody>
      </p:sp>
      <p:sp>
        <p:nvSpPr>
          <p:cNvPr id="3" name="Espaço Reservado para Conteúdo 2"/>
          <p:cNvSpPr>
            <a:spLocks noGrp="1"/>
          </p:cNvSpPr>
          <p:nvPr>
            <p:ph idx="1"/>
          </p:nvPr>
        </p:nvSpPr>
        <p:spPr>
          <a:xfrm>
            <a:off x="457200" y="1124744"/>
            <a:ext cx="7499176" cy="5400600"/>
          </a:xfrm>
        </p:spPr>
        <p:txBody>
          <a:bodyPr>
            <a:noAutofit/>
          </a:bodyPr>
          <a:lstStyle/>
          <a:p>
            <a:pPr algn="just"/>
            <a:r>
              <a:rPr lang="pt-BR" sz="2800" dirty="0" smtClean="0">
                <a:latin typeface="Arial" pitchFamily="34" charset="0"/>
                <a:cs typeface="Arial" pitchFamily="34" charset="0"/>
              </a:rPr>
              <a:t>Monitoraram semanalmente e </a:t>
            </a:r>
            <a:r>
              <a:rPr lang="pt-BR" sz="2800" dirty="0">
                <a:latin typeface="Arial" pitchFamily="34" charset="0"/>
                <a:cs typeface="Arial" pitchFamily="34" charset="0"/>
              </a:rPr>
              <a:t>discutido com a equipe os resultados </a:t>
            </a:r>
            <a:r>
              <a:rPr lang="pt-BR" sz="2800" dirty="0" smtClean="0">
                <a:latin typeface="Arial" pitchFamily="34" charset="0"/>
                <a:cs typeface="Arial" pitchFamily="34" charset="0"/>
              </a:rPr>
              <a:t>mensalmente.</a:t>
            </a:r>
          </a:p>
          <a:p>
            <a:pPr algn="just"/>
            <a:r>
              <a:rPr lang="pt-BR" sz="2800" dirty="0">
                <a:latin typeface="Arial" pitchFamily="34" charset="0"/>
                <a:cs typeface="Arial" pitchFamily="34" charset="0"/>
              </a:rPr>
              <a:t>Inicialmente </a:t>
            </a:r>
            <a:r>
              <a:rPr lang="pt-BR" sz="2800" dirty="0" smtClean="0">
                <a:latin typeface="Arial" pitchFamily="34" charset="0"/>
                <a:cs typeface="Arial" pitchFamily="34" charset="0"/>
              </a:rPr>
              <a:t>organizaram o </a:t>
            </a:r>
            <a:r>
              <a:rPr lang="pt-BR" sz="2800" dirty="0">
                <a:latin typeface="Arial" pitchFamily="34" charset="0"/>
                <a:cs typeface="Arial" pitchFamily="34" charset="0"/>
              </a:rPr>
              <a:t>processo de trabalho da equipe de forma que através de “agendas compartilhadas” e acolhimento adequado </a:t>
            </a:r>
            <a:r>
              <a:rPr lang="pt-BR" sz="2800" dirty="0" smtClean="0">
                <a:latin typeface="Arial" pitchFamily="34" charset="0"/>
                <a:cs typeface="Arial" pitchFamily="34" charset="0"/>
              </a:rPr>
              <a:t>poderem </a:t>
            </a:r>
            <a:r>
              <a:rPr lang="pt-BR" sz="2800" dirty="0">
                <a:latin typeface="Arial" pitchFamily="34" charset="0"/>
                <a:cs typeface="Arial" pitchFamily="34" charset="0"/>
              </a:rPr>
              <a:t>priorizar o atendimento dos Hipertensos e Diabéticos da área de abrangência da equipe. </a:t>
            </a:r>
            <a:endParaRPr lang="pt-BR" sz="2800" dirty="0" smtClean="0">
              <a:latin typeface="Arial" pitchFamily="34" charset="0"/>
              <a:cs typeface="Arial" pitchFamily="34" charset="0"/>
            </a:endParaRPr>
          </a:p>
          <a:p>
            <a:pPr algn="just"/>
            <a:r>
              <a:rPr lang="pt-BR" sz="2800" dirty="0" smtClean="0">
                <a:latin typeface="Arial" pitchFamily="34" charset="0"/>
                <a:cs typeface="Arial" pitchFamily="34" charset="0"/>
              </a:rPr>
              <a:t>Buscamos </a:t>
            </a:r>
            <a:r>
              <a:rPr lang="pt-BR" sz="2800" dirty="0">
                <a:latin typeface="Arial" pitchFamily="34" charset="0"/>
                <a:cs typeface="Arial" pitchFamily="34" charset="0"/>
              </a:rPr>
              <a:t>priorizar o atendimento destes sem deixar de atender à comunidade nas demais ações programáticas típicas da </a:t>
            </a:r>
            <a:r>
              <a:rPr lang="pt-BR" sz="2800" dirty="0" smtClean="0">
                <a:latin typeface="Arial" pitchFamily="34" charset="0"/>
                <a:cs typeface="Arial" pitchFamily="34" charset="0"/>
              </a:rPr>
              <a:t>APS.</a:t>
            </a:r>
            <a:endParaRPr lang="pt-BR" sz="2800" dirty="0">
              <a:latin typeface="Arial" pitchFamily="34" charset="0"/>
              <a:cs typeface="Arial" pitchFamily="34" charset="0"/>
            </a:endParaRPr>
          </a:p>
        </p:txBody>
      </p:sp>
    </p:spTree>
    <p:extLst>
      <p:ext uri="{BB962C8B-B14F-4D97-AF65-F5344CB8AC3E}">
        <p14:creationId xmlns:p14="http://schemas.microsoft.com/office/powerpoint/2010/main" val="12311738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6632"/>
            <a:ext cx="8229600" cy="648072"/>
          </a:xfrm>
        </p:spPr>
        <p:txBody>
          <a:bodyPr/>
          <a:lstStyle/>
          <a:p>
            <a:r>
              <a:rPr lang="pt-BR" b="1" dirty="0"/>
              <a:t>Metodologia.</a:t>
            </a:r>
          </a:p>
        </p:txBody>
      </p:sp>
      <p:sp>
        <p:nvSpPr>
          <p:cNvPr id="3" name="Espaço Reservado para Conteúdo 2"/>
          <p:cNvSpPr>
            <a:spLocks noGrp="1"/>
          </p:cNvSpPr>
          <p:nvPr>
            <p:ph idx="1"/>
          </p:nvPr>
        </p:nvSpPr>
        <p:spPr>
          <a:xfrm>
            <a:off x="457200" y="836712"/>
            <a:ext cx="7571184" cy="6021288"/>
          </a:xfrm>
        </p:spPr>
        <p:txBody>
          <a:bodyPr>
            <a:noAutofit/>
          </a:bodyPr>
          <a:lstStyle/>
          <a:p>
            <a:pPr algn="just"/>
            <a:r>
              <a:rPr lang="pt-BR" sz="2800" dirty="0">
                <a:latin typeface="Arial" pitchFamily="34" charset="0"/>
                <a:cs typeface="Arial" pitchFamily="34" charset="0"/>
              </a:rPr>
              <a:t>O agente comunitário de saúde </a:t>
            </a:r>
            <a:r>
              <a:rPr lang="pt-BR" sz="2800" dirty="0" smtClean="0">
                <a:latin typeface="Arial" pitchFamily="34" charset="0"/>
                <a:cs typeface="Arial" pitchFamily="34" charset="0"/>
              </a:rPr>
              <a:t>realizaram busca </a:t>
            </a:r>
            <a:r>
              <a:rPr lang="pt-BR" sz="2800" dirty="0">
                <a:latin typeface="Arial" pitchFamily="34" charset="0"/>
                <a:cs typeface="Arial" pitchFamily="34" charset="0"/>
              </a:rPr>
              <a:t>ativa de todos Hipertensos e Diabéticos da área de abrangência. </a:t>
            </a:r>
            <a:r>
              <a:rPr lang="pt-BR" sz="2800" dirty="0" smtClean="0">
                <a:latin typeface="Arial" pitchFamily="34" charset="0"/>
                <a:cs typeface="Arial" pitchFamily="34" charset="0"/>
              </a:rPr>
              <a:t>Informaram em as </a:t>
            </a:r>
            <a:r>
              <a:rPr lang="pt-BR" sz="2800" dirty="0">
                <a:latin typeface="Arial" pitchFamily="34" charset="0"/>
                <a:cs typeface="Arial" pitchFamily="34" charset="0"/>
              </a:rPr>
              <a:t>visitas </a:t>
            </a:r>
            <a:r>
              <a:rPr lang="pt-BR" sz="2800" dirty="0" smtClean="0">
                <a:latin typeface="Arial" pitchFamily="34" charset="0"/>
                <a:cs typeface="Arial" pitchFamily="34" charset="0"/>
              </a:rPr>
              <a:t>domiciliares sobre </a:t>
            </a:r>
            <a:r>
              <a:rPr lang="pt-BR" sz="2800" dirty="0">
                <a:latin typeface="Arial" pitchFamily="34" charset="0"/>
                <a:cs typeface="Arial" pitchFamily="34" charset="0"/>
              </a:rPr>
              <a:t>a existência do Programa de Atenção à Hipertensão Arterial e à Diabetes Mellitus da unidade de saúde e</a:t>
            </a:r>
            <a:r>
              <a:rPr lang="pt-BR" sz="2800" dirty="0" smtClean="0">
                <a:latin typeface="Arial" pitchFamily="34" charset="0"/>
                <a:cs typeface="Arial" pitchFamily="34" charset="0"/>
              </a:rPr>
              <a:t> </a:t>
            </a:r>
            <a:r>
              <a:rPr lang="pt-BR" sz="2800" dirty="0">
                <a:latin typeface="Arial" pitchFamily="34" charset="0"/>
                <a:cs typeface="Arial" pitchFamily="34" charset="0"/>
              </a:rPr>
              <a:t>sobre a importância de medir a pressão arterial a partir dos 18 anos, pelo menos, anualmente, sobre a importância do rastreamento para DM em adultos com pressão arterial sustentada maior que 135/80 mmhg e</a:t>
            </a:r>
            <a:r>
              <a:rPr lang="pt-BR" sz="2800" dirty="0" smtClean="0">
                <a:latin typeface="Arial" pitchFamily="34" charset="0"/>
                <a:cs typeface="Arial" pitchFamily="34" charset="0"/>
              </a:rPr>
              <a:t> </a:t>
            </a:r>
            <a:r>
              <a:rPr lang="pt-BR" sz="2800" dirty="0">
                <a:latin typeface="Arial" pitchFamily="34" charset="0"/>
                <a:cs typeface="Arial" pitchFamily="34" charset="0"/>
              </a:rPr>
              <a:t>sobre os fatores de risco para o desenvolvimento de hipertensão e </a:t>
            </a:r>
            <a:r>
              <a:rPr lang="pt-BR" sz="2800" dirty="0" smtClean="0">
                <a:latin typeface="Arial" pitchFamily="34" charset="0"/>
                <a:cs typeface="Arial" pitchFamily="34" charset="0"/>
              </a:rPr>
              <a:t>diabetes.</a:t>
            </a:r>
            <a:endParaRPr lang="pt-BR" sz="2800" dirty="0">
              <a:latin typeface="Arial" pitchFamily="34" charset="0"/>
              <a:cs typeface="Arial" pitchFamily="34" charset="0"/>
            </a:endParaRPr>
          </a:p>
        </p:txBody>
      </p:sp>
    </p:spTree>
    <p:extLst>
      <p:ext uri="{BB962C8B-B14F-4D97-AF65-F5344CB8AC3E}">
        <p14:creationId xmlns:p14="http://schemas.microsoft.com/office/powerpoint/2010/main" val="31925916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b="1" dirty="0">
                <a:latin typeface="Arial" pitchFamily="34" charset="0"/>
                <a:cs typeface="Arial" pitchFamily="34" charset="0"/>
              </a:rPr>
              <a:t>Metodologia.</a:t>
            </a:r>
          </a:p>
        </p:txBody>
      </p:sp>
      <p:sp>
        <p:nvSpPr>
          <p:cNvPr id="3" name="Espaço Reservado para Conteúdo 2"/>
          <p:cNvSpPr>
            <a:spLocks noGrp="1"/>
          </p:cNvSpPr>
          <p:nvPr>
            <p:ph idx="1"/>
          </p:nvPr>
        </p:nvSpPr>
        <p:spPr/>
        <p:txBody>
          <a:bodyPr>
            <a:normAutofit/>
          </a:bodyPr>
          <a:lstStyle/>
          <a:p>
            <a:pPr algn="just"/>
            <a:r>
              <a:rPr lang="pt-BR" sz="2800" dirty="0">
                <a:latin typeface="Arial" pitchFamily="34" charset="0"/>
                <a:cs typeface="Arial" pitchFamily="34" charset="0"/>
              </a:rPr>
              <a:t>O Cadastramento durante a Intervenção </a:t>
            </a:r>
            <a:r>
              <a:rPr lang="pt-BR" sz="2800" dirty="0" smtClean="0">
                <a:latin typeface="Arial" pitchFamily="34" charset="0"/>
                <a:cs typeface="Arial" pitchFamily="34" charset="0"/>
              </a:rPr>
              <a:t>foi </a:t>
            </a:r>
            <a:r>
              <a:rPr lang="pt-BR" sz="2800" dirty="0">
                <a:latin typeface="Arial" pitchFamily="34" charset="0"/>
                <a:cs typeface="Arial" pitchFamily="34" charset="0"/>
              </a:rPr>
              <a:t>realizado pela médica e enfermeira na consulta clínica na UBS e</a:t>
            </a:r>
            <a:r>
              <a:rPr lang="pt-BR" sz="2800" dirty="0" smtClean="0">
                <a:latin typeface="Arial" pitchFamily="34" charset="0"/>
                <a:cs typeface="Arial" pitchFamily="34" charset="0"/>
              </a:rPr>
              <a:t> </a:t>
            </a:r>
            <a:r>
              <a:rPr lang="pt-BR" sz="2800" dirty="0">
                <a:latin typeface="Arial" pitchFamily="34" charset="0"/>
                <a:cs typeface="Arial" pitchFamily="34" charset="0"/>
              </a:rPr>
              <a:t>em visita domiciliar, com ajuda dos Agentes Comunitários de Saúde</a:t>
            </a:r>
            <a:r>
              <a:rPr lang="pt-BR" sz="2800" dirty="0" smtClean="0">
                <a:latin typeface="Arial" pitchFamily="34" charset="0"/>
                <a:cs typeface="Arial" pitchFamily="34" charset="0"/>
              </a:rPr>
              <a:t>.</a:t>
            </a:r>
          </a:p>
          <a:p>
            <a:pPr algn="just"/>
            <a:r>
              <a:rPr lang="pt-BR" sz="2800" dirty="0">
                <a:latin typeface="Arial" pitchFamily="34" charset="0"/>
                <a:cs typeface="Arial" pitchFamily="34" charset="0"/>
              </a:rPr>
              <a:t>O acolhimento à demanda espontânea de hipertensos e diabéticos </a:t>
            </a:r>
            <a:r>
              <a:rPr lang="pt-BR" sz="2800" dirty="0" smtClean="0">
                <a:latin typeface="Arial" pitchFamily="34" charset="0"/>
                <a:cs typeface="Arial" pitchFamily="34" charset="0"/>
              </a:rPr>
              <a:t>foi realizado </a:t>
            </a:r>
            <a:r>
              <a:rPr lang="pt-BR" sz="2800" dirty="0">
                <a:latin typeface="Arial" pitchFamily="34" charset="0"/>
                <a:cs typeface="Arial" pitchFamily="34" charset="0"/>
              </a:rPr>
              <a:t>pela técnica de enfermagem. </a:t>
            </a:r>
          </a:p>
        </p:txBody>
      </p:sp>
    </p:spTree>
    <p:extLst>
      <p:ext uri="{BB962C8B-B14F-4D97-AF65-F5344CB8AC3E}">
        <p14:creationId xmlns:p14="http://schemas.microsoft.com/office/powerpoint/2010/main" val="26501478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b="1" dirty="0">
                <a:latin typeface="Arial" pitchFamily="34" charset="0"/>
                <a:cs typeface="Arial" pitchFamily="34" charset="0"/>
              </a:rPr>
              <a:t>Metodologia.</a:t>
            </a:r>
          </a:p>
        </p:txBody>
      </p:sp>
      <p:sp>
        <p:nvSpPr>
          <p:cNvPr id="3" name="Espaço Reservado para Conteúdo 2"/>
          <p:cNvSpPr>
            <a:spLocks noGrp="1"/>
          </p:cNvSpPr>
          <p:nvPr>
            <p:ph idx="1"/>
          </p:nvPr>
        </p:nvSpPr>
        <p:spPr/>
        <p:txBody>
          <a:bodyPr>
            <a:normAutofit lnSpcReduction="10000"/>
          </a:bodyPr>
          <a:lstStyle/>
          <a:p>
            <a:pPr algn="just"/>
            <a:r>
              <a:rPr lang="pt-BR" sz="2800" dirty="0">
                <a:latin typeface="Arial" pitchFamily="34" charset="0"/>
                <a:cs typeface="Arial" pitchFamily="34" charset="0"/>
              </a:rPr>
              <a:t>Semanalmente o ACS </a:t>
            </a:r>
            <a:r>
              <a:rPr lang="pt-BR" sz="2800" dirty="0" smtClean="0">
                <a:latin typeface="Arial" pitchFamily="34" charset="0"/>
                <a:cs typeface="Arial" pitchFamily="34" charset="0"/>
              </a:rPr>
              <a:t>realizaram </a:t>
            </a:r>
            <a:r>
              <a:rPr lang="pt-BR" sz="2800" dirty="0">
                <a:latin typeface="Arial" pitchFamily="34" charset="0"/>
                <a:cs typeface="Arial" pitchFamily="34" charset="0"/>
              </a:rPr>
              <a:t>busca ativa dos cadastrados que não </a:t>
            </a:r>
            <a:r>
              <a:rPr lang="pt-BR" sz="2800" dirty="0" smtClean="0">
                <a:latin typeface="Arial" pitchFamily="34" charset="0"/>
                <a:cs typeface="Arial" pitchFamily="34" charset="0"/>
              </a:rPr>
              <a:t>tiveram </a:t>
            </a:r>
            <a:r>
              <a:rPr lang="pt-BR" sz="2800" dirty="0">
                <a:latin typeface="Arial" pitchFamily="34" charset="0"/>
                <a:cs typeface="Arial" pitchFamily="34" charset="0"/>
              </a:rPr>
              <a:t>comparecido no serviço na data da consulta programada agendada</a:t>
            </a:r>
            <a:r>
              <a:rPr lang="pt-BR" sz="2800" dirty="0" smtClean="0">
                <a:latin typeface="Arial" pitchFamily="34" charset="0"/>
                <a:cs typeface="Arial" pitchFamily="34" charset="0"/>
              </a:rPr>
              <a:t>.</a:t>
            </a:r>
          </a:p>
          <a:p>
            <a:pPr algn="just"/>
            <a:r>
              <a:rPr lang="pt-BR" sz="2800" dirty="0" smtClean="0">
                <a:latin typeface="Arial" pitchFamily="34" charset="0"/>
                <a:cs typeface="Arial" pitchFamily="34" charset="0"/>
              </a:rPr>
              <a:t>Garantiram  </a:t>
            </a:r>
            <a:r>
              <a:rPr lang="pt-BR" sz="2800" dirty="0">
                <a:latin typeface="Arial" pitchFamily="34" charset="0"/>
                <a:cs typeface="Arial" pitchFamily="34" charset="0"/>
              </a:rPr>
              <a:t>com a gestão municipal de saúde a garantia da agilidade para </a:t>
            </a:r>
            <a:r>
              <a:rPr lang="pt-BR" sz="2800" dirty="0" smtClean="0">
                <a:latin typeface="Arial" pitchFamily="34" charset="0"/>
                <a:cs typeface="Arial" pitchFamily="34" charset="0"/>
              </a:rPr>
              <a:t>que realizaram </a:t>
            </a:r>
            <a:r>
              <a:rPr lang="pt-BR" sz="2800" dirty="0">
                <a:latin typeface="Arial" pitchFamily="34" charset="0"/>
                <a:cs typeface="Arial" pitchFamily="34" charset="0"/>
              </a:rPr>
              <a:t>dos exames complementares definidos no protocolo bem como o controle de estoque (incluindo validade) de medicamentos da Farmácia Popular para os Hipertensos e Diabéticos.</a:t>
            </a:r>
          </a:p>
        </p:txBody>
      </p:sp>
    </p:spTree>
    <p:extLst>
      <p:ext uri="{BB962C8B-B14F-4D97-AF65-F5344CB8AC3E}">
        <p14:creationId xmlns:p14="http://schemas.microsoft.com/office/powerpoint/2010/main" val="1708397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b="1" dirty="0">
                <a:latin typeface="Arial" pitchFamily="34" charset="0"/>
                <a:cs typeface="Arial" pitchFamily="34" charset="0"/>
              </a:rPr>
              <a:t>Introdução</a:t>
            </a:r>
          </a:p>
        </p:txBody>
      </p:sp>
      <p:sp>
        <p:nvSpPr>
          <p:cNvPr id="3" name="Espaço Reservado para Conteúdo 2"/>
          <p:cNvSpPr>
            <a:spLocks noGrp="1"/>
          </p:cNvSpPr>
          <p:nvPr>
            <p:ph idx="1"/>
          </p:nvPr>
        </p:nvSpPr>
        <p:spPr/>
        <p:txBody>
          <a:bodyPr>
            <a:normAutofit/>
          </a:bodyPr>
          <a:lstStyle/>
          <a:p>
            <a:pPr algn="just"/>
            <a:r>
              <a:rPr lang="pt-BR" sz="2800" dirty="0">
                <a:latin typeface="Arial" pitchFamily="34" charset="0"/>
                <a:cs typeface="Arial" pitchFamily="34" charset="0"/>
              </a:rPr>
              <a:t>Torna-se necessária a adoção de estratégias de redução das </a:t>
            </a:r>
            <a:r>
              <a:rPr lang="pt-BR" sz="2800" dirty="0" smtClean="0">
                <a:latin typeface="Arial" pitchFamily="34" charset="0"/>
                <a:cs typeface="Arial" pitchFamily="34" charset="0"/>
              </a:rPr>
              <a:t>consequências </a:t>
            </a:r>
            <a:r>
              <a:rPr lang="pt-BR" sz="2800" dirty="0">
                <a:latin typeface="Arial" pitchFamily="34" charset="0"/>
                <a:cs typeface="Arial" pitchFamily="34" charset="0"/>
              </a:rPr>
              <a:t>da pressão arterial elevada e á hiperglicemia e reduzir a necessidade de terapias á base de fármacos anti-hipertensivos e hipoglicemiantes. Antes de se iniciar qualquer tratamento recomendam-se alterações do estilo de vida de modo a reduzir a pressão arterial e a hiperglicemia.</a:t>
            </a:r>
          </a:p>
          <a:p>
            <a:endParaRPr lang="pt-BR" dirty="0"/>
          </a:p>
          <a:p>
            <a:pPr algn="just"/>
            <a:endParaRPr lang="pt-BR" dirty="0">
              <a:latin typeface="Arial" pitchFamily="34" charset="0"/>
              <a:cs typeface="Arial" pitchFamily="34" charset="0"/>
            </a:endParaRPr>
          </a:p>
        </p:txBody>
      </p:sp>
    </p:spTree>
    <p:extLst>
      <p:ext uri="{BB962C8B-B14F-4D97-AF65-F5344CB8AC3E}">
        <p14:creationId xmlns:p14="http://schemas.microsoft.com/office/powerpoint/2010/main" val="30852686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b="1" dirty="0">
                <a:latin typeface="Arial" pitchFamily="34" charset="0"/>
                <a:cs typeface="Arial" pitchFamily="34" charset="0"/>
              </a:rPr>
              <a:t>Metodologia.</a:t>
            </a:r>
          </a:p>
        </p:txBody>
      </p:sp>
      <p:sp>
        <p:nvSpPr>
          <p:cNvPr id="3" name="Espaço Reservado para Conteúdo 2"/>
          <p:cNvSpPr>
            <a:spLocks noGrp="1"/>
          </p:cNvSpPr>
          <p:nvPr>
            <p:ph idx="1"/>
          </p:nvPr>
        </p:nvSpPr>
        <p:spPr>
          <a:xfrm>
            <a:off x="457200" y="1844824"/>
            <a:ext cx="7499176" cy="4281339"/>
          </a:xfrm>
        </p:spPr>
        <p:txBody>
          <a:bodyPr>
            <a:normAutofit/>
          </a:bodyPr>
          <a:lstStyle/>
          <a:p>
            <a:pPr algn="just"/>
            <a:r>
              <a:rPr lang="pt-BR" sz="2800" dirty="0" smtClean="0">
                <a:latin typeface="Arial" pitchFamily="34" charset="0"/>
                <a:cs typeface="Arial" pitchFamily="34" charset="0"/>
              </a:rPr>
              <a:t>Buscaram  </a:t>
            </a:r>
            <a:r>
              <a:rPr lang="pt-BR" sz="2800" dirty="0">
                <a:latin typeface="Arial" pitchFamily="34" charset="0"/>
                <a:cs typeface="Arial" pitchFamily="34" charset="0"/>
              </a:rPr>
              <a:t>junto à gestão assegurar o encaminhamento do Hipertenso e Diabético a exames complementares a outros níveis do </a:t>
            </a:r>
            <a:r>
              <a:rPr lang="pt-BR" sz="2800" dirty="0" smtClean="0">
                <a:latin typeface="Arial" pitchFamily="34" charset="0"/>
                <a:cs typeface="Arial" pitchFamily="34" charset="0"/>
              </a:rPr>
              <a:t>Sistema.</a:t>
            </a:r>
          </a:p>
          <a:p>
            <a:pPr algn="just"/>
            <a:r>
              <a:rPr lang="pt-BR" sz="2800" dirty="0" smtClean="0">
                <a:latin typeface="Arial" pitchFamily="34" charset="0"/>
                <a:cs typeface="Arial" pitchFamily="34" charset="0"/>
              </a:rPr>
              <a:t> Organizaram  </a:t>
            </a:r>
            <a:r>
              <a:rPr lang="pt-BR" sz="2800" dirty="0">
                <a:latin typeface="Arial" pitchFamily="34" charset="0"/>
                <a:cs typeface="Arial" pitchFamily="34" charset="0"/>
              </a:rPr>
              <a:t>as agendas da médica e enfermeira e odontólogo para acolher a demanda referenciada destes </a:t>
            </a:r>
            <a:r>
              <a:rPr lang="pt-BR" sz="2800" dirty="0" smtClean="0">
                <a:latin typeface="Arial" pitchFamily="34" charset="0"/>
                <a:cs typeface="Arial" pitchFamily="34" charset="0"/>
              </a:rPr>
              <a:t>usuários</a:t>
            </a:r>
            <a:r>
              <a:rPr lang="pt-BR" dirty="0" smtClean="0"/>
              <a:t>.</a:t>
            </a:r>
            <a:endParaRPr lang="pt-BR" dirty="0"/>
          </a:p>
        </p:txBody>
      </p:sp>
    </p:spTree>
    <p:extLst>
      <p:ext uri="{BB962C8B-B14F-4D97-AF65-F5344CB8AC3E}">
        <p14:creationId xmlns:p14="http://schemas.microsoft.com/office/powerpoint/2010/main" val="8244386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b="1" dirty="0">
                <a:latin typeface="Arial" pitchFamily="34" charset="0"/>
                <a:cs typeface="Arial" pitchFamily="34" charset="0"/>
              </a:rPr>
              <a:t>Metodologia.</a:t>
            </a:r>
          </a:p>
        </p:txBody>
      </p:sp>
      <p:sp>
        <p:nvSpPr>
          <p:cNvPr id="3" name="Espaço Reservado para Conteúdo 2"/>
          <p:cNvSpPr>
            <a:spLocks noGrp="1"/>
          </p:cNvSpPr>
          <p:nvPr>
            <p:ph idx="1"/>
          </p:nvPr>
        </p:nvSpPr>
        <p:spPr/>
        <p:txBody>
          <a:bodyPr/>
          <a:lstStyle/>
          <a:p>
            <a:pPr algn="just"/>
            <a:r>
              <a:rPr lang="pt-BR" sz="2800" dirty="0" smtClean="0">
                <a:latin typeface="Arial" pitchFamily="34" charset="0"/>
                <a:cs typeface="Arial" pitchFamily="34" charset="0"/>
              </a:rPr>
              <a:t>Organizaram </a:t>
            </a:r>
            <a:r>
              <a:rPr lang="pt-BR" sz="2800" dirty="0">
                <a:latin typeface="Arial" pitchFamily="34" charset="0"/>
                <a:cs typeface="Arial" pitchFamily="34" charset="0"/>
              </a:rPr>
              <a:t>a agenda da </a:t>
            </a:r>
            <a:r>
              <a:rPr lang="pt-BR" sz="2800" dirty="0" smtClean="0">
                <a:latin typeface="Arial" pitchFamily="34" charset="0"/>
                <a:cs typeface="Arial" pitchFamily="34" charset="0"/>
              </a:rPr>
              <a:t>equipe compartilhada </a:t>
            </a:r>
            <a:r>
              <a:rPr lang="pt-BR" sz="2800" dirty="0">
                <a:latin typeface="Arial" pitchFamily="34" charset="0"/>
                <a:cs typeface="Arial" pitchFamily="34" charset="0"/>
              </a:rPr>
              <a:t>com a equipe de saúde bucal  de forma que </a:t>
            </a:r>
            <a:r>
              <a:rPr lang="pt-BR" sz="2800" dirty="0" smtClean="0">
                <a:latin typeface="Arial" pitchFamily="34" charset="0"/>
                <a:cs typeface="Arial" pitchFamily="34" charset="0"/>
              </a:rPr>
              <a:t>poderiam </a:t>
            </a:r>
            <a:r>
              <a:rPr lang="pt-BR" sz="2800" dirty="0">
                <a:latin typeface="Arial" pitchFamily="34" charset="0"/>
                <a:cs typeface="Arial" pitchFamily="34" charset="0"/>
              </a:rPr>
              <a:t>garantir o atendimento em saúde bucal para os Hipertensos e </a:t>
            </a:r>
            <a:r>
              <a:rPr lang="pt-BR" sz="2800" dirty="0" smtClean="0">
                <a:latin typeface="Arial" pitchFamily="34" charset="0"/>
                <a:cs typeface="Arial" pitchFamily="34" charset="0"/>
              </a:rPr>
              <a:t>Diabéticos</a:t>
            </a:r>
            <a:r>
              <a:rPr lang="pt-BR" dirty="0" smtClean="0"/>
              <a:t>.</a:t>
            </a:r>
          </a:p>
          <a:p>
            <a:pPr algn="just"/>
            <a:r>
              <a:rPr lang="pt-BR" sz="2800" dirty="0" smtClean="0">
                <a:latin typeface="Arial" pitchFamily="34" charset="0"/>
                <a:cs typeface="Arial" pitchFamily="34" charset="0"/>
              </a:rPr>
              <a:t>Buscaram incentivaram </a:t>
            </a:r>
            <a:r>
              <a:rPr lang="pt-BR" sz="2800" dirty="0">
                <a:latin typeface="Arial" pitchFamily="34" charset="0"/>
                <a:cs typeface="Arial" pitchFamily="34" charset="0"/>
              </a:rPr>
              <a:t>a equipe para o encaminhamento e os cirurgiões dentistas </a:t>
            </a:r>
            <a:r>
              <a:rPr lang="pt-BR" sz="2800" dirty="0" smtClean="0">
                <a:latin typeface="Arial" pitchFamily="34" charset="0"/>
                <a:cs typeface="Arial" pitchFamily="34" charset="0"/>
              </a:rPr>
              <a:t>foram realizados de </a:t>
            </a:r>
            <a:r>
              <a:rPr lang="pt-BR" sz="2800" dirty="0">
                <a:latin typeface="Arial" pitchFamily="34" charset="0"/>
                <a:cs typeface="Arial" pitchFamily="34" charset="0"/>
              </a:rPr>
              <a:t>primeira consulta odontológica programática para este público alvo.</a:t>
            </a:r>
          </a:p>
          <a:p>
            <a:pPr algn="just"/>
            <a:endParaRPr lang="pt-BR" dirty="0"/>
          </a:p>
        </p:txBody>
      </p:sp>
    </p:spTree>
    <p:extLst>
      <p:ext uri="{BB962C8B-B14F-4D97-AF65-F5344CB8AC3E}">
        <p14:creationId xmlns:p14="http://schemas.microsoft.com/office/powerpoint/2010/main" val="20438498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04664"/>
            <a:ext cx="8229600" cy="1012974"/>
          </a:xfrm>
        </p:spPr>
        <p:txBody>
          <a:bodyPr>
            <a:normAutofit/>
          </a:bodyPr>
          <a:lstStyle/>
          <a:p>
            <a:r>
              <a:rPr lang="pt-BR" sz="4000" b="1" dirty="0">
                <a:latin typeface="Arial" pitchFamily="34" charset="0"/>
                <a:cs typeface="Arial" pitchFamily="34" charset="0"/>
              </a:rPr>
              <a:t>Metodologia.</a:t>
            </a:r>
          </a:p>
        </p:txBody>
      </p:sp>
      <p:sp>
        <p:nvSpPr>
          <p:cNvPr id="3" name="Espaço Reservado para Conteúdo 2"/>
          <p:cNvSpPr>
            <a:spLocks noGrp="1"/>
          </p:cNvSpPr>
          <p:nvPr>
            <p:ph idx="1"/>
          </p:nvPr>
        </p:nvSpPr>
        <p:spPr>
          <a:xfrm>
            <a:off x="457200" y="1988840"/>
            <a:ext cx="7499176" cy="4137323"/>
          </a:xfrm>
        </p:spPr>
        <p:txBody>
          <a:bodyPr>
            <a:normAutofit/>
          </a:bodyPr>
          <a:lstStyle/>
          <a:p>
            <a:pPr algn="just"/>
            <a:r>
              <a:rPr lang="pt-BR" sz="2800" dirty="0" smtClean="0">
                <a:latin typeface="Arial" pitchFamily="34" charset="0"/>
                <a:cs typeface="Arial" pitchFamily="34" charset="0"/>
              </a:rPr>
              <a:t>O </a:t>
            </a:r>
            <a:r>
              <a:rPr lang="pt-BR" sz="2800" dirty="0">
                <a:latin typeface="Arial" pitchFamily="34" charset="0"/>
                <a:cs typeface="Arial" pitchFamily="34" charset="0"/>
              </a:rPr>
              <a:t>ACS semanalmente nas visitas domiciliar </a:t>
            </a:r>
            <a:r>
              <a:rPr lang="pt-BR" sz="2800" dirty="0" smtClean="0">
                <a:latin typeface="Arial" pitchFamily="34" charset="0"/>
                <a:cs typeface="Arial" pitchFamily="34" charset="0"/>
              </a:rPr>
              <a:t>realizaram </a:t>
            </a:r>
            <a:r>
              <a:rPr lang="pt-BR" sz="2800" dirty="0">
                <a:latin typeface="Arial" pitchFamily="34" charset="0"/>
                <a:cs typeface="Arial" pitchFamily="34" charset="0"/>
              </a:rPr>
              <a:t>busca ativa dos faltosos às  consultas clínicas quanto para os atendimentos odontológicos e </a:t>
            </a:r>
            <a:r>
              <a:rPr lang="pt-BR" sz="2800" dirty="0" smtClean="0">
                <a:latin typeface="Arial" pitchFamily="34" charset="0"/>
                <a:cs typeface="Arial" pitchFamily="34" charset="0"/>
              </a:rPr>
              <a:t>organizaram  </a:t>
            </a:r>
            <a:r>
              <a:rPr lang="pt-BR" sz="2800" dirty="0">
                <a:latin typeface="Arial" pitchFamily="34" charset="0"/>
                <a:cs typeface="Arial" pitchFamily="34" charset="0"/>
              </a:rPr>
              <a:t>em conjunto com a medica e enfermeira a agenda para acolher esses usuários.</a:t>
            </a:r>
          </a:p>
        </p:txBody>
      </p:sp>
    </p:spTree>
    <p:extLst>
      <p:ext uri="{BB962C8B-B14F-4D97-AF65-F5344CB8AC3E}">
        <p14:creationId xmlns:p14="http://schemas.microsoft.com/office/powerpoint/2010/main" val="25686456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332656"/>
            <a:ext cx="8229600" cy="1084982"/>
          </a:xfrm>
        </p:spPr>
        <p:txBody>
          <a:bodyPr>
            <a:normAutofit/>
          </a:bodyPr>
          <a:lstStyle/>
          <a:p>
            <a:r>
              <a:rPr lang="pt-BR" sz="4000" b="1" dirty="0">
                <a:latin typeface="Arial" pitchFamily="34" charset="0"/>
                <a:cs typeface="Arial" pitchFamily="34" charset="0"/>
              </a:rPr>
              <a:t>Metodologia.</a:t>
            </a:r>
          </a:p>
        </p:txBody>
      </p:sp>
      <p:sp>
        <p:nvSpPr>
          <p:cNvPr id="3" name="Espaço Reservado para Conteúdo 2"/>
          <p:cNvSpPr>
            <a:spLocks noGrp="1"/>
          </p:cNvSpPr>
          <p:nvPr>
            <p:ph idx="1"/>
          </p:nvPr>
        </p:nvSpPr>
        <p:spPr>
          <a:xfrm>
            <a:off x="457200" y="1700808"/>
            <a:ext cx="7427168" cy="4425355"/>
          </a:xfrm>
        </p:spPr>
        <p:txBody>
          <a:bodyPr>
            <a:noAutofit/>
          </a:bodyPr>
          <a:lstStyle/>
          <a:p>
            <a:pPr algn="just"/>
            <a:r>
              <a:rPr lang="pt-BR" sz="2800" dirty="0" smtClean="0">
                <a:latin typeface="Arial" pitchFamily="34" charset="0"/>
                <a:cs typeface="Arial" pitchFamily="34" charset="0"/>
              </a:rPr>
              <a:t>Realizaram </a:t>
            </a:r>
            <a:r>
              <a:rPr lang="pt-BR" sz="2800" dirty="0">
                <a:latin typeface="Arial" pitchFamily="34" charset="0"/>
                <a:cs typeface="Arial" pitchFamily="34" charset="0"/>
              </a:rPr>
              <a:t>reuniões nas associações de moradores, nas igrejas da área abrangente e nas escolas, onde se </a:t>
            </a:r>
            <a:r>
              <a:rPr lang="pt-BR" sz="2800" dirty="0" smtClean="0">
                <a:latin typeface="Arial" pitchFamily="34" charset="0"/>
                <a:cs typeface="Arial" pitchFamily="34" charset="0"/>
              </a:rPr>
              <a:t>informaram </a:t>
            </a:r>
            <a:r>
              <a:rPr lang="pt-BR" sz="2800" dirty="0">
                <a:latin typeface="Arial" pitchFamily="34" charset="0"/>
                <a:cs typeface="Arial" pitchFamily="34" charset="0"/>
              </a:rPr>
              <a:t>a população sobre a existência do programa de atenção à hipertensão arterial e diabetes da UBS e </a:t>
            </a:r>
            <a:r>
              <a:rPr lang="pt-BR" sz="2800" dirty="0" smtClean="0">
                <a:latin typeface="Arial" pitchFamily="34" charset="0"/>
                <a:cs typeface="Arial" pitchFamily="34" charset="0"/>
              </a:rPr>
              <a:t>solicitaram </a:t>
            </a:r>
            <a:r>
              <a:rPr lang="pt-BR" sz="2800" dirty="0">
                <a:latin typeface="Arial" pitchFamily="34" charset="0"/>
                <a:cs typeface="Arial" pitchFamily="34" charset="0"/>
              </a:rPr>
              <a:t>o apoio aos mesmos para o rastreamento de hipertenso e diabético, </a:t>
            </a:r>
            <a:r>
              <a:rPr lang="pt-BR" sz="2800" dirty="0" smtClean="0">
                <a:latin typeface="Arial" pitchFamily="34" charset="0"/>
                <a:cs typeface="Arial" pitchFamily="34" charset="0"/>
              </a:rPr>
              <a:t>orientaram </a:t>
            </a:r>
            <a:r>
              <a:rPr lang="pt-BR" sz="2800" dirty="0">
                <a:latin typeface="Arial" pitchFamily="34" charset="0"/>
                <a:cs typeface="Arial" pitchFamily="34" charset="0"/>
              </a:rPr>
              <a:t>sobre os fatores de riscos </a:t>
            </a:r>
            <a:r>
              <a:rPr lang="pt-BR" sz="2800" dirty="0" smtClean="0">
                <a:latin typeface="Arial" pitchFamily="34" charset="0"/>
                <a:cs typeface="Arial" pitchFamily="34" charset="0"/>
              </a:rPr>
              <a:t>e sobre </a:t>
            </a:r>
            <a:r>
              <a:rPr lang="pt-BR" sz="2800" dirty="0">
                <a:latin typeface="Arial" pitchFamily="34" charset="0"/>
                <a:cs typeface="Arial" pitchFamily="34" charset="0"/>
              </a:rPr>
              <a:t>o desenvolvimento dessas doenças. </a:t>
            </a:r>
            <a:endParaRPr lang="pt-BR" sz="2800" dirty="0" smtClean="0">
              <a:latin typeface="Arial" pitchFamily="34" charset="0"/>
              <a:cs typeface="Arial" pitchFamily="34" charset="0"/>
            </a:endParaRPr>
          </a:p>
        </p:txBody>
      </p:sp>
    </p:spTree>
    <p:extLst>
      <p:ext uri="{BB962C8B-B14F-4D97-AF65-F5344CB8AC3E}">
        <p14:creationId xmlns:p14="http://schemas.microsoft.com/office/powerpoint/2010/main" val="28749049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b="1" dirty="0">
                <a:latin typeface="Arial" pitchFamily="34" charset="0"/>
                <a:cs typeface="Arial" pitchFamily="34" charset="0"/>
              </a:rPr>
              <a:t>Metodologia.</a:t>
            </a:r>
          </a:p>
        </p:txBody>
      </p:sp>
      <p:sp>
        <p:nvSpPr>
          <p:cNvPr id="3" name="Espaço Reservado para Conteúdo 2"/>
          <p:cNvSpPr>
            <a:spLocks noGrp="1"/>
          </p:cNvSpPr>
          <p:nvPr>
            <p:ph idx="1"/>
          </p:nvPr>
        </p:nvSpPr>
        <p:spPr/>
        <p:txBody>
          <a:bodyPr>
            <a:normAutofit/>
          </a:bodyPr>
          <a:lstStyle/>
          <a:p>
            <a:pPr algn="just"/>
            <a:r>
              <a:rPr lang="pt-BR" dirty="0">
                <a:latin typeface="Arial" pitchFamily="34" charset="0"/>
                <a:cs typeface="Arial" pitchFamily="34" charset="0"/>
              </a:rPr>
              <a:t>Orientaram os pacientes e a comunidades quanto a riscos cardiovasculares e neurológicas decorrentes da hipertensão e da diabetes, e a necessidade de realização de exames complementares.</a:t>
            </a:r>
          </a:p>
          <a:p>
            <a:pPr algn="just"/>
            <a:r>
              <a:rPr lang="pt-BR" dirty="0" smtClean="0">
                <a:latin typeface="Arial" pitchFamily="34" charset="0"/>
                <a:cs typeface="Arial" pitchFamily="34" charset="0"/>
              </a:rPr>
              <a:t>Realizaram a </a:t>
            </a:r>
            <a:r>
              <a:rPr lang="pt-BR" dirty="0">
                <a:latin typeface="Arial" pitchFamily="34" charset="0"/>
                <a:cs typeface="Arial" pitchFamily="34" charset="0"/>
              </a:rPr>
              <a:t>capacitação sobre o Protocolo da Hipertensão e Diabetes pelo MS para que toda a equipe </a:t>
            </a:r>
            <a:r>
              <a:rPr lang="pt-BR" dirty="0" smtClean="0">
                <a:latin typeface="Arial" pitchFamily="34" charset="0"/>
                <a:cs typeface="Arial" pitchFamily="34" charset="0"/>
              </a:rPr>
              <a:t>utilizaram </a:t>
            </a:r>
            <a:r>
              <a:rPr lang="pt-BR" dirty="0">
                <a:latin typeface="Arial" pitchFamily="34" charset="0"/>
                <a:cs typeface="Arial" pitchFamily="34" charset="0"/>
              </a:rPr>
              <a:t>igual referencias com o manejo dos pacientes hipertensos e diabéticos. </a:t>
            </a:r>
            <a:endParaRPr lang="pt-BR" dirty="0" smtClean="0">
              <a:latin typeface="Arial" pitchFamily="34" charset="0"/>
              <a:cs typeface="Arial" pitchFamily="34" charset="0"/>
            </a:endParaRPr>
          </a:p>
        </p:txBody>
      </p:sp>
    </p:spTree>
    <p:extLst>
      <p:ext uri="{BB962C8B-B14F-4D97-AF65-F5344CB8AC3E}">
        <p14:creationId xmlns:p14="http://schemas.microsoft.com/office/powerpoint/2010/main" val="40853197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548680"/>
            <a:ext cx="8229600" cy="864096"/>
          </a:xfrm>
        </p:spPr>
        <p:txBody>
          <a:bodyPr>
            <a:normAutofit/>
          </a:bodyPr>
          <a:lstStyle/>
          <a:p>
            <a:r>
              <a:rPr lang="pt-BR" sz="4000" b="1" dirty="0">
                <a:latin typeface="Arial" pitchFamily="34" charset="0"/>
                <a:cs typeface="Arial" pitchFamily="34" charset="0"/>
              </a:rPr>
              <a:t>Metodologia.</a:t>
            </a:r>
          </a:p>
        </p:txBody>
      </p:sp>
      <p:sp>
        <p:nvSpPr>
          <p:cNvPr id="3" name="Espaço Reservado para Conteúdo 2"/>
          <p:cNvSpPr>
            <a:spLocks noGrp="1"/>
          </p:cNvSpPr>
          <p:nvPr>
            <p:ph idx="1"/>
          </p:nvPr>
        </p:nvSpPr>
        <p:spPr>
          <a:xfrm>
            <a:off x="457200" y="1916832"/>
            <a:ext cx="7427168" cy="4209331"/>
          </a:xfrm>
        </p:spPr>
        <p:txBody>
          <a:bodyPr>
            <a:noAutofit/>
          </a:bodyPr>
          <a:lstStyle/>
          <a:p>
            <a:pPr algn="just"/>
            <a:r>
              <a:rPr lang="pt-BR" sz="2800" dirty="0">
                <a:latin typeface="Arial" pitchFamily="34" charset="0"/>
                <a:cs typeface="Arial" pitchFamily="34" charset="0"/>
              </a:rPr>
              <a:t>Antes da Intervenção fizeram a organização de Agenda Compartilhada com profissional médico e enfermeiro e capacitaram a equipe para o uso dos impressos e registro das ações e organizaram o acolhimento e o fluxo de encaminhamento do usuário dentro da UBS e para as Unidades de referencia. </a:t>
            </a:r>
          </a:p>
        </p:txBody>
      </p:sp>
    </p:spTree>
    <p:extLst>
      <p:ext uri="{BB962C8B-B14F-4D97-AF65-F5344CB8AC3E}">
        <p14:creationId xmlns:p14="http://schemas.microsoft.com/office/powerpoint/2010/main" val="13491220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b="1" dirty="0">
                <a:latin typeface="Arial" pitchFamily="34" charset="0"/>
                <a:cs typeface="Arial" pitchFamily="34" charset="0"/>
              </a:rPr>
              <a:t>Metodologia.</a:t>
            </a:r>
          </a:p>
        </p:txBody>
      </p:sp>
      <p:sp>
        <p:nvSpPr>
          <p:cNvPr id="3" name="Espaço Reservado para Conteúdo 2"/>
          <p:cNvSpPr>
            <a:spLocks noGrp="1"/>
          </p:cNvSpPr>
          <p:nvPr>
            <p:ph idx="1"/>
          </p:nvPr>
        </p:nvSpPr>
        <p:spPr/>
        <p:txBody>
          <a:bodyPr>
            <a:normAutofit lnSpcReduction="10000"/>
          </a:bodyPr>
          <a:lstStyle/>
          <a:p>
            <a:pPr algn="just"/>
            <a:r>
              <a:rPr lang="pt-BR" sz="2800" dirty="0">
                <a:latin typeface="Arial" pitchFamily="34" charset="0"/>
                <a:cs typeface="Arial" pitchFamily="34" charset="0"/>
              </a:rPr>
              <a:t>As reuniões e capacitações </a:t>
            </a:r>
            <a:r>
              <a:rPr lang="pt-BR" sz="2800" dirty="0" smtClean="0">
                <a:latin typeface="Arial" pitchFamily="34" charset="0"/>
                <a:cs typeface="Arial" pitchFamily="34" charset="0"/>
              </a:rPr>
              <a:t>ocorreram, e foram  </a:t>
            </a:r>
            <a:r>
              <a:rPr lang="pt-BR" sz="2800" dirty="0">
                <a:latin typeface="Arial" pitchFamily="34" charset="0"/>
                <a:cs typeface="Arial" pitchFamily="34" charset="0"/>
              </a:rPr>
              <a:t>reservadas duas horas ao final do expediente, no horário da reunião da equipe </a:t>
            </a:r>
            <a:r>
              <a:rPr lang="pt-BR" sz="2800" dirty="0" smtClean="0">
                <a:latin typeface="Arial" pitchFamily="34" charset="0"/>
                <a:cs typeface="Arial" pitchFamily="34" charset="0"/>
              </a:rPr>
              <a:t>em as </a:t>
            </a:r>
            <a:r>
              <a:rPr lang="pt-BR" sz="2800" dirty="0">
                <a:latin typeface="Arial" pitchFamily="34" charset="0"/>
                <a:cs typeface="Arial" pitchFamily="34" charset="0"/>
              </a:rPr>
              <a:t>duas primeiras semanas da intervenção e foram coordenadas pela médica e enfermeira. </a:t>
            </a:r>
          </a:p>
          <a:p>
            <a:pPr algn="just"/>
            <a:r>
              <a:rPr lang="pt-BR" sz="2800" dirty="0" smtClean="0">
                <a:latin typeface="Arial" pitchFamily="34" charset="0"/>
                <a:cs typeface="Arial" pitchFamily="34" charset="0"/>
              </a:rPr>
              <a:t>Capacitaram os </a:t>
            </a:r>
            <a:r>
              <a:rPr lang="pt-BR" sz="2800" dirty="0">
                <a:latin typeface="Arial" pitchFamily="34" charset="0"/>
                <a:cs typeface="Arial" pitchFamily="34" charset="0"/>
              </a:rPr>
              <a:t>ACS para o cadastramento de hipertensos e diabéticos de toda área de abrangência da unidade de saúde e utilização correta da Ficha B do SIAB. </a:t>
            </a:r>
            <a:endParaRPr lang="pt-BR" sz="2800" dirty="0" smtClean="0">
              <a:latin typeface="Arial" pitchFamily="34" charset="0"/>
              <a:cs typeface="Arial" pitchFamily="34" charset="0"/>
            </a:endParaRPr>
          </a:p>
        </p:txBody>
      </p:sp>
    </p:spTree>
    <p:extLst>
      <p:ext uri="{BB962C8B-B14F-4D97-AF65-F5344CB8AC3E}">
        <p14:creationId xmlns:p14="http://schemas.microsoft.com/office/powerpoint/2010/main" val="52560082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78098"/>
          </a:xfrm>
        </p:spPr>
        <p:txBody>
          <a:bodyPr>
            <a:normAutofit/>
          </a:bodyPr>
          <a:lstStyle/>
          <a:p>
            <a:r>
              <a:rPr lang="pt-BR" sz="4000" b="1" dirty="0">
                <a:latin typeface="Arial" pitchFamily="34" charset="0"/>
                <a:cs typeface="Arial" pitchFamily="34" charset="0"/>
              </a:rPr>
              <a:t>Metodologia.</a:t>
            </a:r>
          </a:p>
        </p:txBody>
      </p:sp>
      <p:sp>
        <p:nvSpPr>
          <p:cNvPr id="3" name="Espaço Reservado para Conteúdo 2"/>
          <p:cNvSpPr>
            <a:spLocks noGrp="1"/>
          </p:cNvSpPr>
          <p:nvPr>
            <p:ph idx="1"/>
          </p:nvPr>
        </p:nvSpPr>
        <p:spPr>
          <a:xfrm>
            <a:off x="457200" y="1124744"/>
            <a:ext cx="7427168" cy="5328592"/>
          </a:xfrm>
        </p:spPr>
        <p:txBody>
          <a:bodyPr>
            <a:noAutofit/>
          </a:bodyPr>
          <a:lstStyle/>
          <a:p>
            <a:pPr algn="just"/>
            <a:r>
              <a:rPr lang="pt-BR" sz="2800" dirty="0">
                <a:latin typeface="Arial" pitchFamily="34" charset="0"/>
                <a:cs typeface="Arial" pitchFamily="34" charset="0"/>
              </a:rPr>
              <a:t>Capacitaram a Técnica de Enfermagem para verificação da pressão </a:t>
            </a:r>
            <a:r>
              <a:rPr lang="pt-BR" sz="2800" dirty="0" smtClean="0">
                <a:latin typeface="Arial" pitchFamily="34" charset="0"/>
                <a:cs typeface="Arial" pitchFamily="34" charset="0"/>
              </a:rPr>
              <a:t>arterial incluindo </a:t>
            </a:r>
            <a:r>
              <a:rPr lang="pt-BR" sz="2800" dirty="0">
                <a:latin typeface="Arial" pitchFamily="34" charset="0"/>
                <a:cs typeface="Arial" pitchFamily="34" charset="0"/>
              </a:rPr>
              <a:t>uso adequado do manguito e para realização do hemoglicoteste em adultos com pressão arterial sustentada maior que 135/80 mmhg. </a:t>
            </a:r>
          </a:p>
          <a:p>
            <a:pPr algn="just"/>
            <a:r>
              <a:rPr lang="pt-BR" sz="2800" dirty="0">
                <a:latin typeface="Arial" pitchFamily="34" charset="0"/>
                <a:cs typeface="Arial" pitchFamily="34" charset="0"/>
              </a:rPr>
              <a:t>Médica e enfermeira  atualizaram sobre a realização de exame clínico apropriado e exames complementares baseados no Protocolo e para realizar estratificação de risco segundo o escore de Framingham ou de lesões em órgãos alvo e sua importância do registro desta avaliação. </a:t>
            </a:r>
          </a:p>
        </p:txBody>
      </p:sp>
    </p:spTree>
    <p:extLst>
      <p:ext uri="{BB962C8B-B14F-4D97-AF65-F5344CB8AC3E}">
        <p14:creationId xmlns:p14="http://schemas.microsoft.com/office/powerpoint/2010/main" val="236382993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b="1" dirty="0">
                <a:latin typeface="Arial" pitchFamily="34" charset="0"/>
                <a:cs typeface="Arial" pitchFamily="34" charset="0"/>
              </a:rPr>
              <a:t>Metodologia.</a:t>
            </a:r>
          </a:p>
        </p:txBody>
      </p:sp>
      <p:sp>
        <p:nvSpPr>
          <p:cNvPr id="3" name="Espaço Reservado para Conteúdo 2"/>
          <p:cNvSpPr>
            <a:spLocks noGrp="1"/>
          </p:cNvSpPr>
          <p:nvPr>
            <p:ph idx="1"/>
          </p:nvPr>
        </p:nvSpPr>
        <p:spPr/>
        <p:txBody>
          <a:bodyPr>
            <a:normAutofit lnSpcReduction="10000"/>
          </a:bodyPr>
          <a:lstStyle/>
          <a:p>
            <a:pPr algn="just"/>
            <a:r>
              <a:rPr lang="pt-BR" sz="2800" dirty="0" smtClean="0">
                <a:latin typeface="Arial" pitchFamily="34" charset="0"/>
                <a:cs typeface="Arial" pitchFamily="34" charset="0"/>
              </a:rPr>
              <a:t>Foi </a:t>
            </a:r>
            <a:r>
              <a:rPr lang="pt-BR" sz="2800" dirty="0">
                <a:latin typeface="Arial" pitchFamily="34" charset="0"/>
                <a:cs typeface="Arial" pitchFamily="34" charset="0"/>
              </a:rPr>
              <a:t>orientado em capacitação da equipe sobre estratificação de </a:t>
            </a:r>
            <a:r>
              <a:rPr lang="pt-BR" sz="2800" dirty="0" smtClean="0">
                <a:latin typeface="Arial" pitchFamily="34" charset="0"/>
                <a:cs typeface="Arial" pitchFamily="34" charset="0"/>
              </a:rPr>
              <a:t>risco</a:t>
            </a:r>
            <a:r>
              <a:rPr lang="pt-BR" sz="2800" dirty="0">
                <a:latin typeface="Arial" pitchFamily="34" charset="0"/>
                <a:cs typeface="Arial" pitchFamily="34" charset="0"/>
              </a:rPr>
              <a:t> </a:t>
            </a:r>
            <a:r>
              <a:rPr lang="pt-BR" sz="2800" dirty="0" smtClean="0">
                <a:latin typeface="Arial" pitchFamily="34" charset="0"/>
                <a:cs typeface="Arial" pitchFamily="34" charset="0"/>
              </a:rPr>
              <a:t>e</a:t>
            </a:r>
            <a:r>
              <a:rPr lang="pt-BR" sz="2800" dirty="0">
                <a:latin typeface="Arial" pitchFamily="34" charset="0"/>
                <a:cs typeface="Arial" pitchFamily="34" charset="0"/>
              </a:rPr>
              <a:t> d</a:t>
            </a:r>
            <a:r>
              <a:rPr lang="pt-BR" sz="2800" dirty="0" smtClean="0">
                <a:latin typeface="Arial" pitchFamily="34" charset="0"/>
                <a:cs typeface="Arial" pitchFamily="34" charset="0"/>
              </a:rPr>
              <a:t>iscutimos as </a:t>
            </a:r>
            <a:r>
              <a:rPr lang="pt-BR" sz="2800" dirty="0">
                <a:latin typeface="Arial" pitchFamily="34" charset="0"/>
                <a:cs typeface="Arial" pitchFamily="34" charset="0"/>
              </a:rPr>
              <a:t>estratégias para o controle de fatores de risco modificáveis. </a:t>
            </a:r>
            <a:endParaRPr lang="pt-BR" sz="2800" dirty="0" smtClean="0">
              <a:latin typeface="Arial" pitchFamily="34" charset="0"/>
              <a:cs typeface="Arial" pitchFamily="34" charset="0"/>
            </a:endParaRPr>
          </a:p>
          <a:p>
            <a:pPr algn="just"/>
            <a:r>
              <a:rPr lang="pt-BR" sz="2800" dirty="0" smtClean="0">
                <a:latin typeface="Arial" pitchFamily="34" charset="0"/>
                <a:cs typeface="Arial" pitchFamily="34" charset="0"/>
              </a:rPr>
              <a:t>Capacitaram a </a:t>
            </a:r>
            <a:r>
              <a:rPr lang="pt-BR" sz="2800" dirty="0">
                <a:latin typeface="Arial" pitchFamily="34" charset="0"/>
                <a:cs typeface="Arial" pitchFamily="34" charset="0"/>
              </a:rPr>
              <a:t>equipe para orientar os usuários sobre o acesso a medicamentos da farmácia popular /HIPERDIA e acerca da necessidade de avaliação </a:t>
            </a:r>
            <a:r>
              <a:rPr lang="pt-BR" sz="2800" dirty="0" smtClean="0">
                <a:latin typeface="Arial" pitchFamily="34" charset="0"/>
                <a:cs typeface="Arial" pitchFamily="34" charset="0"/>
              </a:rPr>
              <a:t>odontológica e sobre à </a:t>
            </a:r>
            <a:r>
              <a:rPr lang="pt-BR" sz="2800" dirty="0">
                <a:latin typeface="Arial" pitchFamily="34" charset="0"/>
                <a:cs typeface="Arial" pitchFamily="34" charset="0"/>
              </a:rPr>
              <a:t>importância do acompanhamento regular das consultas e suas </a:t>
            </a:r>
            <a:r>
              <a:rPr lang="pt-BR" sz="2800" dirty="0" smtClean="0">
                <a:latin typeface="Arial" pitchFamily="34" charset="0"/>
                <a:cs typeface="Arial" pitchFamily="34" charset="0"/>
              </a:rPr>
              <a:t>periodicidades.</a:t>
            </a:r>
            <a:endParaRPr lang="pt-BR" sz="2800" dirty="0">
              <a:latin typeface="Arial" pitchFamily="34" charset="0"/>
              <a:cs typeface="Arial" pitchFamily="34" charset="0"/>
            </a:endParaRPr>
          </a:p>
        </p:txBody>
      </p:sp>
    </p:spTree>
    <p:extLst>
      <p:ext uri="{BB962C8B-B14F-4D97-AF65-F5344CB8AC3E}">
        <p14:creationId xmlns:p14="http://schemas.microsoft.com/office/powerpoint/2010/main" val="32887577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76672"/>
            <a:ext cx="8229600" cy="940966"/>
          </a:xfrm>
        </p:spPr>
        <p:txBody>
          <a:bodyPr>
            <a:normAutofit/>
          </a:bodyPr>
          <a:lstStyle/>
          <a:p>
            <a:r>
              <a:rPr lang="pt-BR" sz="4000" b="1" dirty="0">
                <a:latin typeface="Arial" pitchFamily="34" charset="0"/>
                <a:cs typeface="Arial" pitchFamily="34" charset="0"/>
              </a:rPr>
              <a:t>Metodologia.</a:t>
            </a:r>
          </a:p>
        </p:txBody>
      </p:sp>
      <p:sp>
        <p:nvSpPr>
          <p:cNvPr id="3" name="Espaço Reservado para Conteúdo 2"/>
          <p:cNvSpPr>
            <a:spLocks noGrp="1"/>
          </p:cNvSpPr>
          <p:nvPr>
            <p:ph idx="1"/>
          </p:nvPr>
        </p:nvSpPr>
        <p:spPr>
          <a:xfrm>
            <a:off x="457200" y="1988840"/>
            <a:ext cx="7571184" cy="4137323"/>
          </a:xfrm>
        </p:spPr>
        <p:txBody>
          <a:bodyPr>
            <a:normAutofit/>
          </a:bodyPr>
          <a:lstStyle/>
          <a:p>
            <a:pPr algn="just"/>
            <a:r>
              <a:rPr lang="pt-BR" sz="2800" dirty="0">
                <a:latin typeface="Arial" pitchFamily="34" charset="0"/>
                <a:cs typeface="Arial" pitchFamily="34" charset="0"/>
              </a:rPr>
              <a:t>Para as capacitações  </a:t>
            </a:r>
            <a:r>
              <a:rPr lang="pt-BR" sz="2800" dirty="0" smtClean="0">
                <a:latin typeface="Arial" pitchFamily="34" charset="0"/>
                <a:cs typeface="Arial" pitchFamily="34" charset="0"/>
              </a:rPr>
              <a:t>foi  apoiado pelo  </a:t>
            </a:r>
            <a:r>
              <a:rPr lang="pt-BR" sz="2800" dirty="0">
                <a:latin typeface="Arial" pitchFamily="34" charset="0"/>
                <a:cs typeface="Arial" pitchFamily="34" charset="0"/>
              </a:rPr>
              <a:t>gestores para o fornecimento dos meios audiovisuais necessários e </a:t>
            </a:r>
            <a:r>
              <a:rPr lang="pt-BR" sz="2800" dirty="0" smtClean="0">
                <a:latin typeface="Arial" pitchFamily="34" charset="0"/>
                <a:cs typeface="Arial" pitchFamily="34" charset="0"/>
              </a:rPr>
              <a:t>para </a:t>
            </a:r>
            <a:r>
              <a:rPr lang="pt-BR" sz="2800" dirty="0">
                <a:latin typeface="Arial" pitchFamily="34" charset="0"/>
                <a:cs typeface="Arial" pitchFamily="34" charset="0"/>
              </a:rPr>
              <a:t>a organização das atividades de educação em saúde da equipe </a:t>
            </a:r>
            <a:r>
              <a:rPr lang="pt-BR" sz="2800" dirty="0" smtClean="0">
                <a:latin typeface="Arial" pitchFamily="34" charset="0"/>
                <a:cs typeface="Arial" pitchFamily="34" charset="0"/>
              </a:rPr>
              <a:t>e para </a:t>
            </a:r>
            <a:r>
              <a:rPr lang="pt-BR" sz="2800" dirty="0">
                <a:latin typeface="Arial" pitchFamily="34" charset="0"/>
                <a:cs typeface="Arial" pitchFamily="34" charset="0"/>
              </a:rPr>
              <a:t>as ações de atividades coletivas na UBS e na comunidade sobre alimentação saudável, melhora na saúde bucal, diminuição ou abandono do </a:t>
            </a:r>
            <a:r>
              <a:rPr lang="pt-BR" sz="2800" dirty="0" smtClean="0">
                <a:latin typeface="Arial" pitchFamily="34" charset="0"/>
                <a:cs typeface="Arial" pitchFamily="34" charset="0"/>
              </a:rPr>
              <a:t>tabagismo.</a:t>
            </a:r>
            <a:endParaRPr lang="pt-BR" sz="2800" dirty="0">
              <a:latin typeface="Arial" pitchFamily="34" charset="0"/>
              <a:cs typeface="Arial" pitchFamily="34" charset="0"/>
            </a:endParaRPr>
          </a:p>
        </p:txBody>
      </p:sp>
    </p:spTree>
    <p:extLst>
      <p:ext uri="{BB962C8B-B14F-4D97-AF65-F5344CB8AC3E}">
        <p14:creationId xmlns:p14="http://schemas.microsoft.com/office/powerpoint/2010/main" val="25848630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4000" b="1" dirty="0">
                <a:latin typeface="Arial" pitchFamily="34" charset="0"/>
                <a:cs typeface="Arial" pitchFamily="34" charset="0"/>
              </a:rPr>
              <a:t>Caracterização do Município.</a:t>
            </a:r>
          </a:p>
        </p:txBody>
      </p:sp>
      <p:sp>
        <p:nvSpPr>
          <p:cNvPr id="3" name="Espaço Reservado para Conteúdo 2"/>
          <p:cNvSpPr>
            <a:spLocks noGrp="1"/>
          </p:cNvSpPr>
          <p:nvPr>
            <p:ph idx="1"/>
          </p:nvPr>
        </p:nvSpPr>
        <p:spPr/>
        <p:txBody>
          <a:bodyPr>
            <a:normAutofit/>
          </a:bodyPr>
          <a:lstStyle/>
          <a:p>
            <a:r>
              <a:rPr lang="pt-BR" sz="2800" dirty="0">
                <a:latin typeface="Arial" pitchFamily="34" charset="0"/>
                <a:cs typeface="Arial" pitchFamily="34" charset="0"/>
              </a:rPr>
              <a:t>O município é habilitado como Gestão Plena da Atenção Básica .</a:t>
            </a:r>
          </a:p>
          <a:p>
            <a:pPr marL="0" indent="0">
              <a:buNone/>
            </a:pPr>
            <a:r>
              <a:rPr lang="pt-BR" sz="2800" dirty="0">
                <a:latin typeface="Arial" pitchFamily="34" charset="0"/>
                <a:cs typeface="Arial" pitchFamily="34" charset="0"/>
              </a:rPr>
              <a:t> constituído pelo três UBS:</a:t>
            </a:r>
          </a:p>
          <a:p>
            <a:pPr>
              <a:buFont typeface="Wingdings" pitchFamily="2" charset="2"/>
              <a:buChar char="ü"/>
            </a:pPr>
            <a:r>
              <a:rPr lang="pt-BR" sz="2800" dirty="0">
                <a:latin typeface="Arial" pitchFamily="34" charset="0"/>
                <a:cs typeface="Arial" pitchFamily="34" charset="0"/>
              </a:rPr>
              <a:t>UBS José Gonçalves dos Santos¨, situada em a </a:t>
            </a:r>
            <a:r>
              <a:rPr lang="pt-BR" sz="2800" dirty="0" smtClean="0">
                <a:latin typeface="Arial" pitchFamily="34" charset="0"/>
                <a:cs typeface="Arial" pitchFamily="34" charset="0"/>
              </a:rPr>
              <a:t>cidade.</a:t>
            </a:r>
          </a:p>
          <a:p>
            <a:pPr>
              <a:buFont typeface="Wingdings" pitchFamily="2" charset="2"/>
              <a:buChar char="ü"/>
            </a:pPr>
            <a:r>
              <a:rPr lang="pt-BR" sz="2800" dirty="0" smtClean="0">
                <a:latin typeface="Arial" pitchFamily="34" charset="0"/>
                <a:cs typeface="Arial" pitchFamily="34" charset="0"/>
              </a:rPr>
              <a:t>UBS </a:t>
            </a:r>
            <a:r>
              <a:rPr lang="pt-BR" sz="2800" dirty="0">
                <a:latin typeface="Arial" pitchFamily="34" charset="0"/>
                <a:cs typeface="Arial" pitchFamily="34" charset="0"/>
              </a:rPr>
              <a:t>¨Virgilina Rosa Denis¨ ubicada em Serra dos Pereiros .</a:t>
            </a:r>
          </a:p>
          <a:p>
            <a:pPr>
              <a:buFont typeface="Wingdings" pitchFamily="2" charset="2"/>
              <a:buChar char="ü"/>
            </a:pPr>
            <a:r>
              <a:rPr lang="pt-BR" sz="2800" dirty="0">
                <a:latin typeface="Arial" pitchFamily="34" charset="0"/>
                <a:cs typeface="Arial" pitchFamily="34" charset="0"/>
              </a:rPr>
              <a:t>UBS ¨ Serra da Batinga¨, situada estas ultimas em zona rural</a:t>
            </a:r>
            <a:r>
              <a:rPr lang="pt-BR" sz="2800" dirty="0" smtClean="0">
                <a:latin typeface="Arial" pitchFamily="34" charset="0"/>
                <a:cs typeface="Arial" pitchFamily="34" charset="0"/>
              </a:rPr>
              <a:t>.</a:t>
            </a:r>
            <a:endParaRPr lang="pt-BR" sz="2800" dirty="0">
              <a:latin typeface="Arial" pitchFamily="34" charset="0"/>
              <a:cs typeface="Arial" pitchFamily="34" charset="0"/>
            </a:endParaRPr>
          </a:p>
        </p:txBody>
      </p:sp>
    </p:spTree>
    <p:extLst>
      <p:ext uri="{BB962C8B-B14F-4D97-AF65-F5344CB8AC3E}">
        <p14:creationId xmlns:p14="http://schemas.microsoft.com/office/powerpoint/2010/main" val="18270635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b="1" dirty="0" smtClean="0">
                <a:latin typeface="Arial" pitchFamily="34" charset="0"/>
                <a:cs typeface="Arial" pitchFamily="34" charset="0"/>
              </a:rPr>
              <a:t>Objetivos Específicos</a:t>
            </a:r>
            <a:endParaRPr lang="pt-BR" sz="4000" b="1" dirty="0">
              <a:latin typeface="Arial" pitchFamily="34" charset="0"/>
              <a:cs typeface="Arial" pitchFamily="34" charset="0"/>
            </a:endParaRPr>
          </a:p>
        </p:txBody>
      </p:sp>
      <p:sp>
        <p:nvSpPr>
          <p:cNvPr id="3" name="Espaço Reservado para Conteúdo 2"/>
          <p:cNvSpPr>
            <a:spLocks noGrp="1"/>
          </p:cNvSpPr>
          <p:nvPr>
            <p:ph idx="1"/>
          </p:nvPr>
        </p:nvSpPr>
        <p:spPr>
          <a:xfrm>
            <a:off x="539552" y="1772816"/>
            <a:ext cx="7416824" cy="4309939"/>
          </a:xfrm>
        </p:spPr>
        <p:txBody>
          <a:bodyPr>
            <a:normAutofit fontScale="85000" lnSpcReduction="20000"/>
          </a:bodyPr>
          <a:lstStyle/>
          <a:p>
            <a:pPr marL="0" indent="0">
              <a:buNone/>
            </a:pPr>
            <a:r>
              <a:rPr lang="pt-BR" dirty="0" smtClean="0"/>
              <a:t>1. </a:t>
            </a:r>
            <a:r>
              <a:rPr lang="pt-BR" sz="3300" dirty="0" smtClean="0">
                <a:latin typeface="Arial" pitchFamily="34" charset="0"/>
                <a:cs typeface="Arial" pitchFamily="34" charset="0"/>
              </a:rPr>
              <a:t>Ampliar a cobertura a hipertensos e/ou diabéticos.</a:t>
            </a:r>
          </a:p>
          <a:p>
            <a:pPr marL="0" indent="0">
              <a:buNone/>
            </a:pPr>
            <a:r>
              <a:rPr lang="pt-BR" sz="3300" dirty="0" smtClean="0">
                <a:latin typeface="Arial" pitchFamily="34" charset="0"/>
                <a:cs typeface="Arial" pitchFamily="34" charset="0"/>
              </a:rPr>
              <a:t>2. Melhorar a qualidade da atenção a hipertensos e/ou diabéticos.</a:t>
            </a:r>
          </a:p>
          <a:p>
            <a:pPr marL="0" indent="0">
              <a:buNone/>
            </a:pPr>
            <a:r>
              <a:rPr lang="pt-BR" sz="3300" dirty="0" smtClean="0">
                <a:latin typeface="Arial" pitchFamily="34" charset="0"/>
                <a:cs typeface="Arial" pitchFamily="34" charset="0"/>
              </a:rPr>
              <a:t>3. Melhorar a adesão de hipertensos e/ou diabéticos ao programa.</a:t>
            </a:r>
          </a:p>
          <a:p>
            <a:pPr marL="0" indent="0">
              <a:buNone/>
            </a:pPr>
            <a:r>
              <a:rPr lang="pt-BR" sz="3300" dirty="0" smtClean="0">
                <a:latin typeface="Arial" pitchFamily="34" charset="0"/>
                <a:cs typeface="Arial" pitchFamily="34" charset="0"/>
              </a:rPr>
              <a:t>4. Melhorar o registro das informações.</a:t>
            </a:r>
          </a:p>
          <a:p>
            <a:pPr marL="0" indent="0">
              <a:buNone/>
            </a:pPr>
            <a:r>
              <a:rPr lang="pt-BR" sz="3300" dirty="0" smtClean="0">
                <a:latin typeface="Arial" pitchFamily="34" charset="0"/>
                <a:cs typeface="Arial" pitchFamily="34" charset="0"/>
              </a:rPr>
              <a:t>5. Mapear hipertensos e diabéticos de risco para doença cardiovascular.</a:t>
            </a:r>
          </a:p>
          <a:p>
            <a:pPr marL="0" indent="0">
              <a:buNone/>
            </a:pPr>
            <a:r>
              <a:rPr lang="pt-BR" sz="3300" dirty="0" smtClean="0">
                <a:latin typeface="Arial" pitchFamily="34" charset="0"/>
                <a:cs typeface="Arial" pitchFamily="34" charset="0"/>
              </a:rPr>
              <a:t>6. Promover a saúde de hipertensos e diabéticos.</a:t>
            </a:r>
          </a:p>
          <a:p>
            <a:endParaRPr lang="pt-BR" sz="3300" dirty="0" smtClean="0">
              <a:latin typeface="Arial" pitchFamily="34" charset="0"/>
              <a:cs typeface="Arial" pitchFamily="34" charset="0"/>
            </a:endParaRPr>
          </a:p>
          <a:p>
            <a:endParaRPr lang="pt-BR" sz="3300" dirty="0">
              <a:latin typeface="Arial" pitchFamily="34" charset="0"/>
              <a:cs typeface="Arial" pitchFamily="34" charset="0"/>
            </a:endParaRPr>
          </a:p>
        </p:txBody>
      </p:sp>
    </p:spTree>
    <p:extLst>
      <p:ext uri="{BB962C8B-B14F-4D97-AF65-F5344CB8AC3E}">
        <p14:creationId xmlns:p14="http://schemas.microsoft.com/office/powerpoint/2010/main" val="28394033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76672"/>
            <a:ext cx="7239000" cy="986368"/>
          </a:xfrm>
        </p:spPr>
        <p:txBody>
          <a:bodyPr>
            <a:noAutofit/>
          </a:bodyPr>
          <a:lstStyle/>
          <a:p>
            <a:r>
              <a:rPr lang="pt-BR" sz="3200" b="1" dirty="0" smtClean="0">
                <a:latin typeface="Arial" pitchFamily="34" charset="0"/>
                <a:cs typeface="Arial" pitchFamily="34" charset="0"/>
              </a:rPr>
              <a:t/>
            </a:r>
            <a:br>
              <a:rPr lang="pt-BR" sz="3200" b="1" dirty="0" smtClean="0">
                <a:latin typeface="Arial" pitchFamily="34" charset="0"/>
                <a:cs typeface="Arial" pitchFamily="34" charset="0"/>
              </a:rPr>
            </a:br>
            <a:r>
              <a:rPr lang="pt-BR" sz="3200" dirty="0">
                <a:latin typeface="Arial" pitchFamily="34" charset="0"/>
                <a:cs typeface="Arial" pitchFamily="34" charset="0"/>
              </a:rPr>
              <a:t/>
            </a:r>
            <a:br>
              <a:rPr lang="pt-BR" sz="3200" dirty="0">
                <a:latin typeface="Arial" pitchFamily="34" charset="0"/>
                <a:cs typeface="Arial" pitchFamily="34" charset="0"/>
              </a:rPr>
            </a:br>
            <a:r>
              <a:rPr lang="pt-BR" sz="3200" dirty="0" smtClean="0">
                <a:latin typeface="Arial" pitchFamily="34" charset="0"/>
                <a:cs typeface="Arial" pitchFamily="34" charset="0"/>
              </a:rPr>
              <a:t/>
            </a:r>
            <a:br>
              <a:rPr lang="pt-BR" sz="3200" dirty="0" smtClean="0">
                <a:latin typeface="Arial" pitchFamily="34" charset="0"/>
                <a:cs typeface="Arial" pitchFamily="34" charset="0"/>
              </a:rPr>
            </a:br>
            <a:r>
              <a:rPr lang="pt-BR" sz="2800" b="1" dirty="0" smtClean="0">
                <a:latin typeface="Arial" pitchFamily="34" charset="0"/>
                <a:cs typeface="Arial" pitchFamily="34" charset="0"/>
              </a:rPr>
              <a:t>Objetivo </a:t>
            </a:r>
            <a:r>
              <a:rPr lang="pt-BR" sz="2800" b="1" dirty="0" smtClean="0">
                <a:latin typeface="Arial" pitchFamily="34" charset="0"/>
                <a:cs typeface="Arial" pitchFamily="34" charset="0"/>
              </a:rPr>
              <a:t>1: Ampliar a cobertura a hipertensos e/ou Diabéticos.</a:t>
            </a:r>
            <a:endParaRPr lang="pt-BR" sz="2800" b="1" dirty="0">
              <a:latin typeface="Arial" pitchFamily="34" charset="0"/>
              <a:cs typeface="Arial" pitchFamily="34" charset="0"/>
            </a:endParaRPr>
          </a:p>
        </p:txBody>
      </p:sp>
      <p:sp>
        <p:nvSpPr>
          <p:cNvPr id="3" name="Espaço Reservado para Conteúdo 2"/>
          <p:cNvSpPr>
            <a:spLocks noGrp="1"/>
          </p:cNvSpPr>
          <p:nvPr>
            <p:ph idx="1"/>
          </p:nvPr>
        </p:nvSpPr>
        <p:spPr>
          <a:xfrm>
            <a:off x="457200" y="1916832"/>
            <a:ext cx="7571184" cy="4209331"/>
          </a:xfrm>
        </p:spPr>
        <p:txBody>
          <a:bodyPr>
            <a:noAutofit/>
          </a:bodyPr>
          <a:lstStyle/>
          <a:p>
            <a:pPr algn="just"/>
            <a:r>
              <a:rPr lang="pt-BR" sz="2800" dirty="0" smtClean="0">
                <a:latin typeface="Arial" pitchFamily="34" charset="0"/>
                <a:cs typeface="Arial" pitchFamily="34" charset="0"/>
              </a:rPr>
              <a:t>Meta 1 Cadastrar 100% dos hipertensos da área de abrangência no Programa de Atenção à Hipertensão Arterial e à Diabetes Mellitus da unidade de saúde.</a:t>
            </a:r>
          </a:p>
          <a:p>
            <a:pPr algn="just"/>
            <a:r>
              <a:rPr lang="pt-BR" sz="2800" dirty="0" smtClean="0">
                <a:latin typeface="Arial" pitchFamily="34" charset="0"/>
                <a:cs typeface="Arial" pitchFamily="34" charset="0"/>
              </a:rPr>
              <a:t>Meta 2 Cadastrar 100% dos diabéticos da área de abrangência no Programa de Atenção à Hipertensão Arterial e à Diabetes Mellitus da unidade de saúde.</a:t>
            </a:r>
          </a:p>
          <a:p>
            <a:endParaRPr lang="pt-BR" sz="2800" dirty="0"/>
          </a:p>
        </p:txBody>
      </p:sp>
    </p:spTree>
    <p:extLst>
      <p:ext uri="{BB962C8B-B14F-4D97-AF65-F5344CB8AC3E}">
        <p14:creationId xmlns:p14="http://schemas.microsoft.com/office/powerpoint/2010/main" val="238447172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04664"/>
            <a:ext cx="7239000" cy="1512168"/>
          </a:xfrm>
        </p:spPr>
        <p:txBody>
          <a:bodyPr>
            <a:normAutofit fontScale="90000"/>
          </a:bodyPr>
          <a:lstStyle/>
          <a:p>
            <a:pPr algn="l"/>
            <a:r>
              <a:rPr lang="pt-BR" sz="3200" dirty="0" smtClean="0">
                <a:latin typeface="Arial" pitchFamily="34" charset="0"/>
                <a:cs typeface="Arial" pitchFamily="34" charset="0"/>
              </a:rPr>
              <a:t/>
            </a:r>
            <a:br>
              <a:rPr lang="pt-BR" sz="3200" dirty="0" smtClean="0">
                <a:latin typeface="Arial" pitchFamily="34" charset="0"/>
                <a:cs typeface="Arial" pitchFamily="34" charset="0"/>
              </a:rPr>
            </a:br>
            <a:r>
              <a:rPr lang="pt-BR" sz="3200" dirty="0">
                <a:latin typeface="Arial" pitchFamily="34" charset="0"/>
                <a:cs typeface="Arial" pitchFamily="34" charset="0"/>
              </a:rPr>
              <a:t/>
            </a:r>
            <a:br>
              <a:rPr lang="pt-BR" sz="3200" dirty="0">
                <a:latin typeface="Arial" pitchFamily="34" charset="0"/>
                <a:cs typeface="Arial" pitchFamily="34" charset="0"/>
              </a:rPr>
            </a:br>
            <a:r>
              <a:rPr lang="pt-BR" sz="3200" dirty="0" smtClean="0">
                <a:latin typeface="Arial" pitchFamily="34" charset="0"/>
                <a:cs typeface="Arial" pitchFamily="34" charset="0"/>
              </a:rPr>
              <a:t/>
            </a:r>
            <a:br>
              <a:rPr lang="pt-BR" sz="3200" dirty="0" smtClean="0">
                <a:latin typeface="Arial" pitchFamily="34" charset="0"/>
                <a:cs typeface="Arial" pitchFamily="34" charset="0"/>
              </a:rPr>
            </a:br>
            <a:r>
              <a:rPr lang="pt-BR" sz="3200" dirty="0" smtClean="0">
                <a:latin typeface="Arial" pitchFamily="34" charset="0"/>
                <a:cs typeface="Arial" pitchFamily="34" charset="0"/>
              </a:rPr>
              <a:t/>
            </a:r>
            <a:br>
              <a:rPr lang="pt-BR" sz="3200" dirty="0" smtClean="0">
                <a:latin typeface="Arial" pitchFamily="34" charset="0"/>
                <a:cs typeface="Arial" pitchFamily="34" charset="0"/>
              </a:rPr>
            </a:br>
            <a:r>
              <a:rPr lang="pt-BR" sz="3200" dirty="0">
                <a:latin typeface="Arial" pitchFamily="34" charset="0"/>
                <a:cs typeface="Arial" pitchFamily="34" charset="0"/>
              </a:rPr>
              <a:t/>
            </a:r>
            <a:br>
              <a:rPr lang="pt-BR" sz="3200" dirty="0">
                <a:latin typeface="Arial" pitchFamily="34" charset="0"/>
                <a:cs typeface="Arial" pitchFamily="34" charset="0"/>
              </a:rPr>
            </a:br>
            <a:r>
              <a:rPr lang="pt-BR" sz="3200" dirty="0" smtClean="0">
                <a:latin typeface="Arial" pitchFamily="34" charset="0"/>
                <a:cs typeface="Arial" pitchFamily="34" charset="0"/>
              </a:rPr>
              <a:t/>
            </a:r>
            <a:br>
              <a:rPr lang="pt-BR" sz="3200" dirty="0" smtClean="0">
                <a:latin typeface="Arial" pitchFamily="34" charset="0"/>
                <a:cs typeface="Arial" pitchFamily="34" charset="0"/>
              </a:rPr>
            </a:br>
            <a:r>
              <a:rPr lang="pt-BR" sz="3200" dirty="0">
                <a:latin typeface="Arial" pitchFamily="34" charset="0"/>
                <a:cs typeface="Arial" pitchFamily="34" charset="0"/>
              </a:rPr>
              <a:t/>
            </a:r>
            <a:br>
              <a:rPr lang="pt-BR" sz="3200" dirty="0">
                <a:latin typeface="Arial" pitchFamily="34" charset="0"/>
                <a:cs typeface="Arial" pitchFamily="34" charset="0"/>
              </a:rPr>
            </a:br>
            <a:r>
              <a:rPr lang="pt-BR" sz="3200" dirty="0" smtClean="0">
                <a:latin typeface="Arial" pitchFamily="34" charset="0"/>
                <a:cs typeface="Arial" pitchFamily="34" charset="0"/>
              </a:rPr>
              <a:t/>
            </a:r>
            <a:br>
              <a:rPr lang="pt-BR" sz="3200" dirty="0" smtClean="0">
                <a:latin typeface="Arial" pitchFamily="34" charset="0"/>
                <a:cs typeface="Arial" pitchFamily="34" charset="0"/>
              </a:rPr>
            </a:br>
            <a:r>
              <a:rPr lang="pt-BR" sz="3200" dirty="0">
                <a:latin typeface="Arial" pitchFamily="34" charset="0"/>
                <a:cs typeface="Arial" pitchFamily="34" charset="0"/>
              </a:rPr>
              <a:t/>
            </a:r>
            <a:br>
              <a:rPr lang="pt-BR" sz="3200" dirty="0">
                <a:latin typeface="Arial" pitchFamily="34" charset="0"/>
                <a:cs typeface="Arial" pitchFamily="34" charset="0"/>
              </a:rPr>
            </a:br>
            <a:r>
              <a:rPr lang="pt-BR" sz="3200" dirty="0" smtClean="0">
                <a:latin typeface="Arial" pitchFamily="34" charset="0"/>
                <a:cs typeface="Arial" pitchFamily="34" charset="0"/>
              </a:rPr>
              <a:t/>
            </a:r>
            <a:br>
              <a:rPr lang="pt-BR" sz="3200" dirty="0" smtClean="0">
                <a:latin typeface="Arial" pitchFamily="34" charset="0"/>
                <a:cs typeface="Arial" pitchFamily="34" charset="0"/>
              </a:rPr>
            </a:br>
            <a:r>
              <a:rPr lang="pt-BR" sz="2700" b="1" dirty="0" smtClean="0">
                <a:latin typeface="Arial" pitchFamily="34" charset="0"/>
                <a:cs typeface="Arial" pitchFamily="34" charset="0"/>
              </a:rPr>
              <a:t>Objetivo </a:t>
            </a:r>
            <a:r>
              <a:rPr lang="pt-BR" sz="2700" b="1" dirty="0" smtClean="0">
                <a:latin typeface="Arial" pitchFamily="34" charset="0"/>
                <a:cs typeface="Arial" pitchFamily="34" charset="0"/>
              </a:rPr>
              <a:t>2: Melhorar a  qualidade da atenção a hipertensos e/ou Diabéticos .</a:t>
            </a:r>
            <a:br>
              <a:rPr lang="pt-BR" sz="2700" b="1" dirty="0" smtClean="0">
                <a:latin typeface="Arial" pitchFamily="34" charset="0"/>
                <a:cs typeface="Arial" pitchFamily="34" charset="0"/>
              </a:rPr>
            </a:br>
            <a:r>
              <a:rPr lang="pt-BR" sz="2700" b="1" dirty="0" smtClean="0">
                <a:latin typeface="Arial" pitchFamily="34" charset="0"/>
                <a:cs typeface="Arial" pitchFamily="34" charset="0"/>
              </a:rPr>
              <a:t/>
            </a:r>
            <a:br>
              <a:rPr lang="pt-BR" sz="2700" b="1" dirty="0" smtClean="0">
                <a:latin typeface="Arial" pitchFamily="34" charset="0"/>
                <a:cs typeface="Arial" pitchFamily="34" charset="0"/>
              </a:rPr>
            </a:br>
            <a:endParaRPr lang="pt-BR" sz="2700" b="1" dirty="0">
              <a:latin typeface="Arial" pitchFamily="34" charset="0"/>
              <a:cs typeface="Arial" pitchFamily="34" charset="0"/>
            </a:endParaRPr>
          </a:p>
        </p:txBody>
      </p:sp>
      <p:sp>
        <p:nvSpPr>
          <p:cNvPr id="3" name="Espaço Reservado para Conteúdo 2"/>
          <p:cNvSpPr>
            <a:spLocks noGrp="1"/>
          </p:cNvSpPr>
          <p:nvPr>
            <p:ph idx="1"/>
          </p:nvPr>
        </p:nvSpPr>
        <p:spPr>
          <a:xfrm>
            <a:off x="457200" y="1772816"/>
            <a:ext cx="7571184" cy="4353347"/>
          </a:xfrm>
        </p:spPr>
        <p:txBody>
          <a:bodyPr>
            <a:noAutofit/>
          </a:bodyPr>
          <a:lstStyle/>
          <a:p>
            <a:pPr algn="just"/>
            <a:r>
              <a:rPr lang="pt-BR" sz="2400" dirty="0" smtClean="0">
                <a:latin typeface="Arial" pitchFamily="34" charset="0"/>
                <a:cs typeface="Arial" pitchFamily="34" charset="0"/>
              </a:rPr>
              <a:t>Meta 3. Realizar exame clínico apropriado em 100% dos hipertensos.</a:t>
            </a:r>
          </a:p>
          <a:p>
            <a:pPr algn="just"/>
            <a:r>
              <a:rPr lang="pt-BR" sz="2400" dirty="0" smtClean="0">
                <a:latin typeface="Arial" pitchFamily="34" charset="0"/>
                <a:cs typeface="Arial" pitchFamily="34" charset="0"/>
              </a:rPr>
              <a:t>Meta 4. Realizar exame clínico apropriado em 100% dos diabéticos.;</a:t>
            </a:r>
          </a:p>
          <a:p>
            <a:pPr algn="just"/>
            <a:r>
              <a:rPr lang="pt-BR" sz="2400" dirty="0" smtClean="0">
                <a:latin typeface="Arial" pitchFamily="34" charset="0"/>
                <a:cs typeface="Arial" pitchFamily="34" charset="0"/>
              </a:rPr>
              <a:t>Meta 5. Garantir a 100% dos hipertensos a realização de exames complementares em dia de acordo com o protocolo.   </a:t>
            </a:r>
          </a:p>
          <a:p>
            <a:pPr algn="just"/>
            <a:r>
              <a:rPr lang="pt-BR" sz="2400" dirty="0" smtClean="0">
                <a:latin typeface="Arial" pitchFamily="34" charset="0"/>
                <a:cs typeface="Arial" pitchFamily="34" charset="0"/>
              </a:rPr>
              <a:t>Meta 6. Garantir a 100% dos diabéticos a realização de exames complementares em dia de acordo com o protocolo.   </a:t>
            </a:r>
          </a:p>
          <a:p>
            <a:pPr marL="0" indent="0" algn="just">
              <a:buNone/>
            </a:pPr>
            <a:endParaRPr lang="pt-BR" sz="2400" dirty="0">
              <a:latin typeface="Arial" pitchFamily="34" charset="0"/>
              <a:cs typeface="Arial" pitchFamily="34" charset="0"/>
            </a:endParaRPr>
          </a:p>
        </p:txBody>
      </p:sp>
    </p:spTree>
    <p:extLst>
      <p:ext uri="{BB962C8B-B14F-4D97-AF65-F5344CB8AC3E}">
        <p14:creationId xmlns:p14="http://schemas.microsoft.com/office/powerpoint/2010/main" val="367172579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2800" b="1" dirty="0">
                <a:latin typeface="Arial" pitchFamily="34" charset="0"/>
                <a:cs typeface="Arial" pitchFamily="34" charset="0"/>
              </a:rPr>
              <a:t>Objetivo 2: Melhorar a  qualidade da atenção a hipertensos e/ou Diabéticos </a:t>
            </a:r>
            <a:r>
              <a:rPr lang="pt-BR" sz="2800" b="1" dirty="0" smtClean="0">
                <a:latin typeface="Arial" pitchFamily="34" charset="0"/>
                <a:cs typeface="Arial" pitchFamily="34" charset="0"/>
              </a:rPr>
              <a:t>.</a:t>
            </a:r>
            <a:endParaRPr lang="pt-BR" sz="2800" b="1" dirty="0">
              <a:latin typeface="Arial" pitchFamily="34" charset="0"/>
              <a:cs typeface="Arial" pitchFamily="34" charset="0"/>
            </a:endParaRPr>
          </a:p>
        </p:txBody>
      </p:sp>
      <p:sp>
        <p:nvSpPr>
          <p:cNvPr id="3" name="Espaço Reservado para Conteúdo 2"/>
          <p:cNvSpPr>
            <a:spLocks noGrp="1"/>
          </p:cNvSpPr>
          <p:nvPr>
            <p:ph idx="1"/>
          </p:nvPr>
        </p:nvSpPr>
        <p:spPr/>
        <p:txBody>
          <a:bodyPr>
            <a:normAutofit/>
          </a:bodyPr>
          <a:lstStyle/>
          <a:p>
            <a:pPr algn="just"/>
            <a:r>
              <a:rPr lang="pt-BR" dirty="0">
                <a:latin typeface="Arial" pitchFamily="34" charset="0"/>
                <a:cs typeface="Arial" pitchFamily="34" charset="0"/>
              </a:rPr>
              <a:t>Meta </a:t>
            </a:r>
            <a:r>
              <a:rPr lang="pt-BR" dirty="0" smtClean="0">
                <a:latin typeface="Arial" pitchFamily="34" charset="0"/>
                <a:cs typeface="Arial" pitchFamily="34" charset="0"/>
              </a:rPr>
              <a:t>7 </a:t>
            </a:r>
            <a:r>
              <a:rPr lang="pt-BR" dirty="0">
                <a:latin typeface="Arial" pitchFamily="34" charset="0"/>
                <a:cs typeface="Arial" pitchFamily="34" charset="0"/>
              </a:rPr>
              <a:t>Priorizar a prescrição de medicamentos da farmácia popular para 100% dos hipertensos cadastrados na unidade de saúde. </a:t>
            </a:r>
          </a:p>
          <a:p>
            <a:pPr algn="just"/>
            <a:r>
              <a:rPr lang="pt-BR" dirty="0">
                <a:latin typeface="Arial" pitchFamily="34" charset="0"/>
                <a:cs typeface="Arial" pitchFamily="34" charset="0"/>
              </a:rPr>
              <a:t>Meta 8 Priorizar a prescrição de medicamentos da farmácia popular para 100% dos diabéticos cadastrados na unidade de saúde. </a:t>
            </a:r>
          </a:p>
        </p:txBody>
      </p:sp>
    </p:spTree>
    <p:extLst>
      <p:ext uri="{BB962C8B-B14F-4D97-AF65-F5344CB8AC3E}">
        <p14:creationId xmlns:p14="http://schemas.microsoft.com/office/powerpoint/2010/main" val="23805268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404664"/>
            <a:ext cx="8229600" cy="998984"/>
          </a:xfrm>
        </p:spPr>
        <p:txBody>
          <a:bodyPr>
            <a:normAutofit fontScale="90000"/>
          </a:bodyPr>
          <a:lstStyle/>
          <a:p>
            <a:r>
              <a:rPr lang="pt-BR" sz="2800" b="1" dirty="0">
                <a:latin typeface="Arial" pitchFamily="34" charset="0"/>
                <a:cs typeface="Arial" pitchFamily="34" charset="0"/>
              </a:rPr>
              <a:t>Objetivo 2: Melhorar a  qualidade da atenção a hipertensos e/ou Diabéticos .</a:t>
            </a:r>
          </a:p>
        </p:txBody>
      </p:sp>
      <p:sp>
        <p:nvSpPr>
          <p:cNvPr id="3" name="Espaço Reservado para Conteúdo 2"/>
          <p:cNvSpPr>
            <a:spLocks noGrp="1"/>
          </p:cNvSpPr>
          <p:nvPr>
            <p:ph idx="1"/>
          </p:nvPr>
        </p:nvSpPr>
        <p:spPr>
          <a:xfrm>
            <a:off x="457200" y="2060848"/>
            <a:ext cx="7427168" cy="4065315"/>
          </a:xfrm>
        </p:spPr>
        <p:txBody>
          <a:bodyPr/>
          <a:lstStyle/>
          <a:p>
            <a:pPr algn="just"/>
            <a:r>
              <a:rPr lang="pt-BR" dirty="0">
                <a:latin typeface="Arial" pitchFamily="34" charset="0"/>
                <a:cs typeface="Arial" pitchFamily="34" charset="0"/>
              </a:rPr>
              <a:t>Meta 9 Realizar avaliação da necessidade de atendimento odontológico em 100% dos hipertensos.</a:t>
            </a:r>
          </a:p>
          <a:p>
            <a:pPr algn="just"/>
            <a:r>
              <a:rPr lang="pt-BR" dirty="0">
                <a:latin typeface="Arial" pitchFamily="34" charset="0"/>
                <a:cs typeface="Arial" pitchFamily="34" charset="0"/>
              </a:rPr>
              <a:t>Meta 10 Realizar avaliação da necessidade de atendimento odontológico em 100% dos diabéticos.</a:t>
            </a:r>
          </a:p>
          <a:p>
            <a:endParaRPr lang="pt-BR" dirty="0"/>
          </a:p>
          <a:p>
            <a:endParaRPr lang="pt-BR" dirty="0"/>
          </a:p>
        </p:txBody>
      </p:sp>
    </p:spTree>
    <p:extLst>
      <p:ext uri="{BB962C8B-B14F-4D97-AF65-F5344CB8AC3E}">
        <p14:creationId xmlns:p14="http://schemas.microsoft.com/office/powerpoint/2010/main" val="63398474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04664"/>
            <a:ext cx="8229600" cy="1800200"/>
          </a:xfrm>
        </p:spPr>
        <p:txBody>
          <a:bodyPr>
            <a:normAutofit fontScale="90000"/>
          </a:bodyPr>
          <a:lstStyle/>
          <a:p>
            <a:pPr algn="l"/>
            <a:r>
              <a:rPr lang="pt-BR" dirty="0" smtClean="0"/>
              <a:t/>
            </a:r>
            <a:br>
              <a:rPr lang="pt-BR" dirty="0" smtClean="0"/>
            </a:br>
            <a:r>
              <a:rPr lang="pt-BR" dirty="0" smtClean="0"/>
              <a:t/>
            </a:r>
            <a:br>
              <a:rPr lang="pt-BR" dirty="0" smtClean="0"/>
            </a:br>
            <a:r>
              <a:rPr lang="pt-BR" dirty="0"/>
              <a:t/>
            </a:r>
            <a:br>
              <a:rPr lang="pt-BR" dirty="0"/>
            </a:br>
            <a:r>
              <a:rPr lang="pt-BR" dirty="0" smtClean="0"/>
              <a:t/>
            </a:r>
            <a:br>
              <a:rPr lang="pt-BR" dirty="0" smtClean="0"/>
            </a:br>
            <a:r>
              <a:rPr lang="pt-BR" sz="3100" b="1" dirty="0" smtClean="0">
                <a:latin typeface="Arial" pitchFamily="34" charset="0"/>
                <a:cs typeface="Arial" pitchFamily="34" charset="0"/>
              </a:rPr>
              <a:t>Objetivo </a:t>
            </a:r>
            <a:r>
              <a:rPr lang="pt-BR" sz="3100" b="1" dirty="0" smtClean="0">
                <a:latin typeface="Arial" pitchFamily="34" charset="0"/>
                <a:cs typeface="Arial" pitchFamily="34" charset="0"/>
              </a:rPr>
              <a:t>3. Melhorar a adesão de hipertensos e/ou diabéticos ao </a:t>
            </a:r>
            <a:r>
              <a:rPr lang="pt-BR" sz="3100" b="1" dirty="0" smtClean="0">
                <a:latin typeface="Arial" pitchFamily="34" charset="0"/>
                <a:cs typeface="Arial" pitchFamily="34" charset="0"/>
              </a:rPr>
              <a:t>programa.</a:t>
            </a:r>
            <a:r>
              <a:rPr lang="pt-BR" sz="3100" b="1" dirty="0" smtClean="0">
                <a:latin typeface="Arial" pitchFamily="34" charset="0"/>
                <a:cs typeface="Arial" pitchFamily="34" charset="0"/>
              </a:rPr>
              <a:t/>
            </a:r>
            <a:br>
              <a:rPr lang="pt-BR" sz="3100" b="1" dirty="0" smtClean="0">
                <a:latin typeface="Arial" pitchFamily="34" charset="0"/>
                <a:cs typeface="Arial" pitchFamily="34" charset="0"/>
              </a:rPr>
            </a:br>
            <a:endParaRPr lang="pt-BR" sz="3100" b="1" dirty="0">
              <a:latin typeface="Arial" pitchFamily="34" charset="0"/>
              <a:cs typeface="Arial" pitchFamily="34" charset="0"/>
            </a:endParaRPr>
          </a:p>
        </p:txBody>
      </p:sp>
      <p:sp>
        <p:nvSpPr>
          <p:cNvPr id="3" name="Espaço Reservado para Conteúdo 2"/>
          <p:cNvSpPr>
            <a:spLocks noGrp="1"/>
          </p:cNvSpPr>
          <p:nvPr>
            <p:ph idx="1"/>
          </p:nvPr>
        </p:nvSpPr>
        <p:spPr>
          <a:xfrm>
            <a:off x="457200" y="2132856"/>
            <a:ext cx="7427168" cy="3993307"/>
          </a:xfrm>
        </p:spPr>
        <p:txBody>
          <a:bodyPr/>
          <a:lstStyle/>
          <a:p>
            <a:pPr algn="just"/>
            <a:r>
              <a:rPr lang="pt-BR" dirty="0" smtClean="0">
                <a:latin typeface="Arial" pitchFamily="34" charset="0"/>
                <a:cs typeface="Arial" pitchFamily="34" charset="0"/>
              </a:rPr>
              <a:t>Meta 11. Buscar 100% dos hipertensos faltosos às consultas na unidade de saúde conforme a periodicidade recomendada.</a:t>
            </a:r>
          </a:p>
          <a:p>
            <a:pPr algn="just"/>
            <a:endParaRPr lang="pt-BR" dirty="0" smtClean="0">
              <a:latin typeface="Arial" pitchFamily="34" charset="0"/>
              <a:cs typeface="Arial" pitchFamily="34" charset="0"/>
            </a:endParaRPr>
          </a:p>
          <a:p>
            <a:pPr algn="just"/>
            <a:r>
              <a:rPr lang="pt-BR" dirty="0" smtClean="0">
                <a:latin typeface="Arial" pitchFamily="34" charset="0"/>
                <a:cs typeface="Arial" pitchFamily="34" charset="0"/>
              </a:rPr>
              <a:t>Meta 12. Buscar 100% dos diabéticos faltosos às consultas na unidade de saúde conforme a periodicidade recomendada.</a:t>
            </a:r>
          </a:p>
          <a:p>
            <a:pPr algn="just"/>
            <a:endParaRPr lang="pt-BR" dirty="0" smtClean="0">
              <a:latin typeface="Arial" pitchFamily="34" charset="0"/>
              <a:cs typeface="Arial" pitchFamily="34" charset="0"/>
            </a:endParaRPr>
          </a:p>
          <a:p>
            <a:pPr algn="just"/>
            <a:endParaRPr lang="pt-BR" dirty="0">
              <a:latin typeface="Arial" pitchFamily="34" charset="0"/>
              <a:cs typeface="Arial" pitchFamily="34" charset="0"/>
            </a:endParaRPr>
          </a:p>
        </p:txBody>
      </p:sp>
    </p:spTree>
    <p:extLst>
      <p:ext uri="{BB962C8B-B14F-4D97-AF65-F5344CB8AC3E}">
        <p14:creationId xmlns:p14="http://schemas.microsoft.com/office/powerpoint/2010/main" val="69303485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64704"/>
            <a:ext cx="8229600" cy="652934"/>
          </a:xfrm>
        </p:spPr>
        <p:txBody>
          <a:bodyPr>
            <a:noAutofit/>
          </a:bodyPr>
          <a:lstStyle/>
          <a:p>
            <a:r>
              <a:rPr lang="pt-BR" sz="2800" b="1" dirty="0" smtClean="0">
                <a:latin typeface="Arial" pitchFamily="34" charset="0"/>
                <a:cs typeface="Arial" pitchFamily="34" charset="0"/>
              </a:rPr>
              <a:t>Objetivo 4. Melhorar o registro das informações.</a:t>
            </a:r>
            <a:endParaRPr lang="pt-BR" sz="2800" b="1" dirty="0">
              <a:latin typeface="Arial" pitchFamily="34" charset="0"/>
              <a:cs typeface="Arial" pitchFamily="34" charset="0"/>
            </a:endParaRPr>
          </a:p>
        </p:txBody>
      </p:sp>
      <p:sp>
        <p:nvSpPr>
          <p:cNvPr id="3" name="Espaço Reservado para Conteúdo 2"/>
          <p:cNvSpPr>
            <a:spLocks noGrp="1"/>
          </p:cNvSpPr>
          <p:nvPr>
            <p:ph idx="1"/>
          </p:nvPr>
        </p:nvSpPr>
        <p:spPr>
          <a:xfrm>
            <a:off x="457200" y="2276872"/>
            <a:ext cx="7499176" cy="3849291"/>
          </a:xfrm>
        </p:spPr>
        <p:txBody>
          <a:bodyPr>
            <a:normAutofit/>
          </a:bodyPr>
          <a:lstStyle/>
          <a:p>
            <a:pPr algn="just"/>
            <a:r>
              <a:rPr lang="pt-BR" sz="2800" dirty="0" smtClean="0">
                <a:latin typeface="Arial" pitchFamily="34" charset="0"/>
                <a:cs typeface="Arial" pitchFamily="34" charset="0"/>
              </a:rPr>
              <a:t>Meta 13 Manter ficha de acompanhamento de 100% dos hipertensos cadastrados na unidade de saúde.</a:t>
            </a:r>
          </a:p>
          <a:p>
            <a:pPr algn="just"/>
            <a:r>
              <a:rPr lang="pt-BR" sz="2800" dirty="0" smtClean="0">
                <a:latin typeface="Arial" pitchFamily="34" charset="0"/>
                <a:cs typeface="Arial" pitchFamily="34" charset="0"/>
              </a:rPr>
              <a:t>Meta 14 Manter ficha de acompanhamento de 100% dos diabéticos cadastrados na unidade de saúde</a:t>
            </a:r>
          </a:p>
          <a:p>
            <a:endParaRPr lang="pt-BR" sz="2800" dirty="0"/>
          </a:p>
        </p:txBody>
      </p:sp>
    </p:spTree>
    <p:extLst>
      <p:ext uri="{BB962C8B-B14F-4D97-AF65-F5344CB8AC3E}">
        <p14:creationId xmlns:p14="http://schemas.microsoft.com/office/powerpoint/2010/main" val="351056330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332656"/>
            <a:ext cx="7499176" cy="1368152"/>
          </a:xfrm>
        </p:spPr>
        <p:txBody>
          <a:bodyPr>
            <a:normAutofit/>
          </a:bodyPr>
          <a:lstStyle/>
          <a:p>
            <a:r>
              <a:rPr lang="pt-BR" sz="2800" b="1" dirty="0" smtClean="0">
                <a:latin typeface="Arial" pitchFamily="34" charset="0"/>
                <a:cs typeface="Arial" pitchFamily="34" charset="0"/>
              </a:rPr>
              <a:t>Objetivo 5. Mapear hipertensos e diabéticos de risco para doença cardiovascular.</a:t>
            </a:r>
            <a:endParaRPr lang="pt-BR" sz="2800" b="1" dirty="0">
              <a:latin typeface="Arial" pitchFamily="34" charset="0"/>
              <a:cs typeface="Arial" pitchFamily="34" charset="0"/>
            </a:endParaRPr>
          </a:p>
        </p:txBody>
      </p:sp>
      <p:sp>
        <p:nvSpPr>
          <p:cNvPr id="3" name="Espaço Reservado para Conteúdo 2"/>
          <p:cNvSpPr>
            <a:spLocks noGrp="1"/>
          </p:cNvSpPr>
          <p:nvPr>
            <p:ph idx="1"/>
          </p:nvPr>
        </p:nvSpPr>
        <p:spPr>
          <a:xfrm>
            <a:off x="457200" y="2348880"/>
            <a:ext cx="7355160" cy="3777283"/>
          </a:xfrm>
        </p:spPr>
        <p:txBody>
          <a:bodyPr>
            <a:normAutofit/>
          </a:bodyPr>
          <a:lstStyle/>
          <a:p>
            <a:pPr algn="just"/>
            <a:r>
              <a:rPr lang="pt-BR" sz="2800" dirty="0" smtClean="0">
                <a:latin typeface="Arial" pitchFamily="34" charset="0"/>
                <a:cs typeface="Arial" pitchFamily="34" charset="0"/>
              </a:rPr>
              <a:t>Meta 15. Realizar estratificação do risco cardiovascular em 100% dos hipertensos cadastrados na unidade de saúde.</a:t>
            </a:r>
          </a:p>
          <a:p>
            <a:pPr algn="just"/>
            <a:r>
              <a:rPr lang="pt-BR" sz="2800" dirty="0" smtClean="0">
                <a:latin typeface="Arial" pitchFamily="34" charset="0"/>
                <a:cs typeface="Arial" pitchFamily="34" charset="0"/>
              </a:rPr>
              <a:t>Meta 16 Realizar estratificação do risco cardiovascular em 100% dos diabéticos cadastrados na unidade de saúde.</a:t>
            </a:r>
          </a:p>
          <a:p>
            <a:pPr algn="just"/>
            <a:endParaRPr lang="pt-BR" sz="2800" dirty="0">
              <a:latin typeface="Arial" pitchFamily="34" charset="0"/>
              <a:cs typeface="Arial" pitchFamily="34" charset="0"/>
            </a:endParaRPr>
          </a:p>
        </p:txBody>
      </p:sp>
    </p:spTree>
    <p:extLst>
      <p:ext uri="{BB962C8B-B14F-4D97-AF65-F5344CB8AC3E}">
        <p14:creationId xmlns:p14="http://schemas.microsoft.com/office/powerpoint/2010/main" val="383188024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800" b="1" dirty="0" smtClean="0">
                <a:latin typeface="Arial" pitchFamily="34" charset="0"/>
                <a:cs typeface="Arial" pitchFamily="34" charset="0"/>
              </a:rPr>
              <a:t>Objetivo 6. Promover a saúde de hipertensos e diabéticos.</a:t>
            </a:r>
            <a:endParaRPr lang="pt-BR" sz="2800" b="1" dirty="0">
              <a:latin typeface="Arial" pitchFamily="34" charset="0"/>
              <a:cs typeface="Arial" pitchFamily="34" charset="0"/>
            </a:endParaRPr>
          </a:p>
        </p:txBody>
      </p:sp>
      <p:sp>
        <p:nvSpPr>
          <p:cNvPr id="3" name="Espaço Reservado para Conteúdo 2"/>
          <p:cNvSpPr>
            <a:spLocks noGrp="1"/>
          </p:cNvSpPr>
          <p:nvPr>
            <p:ph idx="1"/>
          </p:nvPr>
        </p:nvSpPr>
        <p:spPr/>
        <p:txBody>
          <a:bodyPr>
            <a:normAutofit/>
          </a:bodyPr>
          <a:lstStyle/>
          <a:p>
            <a:r>
              <a:rPr lang="pt-BR" dirty="0" smtClean="0"/>
              <a:t>Meta 17. Garantir orientação nutricional sobre alimentação saudável a 100% dos hipertensos.</a:t>
            </a:r>
          </a:p>
          <a:p>
            <a:r>
              <a:rPr lang="pt-BR" dirty="0" smtClean="0"/>
              <a:t>Meta 18 Garantir orientação nutricional sobre alimentação saudável a 100% dos diabéticos.</a:t>
            </a:r>
          </a:p>
          <a:p>
            <a:r>
              <a:rPr lang="pt-BR" dirty="0" smtClean="0"/>
              <a:t>Meta 19 Garantir orientação em relação à prática regular de atividade física a 100% dos pacientes hipertensos.</a:t>
            </a:r>
          </a:p>
          <a:p>
            <a:r>
              <a:rPr lang="pt-BR" dirty="0" smtClean="0"/>
              <a:t>Meta 20 Garantir orientação em relação à prática regular de atividade física a 100% dos pacientes diabéticos.</a:t>
            </a:r>
          </a:p>
          <a:p>
            <a:endParaRPr lang="pt-BR" dirty="0"/>
          </a:p>
        </p:txBody>
      </p:sp>
    </p:spTree>
    <p:extLst>
      <p:ext uri="{BB962C8B-B14F-4D97-AF65-F5344CB8AC3E}">
        <p14:creationId xmlns:p14="http://schemas.microsoft.com/office/powerpoint/2010/main" val="408318903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332656"/>
            <a:ext cx="8229600" cy="1084982"/>
          </a:xfrm>
        </p:spPr>
        <p:txBody>
          <a:bodyPr>
            <a:normAutofit/>
          </a:bodyPr>
          <a:lstStyle/>
          <a:p>
            <a:r>
              <a:rPr lang="pt-BR" sz="2800" b="1" dirty="0">
                <a:latin typeface="Arial" pitchFamily="34" charset="0"/>
                <a:cs typeface="Arial" pitchFamily="34" charset="0"/>
              </a:rPr>
              <a:t>Objetivo 6. Promover a saúde de hipertensos e diabéticos.</a:t>
            </a:r>
          </a:p>
        </p:txBody>
      </p:sp>
      <p:sp>
        <p:nvSpPr>
          <p:cNvPr id="3" name="Espaço Reservado para Conteúdo 2"/>
          <p:cNvSpPr>
            <a:spLocks noGrp="1"/>
          </p:cNvSpPr>
          <p:nvPr>
            <p:ph idx="1"/>
          </p:nvPr>
        </p:nvSpPr>
        <p:spPr>
          <a:xfrm>
            <a:off x="457200" y="1916832"/>
            <a:ext cx="7571184" cy="4209331"/>
          </a:xfrm>
        </p:spPr>
        <p:txBody>
          <a:bodyPr>
            <a:normAutofit lnSpcReduction="10000"/>
          </a:bodyPr>
          <a:lstStyle/>
          <a:p>
            <a:pPr algn="just"/>
            <a:r>
              <a:rPr lang="pt-BR" sz="2800" dirty="0">
                <a:latin typeface="Arial" pitchFamily="34" charset="0"/>
                <a:cs typeface="Arial" pitchFamily="34" charset="0"/>
              </a:rPr>
              <a:t>Meta 21 Garantir orientação sobre os riscos do tabagismo a 100% dos pacientes hipertensos.</a:t>
            </a:r>
          </a:p>
          <a:p>
            <a:pPr algn="just"/>
            <a:r>
              <a:rPr lang="pt-BR" sz="2800" dirty="0">
                <a:latin typeface="Arial" pitchFamily="34" charset="0"/>
                <a:cs typeface="Arial" pitchFamily="34" charset="0"/>
              </a:rPr>
              <a:t>Meta 22 Garantir orientação sobre os riscos do tabagismo a 100% dos pacientes diabéticos.</a:t>
            </a:r>
          </a:p>
          <a:p>
            <a:pPr algn="just"/>
            <a:r>
              <a:rPr lang="pt-BR" sz="2800" dirty="0">
                <a:latin typeface="Arial" pitchFamily="34" charset="0"/>
                <a:cs typeface="Arial" pitchFamily="34" charset="0"/>
              </a:rPr>
              <a:t>Meta 23 Garantir orientação sobre higiene bucal a 100% dos pacientes hipertensos.</a:t>
            </a:r>
          </a:p>
          <a:p>
            <a:pPr algn="just"/>
            <a:r>
              <a:rPr lang="pt-BR" sz="2800" dirty="0">
                <a:latin typeface="Arial" pitchFamily="34" charset="0"/>
                <a:cs typeface="Arial" pitchFamily="34" charset="0"/>
              </a:rPr>
              <a:t>Meta 24 Garantir orientação sobre higiene bucal a 100% dos pacientes diabéticos.</a:t>
            </a:r>
          </a:p>
          <a:p>
            <a:pPr algn="just"/>
            <a:endParaRPr lang="pt-BR" sz="2800" dirty="0">
              <a:latin typeface="Arial" pitchFamily="34" charset="0"/>
              <a:cs typeface="Arial" pitchFamily="34" charset="0"/>
            </a:endParaRPr>
          </a:p>
        </p:txBody>
      </p:sp>
    </p:spTree>
    <p:extLst>
      <p:ext uri="{BB962C8B-B14F-4D97-AF65-F5344CB8AC3E}">
        <p14:creationId xmlns:p14="http://schemas.microsoft.com/office/powerpoint/2010/main" val="21702579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6632"/>
            <a:ext cx="7239000" cy="1080120"/>
          </a:xfrm>
        </p:spPr>
        <p:txBody>
          <a:bodyPr>
            <a:normAutofit fontScale="90000"/>
          </a:bodyPr>
          <a:lstStyle/>
          <a:p>
            <a:r>
              <a:rPr lang="pt-BR" sz="4000" b="1" dirty="0">
                <a:latin typeface="Arial" pitchFamily="34" charset="0"/>
                <a:cs typeface="Arial" pitchFamily="34" charset="0"/>
              </a:rPr>
              <a:t>Caracterização do Município.</a:t>
            </a:r>
          </a:p>
        </p:txBody>
      </p:sp>
      <p:sp>
        <p:nvSpPr>
          <p:cNvPr id="3" name="Espaço Reservado para Conteúdo 2"/>
          <p:cNvSpPr>
            <a:spLocks noGrp="1"/>
          </p:cNvSpPr>
          <p:nvPr>
            <p:ph idx="1"/>
          </p:nvPr>
        </p:nvSpPr>
        <p:spPr>
          <a:xfrm>
            <a:off x="457200" y="1268760"/>
            <a:ext cx="7239000" cy="5472608"/>
          </a:xfrm>
        </p:spPr>
        <p:txBody>
          <a:bodyPr>
            <a:noAutofit/>
          </a:bodyPr>
          <a:lstStyle/>
          <a:p>
            <a:pPr algn="just"/>
            <a:r>
              <a:rPr lang="pt-BR" sz="2800" dirty="0" smtClean="0">
                <a:latin typeface="Arial" pitchFamily="34" charset="0"/>
                <a:cs typeface="Arial" pitchFamily="34" charset="0"/>
              </a:rPr>
              <a:t>não temos serviços laboratorial , mas temos um dia de coleção do mostra y é processada em um centro hospitalário perto ao município é os resultados  do examines complementares são recebidos pelo paciente de forma rápida .</a:t>
            </a:r>
          </a:p>
          <a:p>
            <a:pPr algn="just"/>
            <a:r>
              <a:rPr lang="pt-BR" sz="2800" dirty="0" smtClean="0">
                <a:latin typeface="Arial" pitchFamily="34" charset="0"/>
                <a:cs typeface="Arial" pitchFamily="34" charset="0"/>
              </a:rPr>
              <a:t> não temos serviços de diagnostico como radiografia, tomografia, ressonância , ultrassonografia, nem  de atenção especializada </a:t>
            </a:r>
          </a:p>
          <a:p>
            <a:pPr algn="just"/>
            <a:r>
              <a:rPr lang="pt-BR" sz="2800" dirty="0" smtClean="0">
                <a:latin typeface="Arial" pitchFamily="34" charset="0"/>
                <a:cs typeface="Arial" pitchFamily="34" charset="0"/>
              </a:rPr>
              <a:t>os </a:t>
            </a:r>
            <a:r>
              <a:rPr lang="pt-BR" sz="2800" dirty="0">
                <a:latin typeface="Arial" pitchFamily="34" charset="0"/>
                <a:cs typeface="Arial" pitchFamily="34" charset="0"/>
              </a:rPr>
              <a:t>usuário são encaminhados no hospital regional abicado em picos a 200 Km .</a:t>
            </a:r>
          </a:p>
          <a:p>
            <a:endParaRPr lang="pt-BR" sz="2800" dirty="0">
              <a:latin typeface="Arial" pitchFamily="34" charset="0"/>
              <a:cs typeface="Arial" pitchFamily="34" charset="0"/>
            </a:endParaRPr>
          </a:p>
        </p:txBody>
      </p:sp>
    </p:spTree>
    <p:extLst>
      <p:ext uri="{BB962C8B-B14F-4D97-AF65-F5344CB8AC3E}">
        <p14:creationId xmlns:p14="http://schemas.microsoft.com/office/powerpoint/2010/main" val="411172999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914400" y="2060575"/>
            <a:ext cx="8229600" cy="1873250"/>
          </a:xfrm>
        </p:spPr>
        <p:txBody>
          <a:bodyPr>
            <a:normAutofit/>
          </a:bodyPr>
          <a:lstStyle/>
          <a:p>
            <a:r>
              <a:rPr lang="pt-BR" sz="4000" b="1" dirty="0" smtClean="0">
                <a:latin typeface="Arial" pitchFamily="34" charset="0"/>
                <a:cs typeface="Arial" pitchFamily="34" charset="0"/>
              </a:rPr>
              <a:t>Resultados para cada meta.</a:t>
            </a:r>
            <a:endParaRPr lang="pt-BR" sz="4000" b="1" dirty="0">
              <a:latin typeface="Arial" pitchFamily="34" charset="0"/>
              <a:cs typeface="Arial" pitchFamily="34" charset="0"/>
            </a:endParaRPr>
          </a:p>
        </p:txBody>
      </p:sp>
    </p:spTree>
    <p:extLst>
      <p:ext uri="{BB962C8B-B14F-4D97-AF65-F5344CB8AC3E}">
        <p14:creationId xmlns:p14="http://schemas.microsoft.com/office/powerpoint/2010/main" val="407208857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467544" y="476672"/>
            <a:ext cx="7560840" cy="2677656"/>
          </a:xfrm>
          <a:prstGeom prst="rect">
            <a:avLst/>
          </a:prstGeom>
        </p:spPr>
        <p:txBody>
          <a:bodyPr wrap="square">
            <a:spAutoFit/>
          </a:bodyPr>
          <a:lstStyle/>
          <a:p>
            <a:pPr algn="just"/>
            <a:r>
              <a:rPr lang="pt-BR" sz="2400" b="1" dirty="0" smtClean="0">
                <a:latin typeface="Arial" pitchFamily="34" charset="0"/>
                <a:cs typeface="Arial" pitchFamily="34" charset="0"/>
              </a:rPr>
              <a:t>Objetivo 1</a:t>
            </a:r>
          </a:p>
          <a:p>
            <a:pPr algn="just"/>
            <a:r>
              <a:rPr lang="pt-BR" sz="2400" dirty="0" smtClean="0">
                <a:latin typeface="Arial" pitchFamily="34" charset="0"/>
                <a:cs typeface="Arial" pitchFamily="34" charset="0"/>
              </a:rPr>
              <a:t>Meta1:Cadastrar 100% dos hipertensos da área de abrangência no Programa de Atenção à Hipertensão Arterial e à Diabetes Mellitus da unidade de saúde.</a:t>
            </a:r>
          </a:p>
          <a:p>
            <a:pPr algn="just"/>
            <a:r>
              <a:rPr lang="pt-BR" sz="2400" dirty="0" smtClean="0">
                <a:latin typeface="Arial" pitchFamily="34" charset="0"/>
                <a:cs typeface="Arial" pitchFamily="34" charset="0"/>
              </a:rPr>
              <a:t>Indicador: Cobertura do programa de atenção ao hipertenso na unidade de saúde. </a:t>
            </a:r>
          </a:p>
          <a:p>
            <a:pPr algn="just"/>
            <a:endParaRPr lang="pt-BR" sz="2400" dirty="0">
              <a:latin typeface="Arial" pitchFamily="34" charset="0"/>
              <a:cs typeface="Arial" pitchFamily="34"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852936"/>
            <a:ext cx="7570115" cy="2717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tângulo 4"/>
          <p:cNvSpPr/>
          <p:nvPr/>
        </p:nvSpPr>
        <p:spPr>
          <a:xfrm>
            <a:off x="467544" y="5229200"/>
            <a:ext cx="7560840" cy="1477328"/>
          </a:xfrm>
          <a:prstGeom prst="rect">
            <a:avLst/>
          </a:prstGeom>
        </p:spPr>
        <p:txBody>
          <a:bodyPr wrap="square">
            <a:spAutoFit/>
          </a:bodyPr>
          <a:lstStyle/>
          <a:p>
            <a:endParaRPr lang="pt-BR" dirty="0" smtClean="0">
              <a:latin typeface="Arial" pitchFamily="34" charset="0"/>
              <a:cs typeface="Arial" pitchFamily="34" charset="0"/>
            </a:endParaRPr>
          </a:p>
          <a:p>
            <a:endParaRPr lang="pt-BR" dirty="0">
              <a:latin typeface="Arial" pitchFamily="34" charset="0"/>
              <a:cs typeface="Arial" pitchFamily="34" charset="0"/>
            </a:endParaRPr>
          </a:p>
          <a:p>
            <a:r>
              <a:rPr lang="pt-BR" dirty="0" smtClean="0">
                <a:latin typeface="Arial" pitchFamily="34" charset="0"/>
                <a:cs typeface="Arial" pitchFamily="34" charset="0"/>
              </a:rPr>
              <a:t>Figura 1 Cobertura do programa de atenção ao hipertenso na  UBS ¨José Gonçalves do Santos no município Caldeirão Grande /PI. 2015.</a:t>
            </a:r>
          </a:p>
          <a:p>
            <a:r>
              <a:rPr lang="pt-BR" dirty="0" smtClean="0">
                <a:latin typeface="Arial" pitchFamily="34" charset="0"/>
                <a:cs typeface="Arial" pitchFamily="34" charset="0"/>
              </a:rPr>
              <a:t>Fonte: Planilha coleta de dados.</a:t>
            </a:r>
            <a:endParaRPr lang="pt-BR" dirty="0">
              <a:latin typeface="Arial" pitchFamily="34" charset="0"/>
              <a:cs typeface="Arial" pitchFamily="34" charset="0"/>
            </a:endParaRPr>
          </a:p>
        </p:txBody>
      </p:sp>
    </p:spTree>
    <p:extLst>
      <p:ext uri="{BB962C8B-B14F-4D97-AF65-F5344CB8AC3E}">
        <p14:creationId xmlns:p14="http://schemas.microsoft.com/office/powerpoint/2010/main" val="376922392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79512" y="0"/>
            <a:ext cx="7992888" cy="2215991"/>
          </a:xfrm>
          <a:prstGeom prst="rect">
            <a:avLst/>
          </a:prstGeom>
        </p:spPr>
        <p:txBody>
          <a:bodyPr wrap="square">
            <a:spAutoFit/>
          </a:bodyPr>
          <a:lstStyle/>
          <a:p>
            <a:endParaRPr lang="pt-BR" dirty="0" smtClean="0"/>
          </a:p>
          <a:p>
            <a:r>
              <a:rPr lang="pt-BR" sz="2400" dirty="0" smtClean="0">
                <a:latin typeface="Arial" pitchFamily="34" charset="0"/>
                <a:cs typeface="Arial" pitchFamily="34" charset="0"/>
              </a:rPr>
              <a:t>Meta 2:Cadastrar 100% dos diabéticos da área de abrangência no Programa de Atenção à Hipertensão Arterial e à Diabetes Mellitus da unidade de saúde.</a:t>
            </a:r>
          </a:p>
          <a:p>
            <a:r>
              <a:rPr lang="pt-BR" sz="2400" dirty="0" smtClean="0">
                <a:latin typeface="Arial" pitchFamily="34" charset="0"/>
                <a:cs typeface="Arial" pitchFamily="34" charset="0"/>
              </a:rPr>
              <a:t>Indicador: Cobertura do programa de atenção ao diabético na unidade de saúde. </a:t>
            </a:r>
            <a:endParaRPr lang="pt-BR" sz="2400" dirty="0">
              <a:latin typeface="Arial" pitchFamily="34" charset="0"/>
              <a:cs typeface="Arial" pitchFamily="34"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215991"/>
            <a:ext cx="7704856" cy="3085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tângulo 2"/>
          <p:cNvSpPr/>
          <p:nvPr/>
        </p:nvSpPr>
        <p:spPr>
          <a:xfrm>
            <a:off x="395536" y="5301208"/>
            <a:ext cx="7704856" cy="923330"/>
          </a:xfrm>
          <a:prstGeom prst="rect">
            <a:avLst/>
          </a:prstGeom>
        </p:spPr>
        <p:txBody>
          <a:bodyPr wrap="square">
            <a:spAutoFit/>
          </a:bodyPr>
          <a:lstStyle/>
          <a:p>
            <a:r>
              <a:rPr lang="pt-BR" dirty="0"/>
              <a:t> </a:t>
            </a:r>
            <a:r>
              <a:rPr lang="pt-BR" dirty="0" smtClean="0"/>
              <a:t>Figura.  2 Cobertura do programa de atenção ao diabético na UBS ¨José Gonçalves do Santos no município Caldeirão Grande /PI. 2015.</a:t>
            </a:r>
          </a:p>
          <a:p>
            <a:r>
              <a:rPr lang="pt-BR" dirty="0" smtClean="0"/>
              <a:t>Fonte: Planilha coleta de dados.</a:t>
            </a:r>
            <a:endParaRPr lang="pt-BR" dirty="0"/>
          </a:p>
        </p:txBody>
      </p:sp>
    </p:spTree>
    <p:extLst>
      <p:ext uri="{BB962C8B-B14F-4D97-AF65-F5344CB8AC3E}">
        <p14:creationId xmlns:p14="http://schemas.microsoft.com/office/powerpoint/2010/main" val="132512762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683568" y="908720"/>
            <a:ext cx="7344816" cy="5201424"/>
          </a:xfrm>
          <a:prstGeom prst="rect">
            <a:avLst/>
          </a:prstGeom>
        </p:spPr>
        <p:txBody>
          <a:bodyPr wrap="square">
            <a:spAutoFit/>
          </a:bodyPr>
          <a:lstStyle/>
          <a:p>
            <a:r>
              <a:rPr lang="pt-BR" sz="2800" b="1" dirty="0" smtClean="0">
                <a:latin typeface="Arial" pitchFamily="34" charset="0"/>
                <a:cs typeface="Arial" pitchFamily="34" charset="0"/>
              </a:rPr>
              <a:t>Objetivo 2.</a:t>
            </a:r>
          </a:p>
          <a:p>
            <a:endParaRPr lang="pt-BR" sz="2400" dirty="0" smtClean="0">
              <a:latin typeface="Arial" pitchFamily="34" charset="0"/>
              <a:cs typeface="Arial" pitchFamily="34" charset="0"/>
            </a:endParaRPr>
          </a:p>
          <a:p>
            <a:pPr algn="just"/>
            <a:r>
              <a:rPr lang="pt-BR" sz="2800" dirty="0" smtClean="0">
                <a:latin typeface="Arial" pitchFamily="34" charset="0"/>
                <a:cs typeface="Arial" pitchFamily="34" charset="0"/>
              </a:rPr>
              <a:t>Meta 3 :Realizar exame clínico apropriado em 100% dos hipertensos.</a:t>
            </a:r>
          </a:p>
          <a:p>
            <a:pPr algn="just"/>
            <a:r>
              <a:rPr lang="pt-BR" sz="2800" dirty="0" smtClean="0">
                <a:latin typeface="Arial" pitchFamily="34" charset="0"/>
                <a:cs typeface="Arial" pitchFamily="34" charset="0"/>
              </a:rPr>
              <a:t>Indicador: Proporção de hipertensos com o exame clínico apropriado de acordo com o protocolo. </a:t>
            </a:r>
          </a:p>
          <a:p>
            <a:pPr algn="just"/>
            <a:r>
              <a:rPr lang="pt-BR" sz="2800" dirty="0" smtClean="0">
                <a:latin typeface="Arial" pitchFamily="34" charset="0"/>
                <a:cs typeface="Arial" pitchFamily="34" charset="0"/>
              </a:rPr>
              <a:t>Podemos olhar  que todos os pacientes hipertensos cadastrados têm o exame clinico ao dia para um 100 %, isso foi cumprido pela colaboração de todo nossa equipe.</a:t>
            </a:r>
          </a:p>
          <a:p>
            <a:pPr algn="just"/>
            <a:endParaRPr lang="pt-BR" sz="2800" dirty="0">
              <a:latin typeface="Arial" pitchFamily="34" charset="0"/>
              <a:cs typeface="Arial" pitchFamily="34" charset="0"/>
            </a:endParaRPr>
          </a:p>
        </p:txBody>
      </p:sp>
    </p:spTree>
    <p:extLst>
      <p:ext uri="{BB962C8B-B14F-4D97-AF65-F5344CB8AC3E}">
        <p14:creationId xmlns:p14="http://schemas.microsoft.com/office/powerpoint/2010/main" val="199199657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971600" y="476673"/>
            <a:ext cx="6912768" cy="5570756"/>
          </a:xfrm>
          <a:prstGeom prst="rect">
            <a:avLst/>
          </a:prstGeom>
        </p:spPr>
        <p:txBody>
          <a:bodyPr wrap="square">
            <a:spAutoFit/>
          </a:bodyPr>
          <a:lstStyle/>
          <a:p>
            <a:endParaRPr lang="pt-BR" sz="2400" dirty="0" smtClean="0">
              <a:latin typeface="Arial" pitchFamily="34" charset="0"/>
              <a:cs typeface="Arial" pitchFamily="34" charset="0"/>
            </a:endParaRPr>
          </a:p>
          <a:p>
            <a:r>
              <a:rPr lang="pt-BR" sz="2800" b="1" dirty="0" smtClean="0">
                <a:latin typeface="Arial" pitchFamily="34" charset="0"/>
                <a:cs typeface="Arial" pitchFamily="34" charset="0"/>
              </a:rPr>
              <a:t>Objetivo 2.</a:t>
            </a:r>
          </a:p>
          <a:p>
            <a:endParaRPr lang="pt-BR" sz="2400" dirty="0" smtClean="0">
              <a:latin typeface="Arial" pitchFamily="34" charset="0"/>
              <a:cs typeface="Arial" pitchFamily="34" charset="0"/>
            </a:endParaRPr>
          </a:p>
          <a:p>
            <a:pPr algn="just"/>
            <a:r>
              <a:rPr lang="pt-BR" sz="2800" dirty="0" smtClean="0">
                <a:latin typeface="Arial" pitchFamily="34" charset="0"/>
                <a:cs typeface="Arial" pitchFamily="34" charset="0"/>
              </a:rPr>
              <a:t>Meta </a:t>
            </a:r>
            <a:r>
              <a:rPr lang="pt-BR" sz="2800" dirty="0">
                <a:latin typeface="Arial" pitchFamily="34" charset="0"/>
                <a:cs typeface="Arial" pitchFamily="34" charset="0"/>
              </a:rPr>
              <a:t>4:Realizar exame clínico apropriado em 100% dos diabéticos.</a:t>
            </a:r>
          </a:p>
          <a:p>
            <a:pPr algn="just"/>
            <a:r>
              <a:rPr lang="pt-BR" sz="2800" dirty="0">
                <a:latin typeface="Arial" pitchFamily="34" charset="0"/>
                <a:cs typeface="Arial" pitchFamily="34" charset="0"/>
              </a:rPr>
              <a:t> Indicador 4: Proporção de diabéticos com o exame clínico apropriado de acordo com o protocolo.    </a:t>
            </a:r>
          </a:p>
          <a:p>
            <a:pPr algn="just"/>
            <a:r>
              <a:rPr lang="pt-BR" sz="2800" dirty="0">
                <a:latin typeface="Arial" pitchFamily="34" charset="0"/>
                <a:cs typeface="Arial" pitchFamily="34" charset="0"/>
              </a:rPr>
              <a:t>  Todos os pacientes Diabéticos cadastrados têm o exame clinico ao dia para um 100 %, isso foi cumprido pela colaboração de todo nossa equipe. </a:t>
            </a:r>
          </a:p>
          <a:p>
            <a:pPr algn="just"/>
            <a:endParaRPr lang="pt-BR" sz="2800" dirty="0"/>
          </a:p>
        </p:txBody>
      </p:sp>
    </p:spTree>
    <p:extLst>
      <p:ext uri="{BB962C8B-B14F-4D97-AF65-F5344CB8AC3E}">
        <p14:creationId xmlns:p14="http://schemas.microsoft.com/office/powerpoint/2010/main" val="251217377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611560" y="404664"/>
            <a:ext cx="7344816" cy="5262979"/>
          </a:xfrm>
          <a:prstGeom prst="rect">
            <a:avLst/>
          </a:prstGeom>
        </p:spPr>
        <p:txBody>
          <a:bodyPr wrap="square">
            <a:spAutoFit/>
          </a:bodyPr>
          <a:lstStyle/>
          <a:p>
            <a:pPr algn="just"/>
            <a:r>
              <a:rPr lang="pt-BR" sz="2400" b="1" dirty="0" smtClean="0">
                <a:latin typeface="Arial" pitchFamily="34" charset="0"/>
                <a:cs typeface="Arial" pitchFamily="34" charset="0"/>
              </a:rPr>
              <a:t>Objetivo 2.</a:t>
            </a:r>
          </a:p>
          <a:p>
            <a:pPr algn="just"/>
            <a:endParaRPr lang="pt-BR" sz="2400" b="1" dirty="0" smtClean="0">
              <a:latin typeface="Arial" pitchFamily="34" charset="0"/>
              <a:cs typeface="Arial" pitchFamily="34" charset="0"/>
            </a:endParaRPr>
          </a:p>
          <a:p>
            <a:pPr algn="just"/>
            <a:r>
              <a:rPr lang="pt-BR" sz="2400" dirty="0" smtClean="0">
                <a:latin typeface="Arial" pitchFamily="34" charset="0"/>
                <a:cs typeface="Arial" pitchFamily="34" charset="0"/>
              </a:rPr>
              <a:t>Meta 5 :Garantir a 100% dos hipertensos a realização de exames complementares em dia de acordo com o protocolo.</a:t>
            </a:r>
          </a:p>
          <a:p>
            <a:pPr algn="just"/>
            <a:r>
              <a:rPr lang="pt-BR" sz="2400" dirty="0" smtClean="0">
                <a:latin typeface="Arial" pitchFamily="34" charset="0"/>
                <a:cs typeface="Arial" pitchFamily="34" charset="0"/>
              </a:rPr>
              <a:t>Indicador 5:Proporção de hipertensos com os exames complementares em dia de acordo com o protocolo.</a:t>
            </a:r>
          </a:p>
          <a:p>
            <a:pPr algn="just"/>
            <a:r>
              <a:rPr lang="pt-BR" sz="2400" dirty="0" smtClean="0">
                <a:latin typeface="Arial" pitchFamily="34" charset="0"/>
                <a:cs typeface="Arial" pitchFamily="34" charset="0"/>
              </a:rPr>
              <a:t>Todos </a:t>
            </a:r>
            <a:r>
              <a:rPr lang="pt-BR" sz="2400" dirty="0" smtClean="0">
                <a:latin typeface="Arial" pitchFamily="34" charset="0"/>
                <a:cs typeface="Arial" pitchFamily="34" charset="0"/>
              </a:rPr>
              <a:t>os pacientes hipertensos cadastrados tem os exames complementares em dia para um 100% , foi garantido pelo gestor municipal  monitorando e alertando uma vez por semana que realiza sem  os exames complementares indicados . </a:t>
            </a:r>
          </a:p>
          <a:p>
            <a:pPr algn="just"/>
            <a:r>
              <a:rPr lang="pt-BR" sz="2400" dirty="0" smtClean="0">
                <a:latin typeface="Arial" pitchFamily="34" charset="0"/>
                <a:cs typeface="Arial" pitchFamily="34" charset="0"/>
              </a:rPr>
              <a:t>  </a:t>
            </a:r>
          </a:p>
        </p:txBody>
      </p:sp>
    </p:spTree>
    <p:extLst>
      <p:ext uri="{BB962C8B-B14F-4D97-AF65-F5344CB8AC3E}">
        <p14:creationId xmlns:p14="http://schemas.microsoft.com/office/powerpoint/2010/main" val="256606304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51520" y="692696"/>
            <a:ext cx="7704856" cy="4154984"/>
          </a:xfrm>
          <a:prstGeom prst="rect">
            <a:avLst/>
          </a:prstGeom>
        </p:spPr>
        <p:txBody>
          <a:bodyPr wrap="square">
            <a:spAutoFit/>
          </a:bodyPr>
          <a:lstStyle/>
          <a:p>
            <a:pPr algn="just"/>
            <a:r>
              <a:rPr lang="pt-BR" sz="2400" b="1" dirty="0" smtClean="0">
                <a:latin typeface="Arial" pitchFamily="34" charset="0"/>
                <a:cs typeface="Arial" pitchFamily="34" charset="0"/>
              </a:rPr>
              <a:t>Objetivo 2</a:t>
            </a:r>
            <a:r>
              <a:rPr lang="pt-BR" sz="2400" b="1" dirty="0" smtClean="0">
                <a:latin typeface="Arial" pitchFamily="34" charset="0"/>
                <a:cs typeface="Arial" pitchFamily="34" charset="0"/>
              </a:rPr>
              <a:t>.</a:t>
            </a:r>
            <a:endParaRPr lang="pt-BR" sz="2400" b="1" dirty="0" smtClean="0">
              <a:latin typeface="Arial" pitchFamily="34" charset="0"/>
              <a:cs typeface="Arial" pitchFamily="34" charset="0"/>
            </a:endParaRPr>
          </a:p>
          <a:p>
            <a:pPr algn="just"/>
            <a:r>
              <a:rPr lang="pt-BR" sz="2400" dirty="0" smtClean="0">
                <a:latin typeface="Arial" pitchFamily="34" charset="0"/>
                <a:cs typeface="Arial" pitchFamily="34" charset="0"/>
              </a:rPr>
              <a:t>Meta </a:t>
            </a:r>
            <a:r>
              <a:rPr lang="pt-BR" sz="2400" dirty="0">
                <a:latin typeface="Arial" pitchFamily="34" charset="0"/>
                <a:cs typeface="Arial" pitchFamily="34" charset="0"/>
              </a:rPr>
              <a:t>6: Garantir a 100% dos diabéticos a realização de exames complementares em dia de acordo com o protocolo. </a:t>
            </a:r>
          </a:p>
          <a:p>
            <a:pPr algn="just"/>
            <a:r>
              <a:rPr lang="pt-BR" sz="2400" dirty="0">
                <a:latin typeface="Arial" pitchFamily="34" charset="0"/>
                <a:cs typeface="Arial" pitchFamily="34" charset="0"/>
              </a:rPr>
              <a:t>Indicador:  Proporção de diabéticos com os exames complementares em dia de acordo com o protocolo.   </a:t>
            </a:r>
          </a:p>
          <a:p>
            <a:pPr algn="just"/>
            <a:r>
              <a:rPr lang="pt-BR" sz="2400" dirty="0" smtClean="0">
                <a:latin typeface="Arial" pitchFamily="34" charset="0"/>
                <a:cs typeface="Arial" pitchFamily="34" charset="0"/>
              </a:rPr>
              <a:t>Todos </a:t>
            </a:r>
            <a:r>
              <a:rPr lang="pt-BR" sz="2400" dirty="0">
                <a:latin typeface="Arial" pitchFamily="34" charset="0"/>
                <a:cs typeface="Arial" pitchFamily="34" charset="0"/>
              </a:rPr>
              <a:t>os pacientes diabéticos cadastrados tem os exames complementares em dia para um 100% , foi garantido pelo gestor municipal  monitorando e alertando uma vez por semana que realiza sem  os exames complementares indicados.</a:t>
            </a:r>
          </a:p>
        </p:txBody>
      </p:sp>
    </p:spTree>
    <p:extLst>
      <p:ext uri="{BB962C8B-B14F-4D97-AF65-F5344CB8AC3E}">
        <p14:creationId xmlns:p14="http://schemas.microsoft.com/office/powerpoint/2010/main" val="173894425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25530" y="476672"/>
            <a:ext cx="7730846" cy="5324535"/>
          </a:xfrm>
          <a:prstGeom prst="rect">
            <a:avLst/>
          </a:prstGeom>
        </p:spPr>
        <p:txBody>
          <a:bodyPr wrap="square">
            <a:spAutoFit/>
          </a:bodyPr>
          <a:lstStyle/>
          <a:p>
            <a:pPr algn="just"/>
            <a:r>
              <a:rPr lang="pt-BR" sz="2400" b="1" dirty="0" smtClean="0">
                <a:latin typeface="Arial" pitchFamily="34" charset="0"/>
                <a:cs typeface="Arial" pitchFamily="34" charset="0"/>
              </a:rPr>
              <a:t>Objetivo 2</a:t>
            </a:r>
            <a:r>
              <a:rPr lang="pt-BR" sz="2400" b="1" dirty="0" smtClean="0">
                <a:latin typeface="Arial" pitchFamily="34" charset="0"/>
                <a:cs typeface="Arial" pitchFamily="34" charset="0"/>
              </a:rPr>
              <a:t>.</a:t>
            </a:r>
            <a:endParaRPr lang="pt-BR" sz="2400" b="1" dirty="0" smtClean="0">
              <a:latin typeface="Arial" pitchFamily="34" charset="0"/>
              <a:cs typeface="Arial" pitchFamily="34" charset="0"/>
            </a:endParaRPr>
          </a:p>
          <a:p>
            <a:pPr algn="just"/>
            <a:r>
              <a:rPr lang="pt-BR" sz="2400" dirty="0" smtClean="0">
                <a:latin typeface="Arial" pitchFamily="34" charset="0"/>
                <a:cs typeface="Arial" pitchFamily="34" charset="0"/>
              </a:rPr>
              <a:t>Meta </a:t>
            </a:r>
            <a:r>
              <a:rPr lang="pt-BR" sz="2400" dirty="0" smtClean="0">
                <a:latin typeface="Arial" pitchFamily="34" charset="0"/>
                <a:cs typeface="Arial" pitchFamily="34" charset="0"/>
              </a:rPr>
              <a:t>7:Priorizar </a:t>
            </a:r>
            <a:r>
              <a:rPr lang="pt-BR" sz="2400" dirty="0" smtClean="0">
                <a:latin typeface="Arial" pitchFamily="34" charset="0"/>
                <a:cs typeface="Arial" pitchFamily="34" charset="0"/>
              </a:rPr>
              <a:t>a prescrição de medicamentos da farmácia popular para 100% dos hipertensos cadastrados na unidade de saúde. </a:t>
            </a:r>
          </a:p>
          <a:p>
            <a:pPr algn="just"/>
            <a:r>
              <a:rPr lang="pt-BR" sz="2400" dirty="0" smtClean="0">
                <a:latin typeface="Arial" pitchFamily="34" charset="0"/>
                <a:cs typeface="Arial" pitchFamily="34" charset="0"/>
              </a:rPr>
              <a:t>Indicador :Proporção de hipertensos com prescrição de medicamentos da Farmácia Popular/HIPERDIA priorizada.    </a:t>
            </a:r>
          </a:p>
          <a:p>
            <a:pPr algn="just"/>
            <a:r>
              <a:rPr lang="pt-BR" sz="2400" dirty="0" smtClean="0">
                <a:latin typeface="Arial" pitchFamily="34" charset="0"/>
                <a:cs typeface="Arial" pitchFamily="34" charset="0"/>
              </a:rPr>
              <a:t>Todos </a:t>
            </a:r>
            <a:r>
              <a:rPr lang="pt-BR" sz="2400" dirty="0" smtClean="0">
                <a:latin typeface="Arial" pitchFamily="34" charset="0"/>
                <a:cs typeface="Arial" pitchFamily="34" charset="0"/>
              </a:rPr>
              <a:t>os pacientes hipertensos cadastrados têm prescrição de medicamento da farmácia popular  na unidade de saúde(100%) , isso foi realizado pelo assistente de farmácia de nossa equipe monitorando o registro da as necessidades de medicamentos para hipertensos .</a:t>
            </a:r>
          </a:p>
          <a:p>
            <a:pPr algn="just"/>
            <a:endParaRPr lang="pt-BR" sz="2800" dirty="0" smtClean="0">
              <a:latin typeface="Arial" pitchFamily="34" charset="0"/>
              <a:cs typeface="Arial" pitchFamily="34" charset="0"/>
            </a:endParaRPr>
          </a:p>
        </p:txBody>
      </p:sp>
    </p:spTree>
    <p:extLst>
      <p:ext uri="{BB962C8B-B14F-4D97-AF65-F5344CB8AC3E}">
        <p14:creationId xmlns:p14="http://schemas.microsoft.com/office/powerpoint/2010/main" val="311462705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611560" y="620688"/>
            <a:ext cx="7344816" cy="4893647"/>
          </a:xfrm>
          <a:prstGeom prst="rect">
            <a:avLst/>
          </a:prstGeom>
        </p:spPr>
        <p:txBody>
          <a:bodyPr wrap="square">
            <a:spAutoFit/>
          </a:bodyPr>
          <a:lstStyle/>
          <a:p>
            <a:pPr algn="just"/>
            <a:r>
              <a:rPr lang="pt-BR" sz="2400" b="1" dirty="0" smtClean="0">
                <a:latin typeface="Arial" pitchFamily="34" charset="0"/>
                <a:cs typeface="Arial" pitchFamily="34" charset="0"/>
              </a:rPr>
              <a:t>Objetivo 2.</a:t>
            </a:r>
          </a:p>
          <a:p>
            <a:pPr algn="just"/>
            <a:r>
              <a:rPr lang="pt-BR" sz="2400" dirty="0" smtClean="0">
                <a:latin typeface="Arial" pitchFamily="34" charset="0"/>
                <a:cs typeface="Arial" pitchFamily="34" charset="0"/>
              </a:rPr>
              <a:t>Meta 8:Priorizar </a:t>
            </a:r>
            <a:r>
              <a:rPr lang="pt-BR" sz="2400" dirty="0">
                <a:latin typeface="Arial" pitchFamily="34" charset="0"/>
                <a:cs typeface="Arial" pitchFamily="34" charset="0"/>
              </a:rPr>
              <a:t>a prescrição de medicamentos da farmácia popular para 100% dos diabéticos cadastrados na unidade de saúde. </a:t>
            </a:r>
          </a:p>
          <a:p>
            <a:pPr algn="just"/>
            <a:r>
              <a:rPr lang="pt-BR" sz="2400" dirty="0" smtClean="0">
                <a:latin typeface="Arial" pitchFamily="34" charset="0"/>
                <a:cs typeface="Arial" pitchFamily="34" charset="0"/>
              </a:rPr>
              <a:t>Indicador: Proporção </a:t>
            </a:r>
            <a:r>
              <a:rPr lang="pt-BR" sz="2400" dirty="0">
                <a:latin typeface="Arial" pitchFamily="34" charset="0"/>
                <a:cs typeface="Arial" pitchFamily="34" charset="0"/>
              </a:rPr>
              <a:t>de diabéticos com prescrição de medicamentos da Farmácia Popular/HIPERDIA. priorizada.    </a:t>
            </a:r>
          </a:p>
          <a:p>
            <a:pPr algn="just"/>
            <a:r>
              <a:rPr lang="pt-BR" sz="2400" dirty="0" smtClean="0">
                <a:latin typeface="Arial" pitchFamily="34" charset="0"/>
                <a:cs typeface="Arial" pitchFamily="34" charset="0"/>
              </a:rPr>
              <a:t>Todos </a:t>
            </a:r>
            <a:r>
              <a:rPr lang="pt-BR" sz="2400" dirty="0">
                <a:latin typeface="Arial" pitchFamily="34" charset="0"/>
                <a:cs typeface="Arial" pitchFamily="34" charset="0"/>
              </a:rPr>
              <a:t>os pacientes diabético cadastrados têm prescrição de medicamento da farmácia popular  na unidade de saúde(100%) , isso foi realizado pelo assistente de farmácia de nossa equipe monitorando o registro da as necessidades de medicamentos para diabético .</a:t>
            </a:r>
          </a:p>
        </p:txBody>
      </p:sp>
    </p:spTree>
    <p:extLst>
      <p:ext uri="{BB962C8B-B14F-4D97-AF65-F5344CB8AC3E}">
        <p14:creationId xmlns:p14="http://schemas.microsoft.com/office/powerpoint/2010/main" val="269307799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611560" y="836711"/>
            <a:ext cx="7056784" cy="4893647"/>
          </a:xfrm>
          <a:prstGeom prst="rect">
            <a:avLst/>
          </a:prstGeom>
        </p:spPr>
        <p:txBody>
          <a:bodyPr wrap="square">
            <a:spAutoFit/>
          </a:bodyPr>
          <a:lstStyle/>
          <a:p>
            <a:pPr algn="just"/>
            <a:r>
              <a:rPr lang="pt-BR" sz="2400" b="1" dirty="0" smtClean="0">
                <a:latin typeface="Arial" pitchFamily="34" charset="0"/>
                <a:cs typeface="Arial" pitchFamily="34" charset="0"/>
              </a:rPr>
              <a:t>Objetivo 2.</a:t>
            </a:r>
          </a:p>
          <a:p>
            <a:pPr algn="just"/>
            <a:r>
              <a:rPr lang="pt-BR" sz="2400" dirty="0" smtClean="0">
                <a:latin typeface="Arial" pitchFamily="34" charset="0"/>
                <a:cs typeface="Arial" pitchFamily="34" charset="0"/>
              </a:rPr>
              <a:t>Meta 9:Realizar avaliação da necessidade de atendimento odontológico em 100% dos hipertensos.</a:t>
            </a:r>
          </a:p>
          <a:p>
            <a:pPr algn="just"/>
            <a:r>
              <a:rPr lang="pt-BR" sz="2400" dirty="0" smtClean="0">
                <a:latin typeface="Arial" pitchFamily="34" charset="0"/>
                <a:cs typeface="Arial" pitchFamily="34" charset="0"/>
              </a:rPr>
              <a:t>Indicador: Proporção de hipertensos com avaliação da necessidade de atendimento odontológico.</a:t>
            </a:r>
          </a:p>
          <a:p>
            <a:pPr algn="just"/>
            <a:r>
              <a:rPr lang="pt-BR" sz="2400" dirty="0" smtClean="0">
                <a:latin typeface="Arial" pitchFamily="34" charset="0"/>
                <a:cs typeface="Arial" pitchFamily="34" charset="0"/>
              </a:rPr>
              <a:t>Todos </a:t>
            </a:r>
            <a:r>
              <a:rPr lang="pt-BR" sz="2400" dirty="0" smtClean="0">
                <a:latin typeface="Arial" pitchFamily="34" charset="0"/>
                <a:cs typeface="Arial" pitchFamily="34" charset="0"/>
              </a:rPr>
              <a:t>os pacientes hipertensos cadastrados foram avaliados das necessidades de atendimento odontológico para um 100%, foi realizado pelo odontólogo de nossa equipe.</a:t>
            </a:r>
          </a:p>
          <a:p>
            <a:pPr algn="just"/>
            <a:endParaRPr lang="pt-BR" sz="2400" dirty="0" smtClean="0">
              <a:latin typeface="Arial" pitchFamily="34" charset="0"/>
              <a:cs typeface="Arial" pitchFamily="34" charset="0"/>
            </a:endParaRPr>
          </a:p>
          <a:p>
            <a:pPr algn="just"/>
            <a:endParaRPr lang="pt-BR" sz="2400" dirty="0">
              <a:latin typeface="Arial" pitchFamily="34" charset="0"/>
              <a:cs typeface="Arial" pitchFamily="34" charset="0"/>
            </a:endParaRPr>
          </a:p>
        </p:txBody>
      </p:sp>
    </p:spTree>
    <p:extLst>
      <p:ext uri="{BB962C8B-B14F-4D97-AF65-F5344CB8AC3E}">
        <p14:creationId xmlns:p14="http://schemas.microsoft.com/office/powerpoint/2010/main" val="2730763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692696"/>
            <a:ext cx="8229600" cy="1080120"/>
          </a:xfrm>
        </p:spPr>
        <p:txBody>
          <a:bodyPr>
            <a:normAutofit fontScale="90000"/>
          </a:bodyPr>
          <a:lstStyle/>
          <a:p>
            <a:r>
              <a:rPr lang="pt-BR" b="1" dirty="0" smtClean="0">
                <a:latin typeface="Arial" pitchFamily="34" charset="0"/>
                <a:cs typeface="Arial" pitchFamily="34" charset="0"/>
              </a:rPr>
              <a:t>Caracterização da Unidade Básica de Saúde</a:t>
            </a:r>
            <a:r>
              <a:rPr lang="pt-BR" dirty="0" smtClean="0">
                <a:latin typeface="Arial" pitchFamily="34" charset="0"/>
                <a:cs typeface="Arial" pitchFamily="34" charset="0"/>
              </a:rPr>
              <a:t>.</a:t>
            </a:r>
            <a:endParaRPr lang="pt-BR" dirty="0">
              <a:latin typeface="Arial" pitchFamily="34" charset="0"/>
              <a:cs typeface="Arial" pitchFamily="34" charset="0"/>
            </a:endParaRPr>
          </a:p>
        </p:txBody>
      </p:sp>
      <p:sp>
        <p:nvSpPr>
          <p:cNvPr id="3" name="Espaço Reservado para Conteúdo 2"/>
          <p:cNvSpPr>
            <a:spLocks noGrp="1"/>
          </p:cNvSpPr>
          <p:nvPr>
            <p:ph idx="1"/>
          </p:nvPr>
        </p:nvSpPr>
        <p:spPr>
          <a:xfrm>
            <a:off x="457200" y="2564904"/>
            <a:ext cx="8229600" cy="3561259"/>
          </a:xfrm>
        </p:spPr>
        <p:txBody>
          <a:bodyPr>
            <a:normAutofit/>
          </a:bodyPr>
          <a:lstStyle/>
          <a:p>
            <a:r>
              <a:rPr lang="pt-BR" sz="2800" dirty="0" smtClean="0">
                <a:latin typeface="Arial" pitchFamily="34" charset="0"/>
                <a:cs typeface="Arial" pitchFamily="34" charset="0"/>
              </a:rPr>
              <a:t>Local adaptado </a:t>
            </a:r>
            <a:r>
              <a:rPr lang="pt-BR" sz="2800" dirty="0">
                <a:latin typeface="Arial" pitchFamily="34" charset="0"/>
                <a:cs typeface="Arial" pitchFamily="34" charset="0"/>
              </a:rPr>
              <a:t>para ser uma UBS </a:t>
            </a:r>
            <a:r>
              <a:rPr lang="pt-BR" sz="2800" dirty="0" smtClean="0">
                <a:latin typeface="Arial" pitchFamily="34" charset="0"/>
                <a:cs typeface="Arial" pitchFamily="34" charset="0"/>
              </a:rPr>
              <a:t>.</a:t>
            </a:r>
          </a:p>
          <a:p>
            <a:r>
              <a:rPr lang="pt-BR" sz="2800" dirty="0">
                <a:latin typeface="Arial" pitchFamily="34" charset="0"/>
                <a:cs typeface="Arial" pitchFamily="34" charset="0"/>
              </a:rPr>
              <a:t>E</a:t>
            </a:r>
            <a:r>
              <a:rPr lang="pt-BR" sz="2800" dirty="0" smtClean="0">
                <a:latin typeface="Arial" pitchFamily="34" charset="0"/>
                <a:cs typeface="Arial" pitchFamily="34" charset="0"/>
              </a:rPr>
              <a:t>stá </a:t>
            </a:r>
            <a:r>
              <a:rPr lang="pt-BR" sz="2800" dirty="0">
                <a:latin typeface="Arial" pitchFamily="34" charset="0"/>
                <a:cs typeface="Arial" pitchFamily="34" charset="0"/>
              </a:rPr>
              <a:t>em funcionamento faz 20 anos </a:t>
            </a:r>
            <a:r>
              <a:rPr lang="pt-BR" sz="2800" dirty="0" smtClean="0">
                <a:latin typeface="Arial" pitchFamily="34" charset="0"/>
                <a:cs typeface="Arial" pitchFamily="34" charset="0"/>
              </a:rPr>
              <a:t>.</a:t>
            </a:r>
          </a:p>
          <a:p>
            <a:r>
              <a:rPr lang="pt-BR" sz="2800" dirty="0" smtClean="0">
                <a:latin typeface="Arial" pitchFamily="34" charset="0"/>
                <a:cs typeface="Arial" pitchFamily="34" charset="0"/>
              </a:rPr>
              <a:t> Tem </a:t>
            </a:r>
            <a:r>
              <a:rPr lang="pt-BR" sz="2800" dirty="0">
                <a:latin typeface="Arial" pitchFamily="34" charset="0"/>
                <a:cs typeface="Arial" pitchFamily="34" charset="0"/>
              </a:rPr>
              <a:t>dois turno de atendimento e tem área de abrangência definida </a:t>
            </a:r>
            <a:endParaRPr lang="pt-BR" sz="2800" dirty="0" smtClean="0">
              <a:latin typeface="Arial" pitchFamily="34" charset="0"/>
              <a:cs typeface="Arial" pitchFamily="34" charset="0"/>
            </a:endParaRPr>
          </a:p>
        </p:txBody>
      </p:sp>
    </p:spTree>
    <p:extLst>
      <p:ext uri="{BB962C8B-B14F-4D97-AF65-F5344CB8AC3E}">
        <p14:creationId xmlns:p14="http://schemas.microsoft.com/office/powerpoint/2010/main" val="159535828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467544" y="836712"/>
            <a:ext cx="6768752" cy="4216539"/>
          </a:xfrm>
          <a:prstGeom prst="rect">
            <a:avLst/>
          </a:prstGeom>
        </p:spPr>
        <p:txBody>
          <a:bodyPr wrap="square">
            <a:spAutoFit/>
          </a:bodyPr>
          <a:lstStyle/>
          <a:p>
            <a:r>
              <a:rPr lang="pt-BR" sz="2400" b="1" dirty="0" smtClean="0">
                <a:latin typeface="Arial" pitchFamily="34" charset="0"/>
                <a:cs typeface="Arial" pitchFamily="34" charset="0"/>
              </a:rPr>
              <a:t>Objetivo 2.</a:t>
            </a:r>
          </a:p>
          <a:p>
            <a:r>
              <a:rPr lang="pt-BR" sz="2400" dirty="0" smtClean="0">
                <a:latin typeface="Arial" pitchFamily="34" charset="0"/>
                <a:cs typeface="Arial" pitchFamily="34" charset="0"/>
              </a:rPr>
              <a:t>Meta </a:t>
            </a:r>
            <a:r>
              <a:rPr lang="pt-BR" sz="2400" dirty="0">
                <a:latin typeface="Arial" pitchFamily="34" charset="0"/>
                <a:cs typeface="Arial" pitchFamily="34" charset="0"/>
              </a:rPr>
              <a:t>10: Realizar avaliação da necessidade de atendimento odontológico em 100% dos diabéticos.</a:t>
            </a:r>
          </a:p>
          <a:p>
            <a:r>
              <a:rPr lang="pt-BR" sz="2400" dirty="0">
                <a:latin typeface="Arial" pitchFamily="34" charset="0"/>
                <a:cs typeface="Arial" pitchFamily="34" charset="0"/>
              </a:rPr>
              <a:t>Indicador </a:t>
            </a:r>
            <a:r>
              <a:rPr lang="pt-BR" sz="2400" dirty="0" smtClean="0">
                <a:latin typeface="Arial" pitchFamily="34" charset="0"/>
                <a:cs typeface="Arial" pitchFamily="34" charset="0"/>
              </a:rPr>
              <a:t>:Proporção </a:t>
            </a:r>
            <a:r>
              <a:rPr lang="pt-BR" sz="2400" dirty="0">
                <a:latin typeface="Arial" pitchFamily="34" charset="0"/>
                <a:cs typeface="Arial" pitchFamily="34" charset="0"/>
              </a:rPr>
              <a:t>de diabéticos com avaliação da necessidade de atendimento odontológico.</a:t>
            </a:r>
          </a:p>
          <a:p>
            <a:r>
              <a:rPr lang="pt-BR" sz="2400" dirty="0" smtClean="0">
                <a:latin typeface="Arial" pitchFamily="34" charset="0"/>
                <a:cs typeface="Arial" pitchFamily="34" charset="0"/>
              </a:rPr>
              <a:t>Todos </a:t>
            </a:r>
            <a:r>
              <a:rPr lang="pt-BR" sz="2400" dirty="0">
                <a:latin typeface="Arial" pitchFamily="34" charset="0"/>
                <a:cs typeface="Arial" pitchFamily="34" charset="0"/>
              </a:rPr>
              <a:t>os pacientes diabéticos cadastrados foram avaliados das necessidades de atendimento odontológico para um 100%, foi realizado pelo odontólogo de nossa equipe</a:t>
            </a:r>
            <a:r>
              <a:rPr lang="pt-BR" sz="2800" dirty="0">
                <a:latin typeface="Arial" pitchFamily="34" charset="0"/>
                <a:cs typeface="Arial" pitchFamily="34" charset="0"/>
              </a:rPr>
              <a:t>.</a:t>
            </a:r>
          </a:p>
        </p:txBody>
      </p:sp>
    </p:spTree>
    <p:extLst>
      <p:ext uri="{BB962C8B-B14F-4D97-AF65-F5344CB8AC3E}">
        <p14:creationId xmlns:p14="http://schemas.microsoft.com/office/powerpoint/2010/main" val="53557785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95536" y="476672"/>
            <a:ext cx="7416824" cy="4154984"/>
          </a:xfrm>
          <a:prstGeom prst="rect">
            <a:avLst/>
          </a:prstGeom>
        </p:spPr>
        <p:txBody>
          <a:bodyPr wrap="square">
            <a:spAutoFit/>
          </a:bodyPr>
          <a:lstStyle/>
          <a:p>
            <a:pPr algn="just"/>
            <a:endParaRPr lang="pt-BR" sz="2400" dirty="0" smtClean="0">
              <a:latin typeface="Arial" pitchFamily="34" charset="0"/>
              <a:cs typeface="Arial" pitchFamily="34" charset="0"/>
            </a:endParaRPr>
          </a:p>
          <a:p>
            <a:pPr algn="just"/>
            <a:r>
              <a:rPr lang="pt-BR" sz="2400" b="1" dirty="0" smtClean="0">
                <a:latin typeface="Arial" pitchFamily="34" charset="0"/>
                <a:cs typeface="Arial" pitchFamily="34" charset="0"/>
              </a:rPr>
              <a:t>Objetivo 3.</a:t>
            </a:r>
          </a:p>
          <a:p>
            <a:pPr algn="just"/>
            <a:endParaRPr lang="pt-BR" sz="2400" dirty="0" smtClean="0">
              <a:latin typeface="Arial" pitchFamily="34" charset="0"/>
              <a:cs typeface="Arial" pitchFamily="34" charset="0"/>
            </a:endParaRPr>
          </a:p>
          <a:p>
            <a:pPr algn="just"/>
            <a:r>
              <a:rPr lang="pt-BR" sz="2400" dirty="0" smtClean="0">
                <a:latin typeface="Arial" pitchFamily="34" charset="0"/>
                <a:cs typeface="Arial" pitchFamily="34" charset="0"/>
              </a:rPr>
              <a:t>Meta 11:Buscar 100% dos hipertensos faltosos às consultas na unidade de saúde conforme a periodicidade recomendada.</a:t>
            </a:r>
          </a:p>
          <a:p>
            <a:pPr algn="just"/>
            <a:r>
              <a:rPr lang="pt-BR" sz="2400" dirty="0" smtClean="0">
                <a:latin typeface="Arial" pitchFamily="34" charset="0"/>
                <a:cs typeface="Arial" pitchFamily="34" charset="0"/>
              </a:rPr>
              <a:t>Indicador : Proporção de hipertensos faltosos às consultas médicas com busca ativa.</a:t>
            </a:r>
          </a:p>
          <a:p>
            <a:pPr algn="just"/>
            <a:r>
              <a:rPr lang="pt-BR" sz="2400" dirty="0" smtClean="0">
                <a:latin typeface="Arial" pitchFamily="34" charset="0"/>
                <a:cs typeface="Arial" pitchFamily="34" charset="0"/>
              </a:rPr>
              <a:t>Nos não tivemos pacientes hipertensos cadastrados faltosos.</a:t>
            </a:r>
          </a:p>
          <a:p>
            <a:pPr algn="just"/>
            <a:endParaRPr lang="pt-BR" sz="2400" dirty="0" smtClean="0">
              <a:latin typeface="Arial" pitchFamily="34" charset="0"/>
              <a:cs typeface="Arial" pitchFamily="34" charset="0"/>
            </a:endParaRPr>
          </a:p>
        </p:txBody>
      </p:sp>
    </p:spTree>
    <p:extLst>
      <p:ext uri="{BB962C8B-B14F-4D97-AF65-F5344CB8AC3E}">
        <p14:creationId xmlns:p14="http://schemas.microsoft.com/office/powerpoint/2010/main" val="310779042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755576" y="980728"/>
            <a:ext cx="7128792" cy="3293209"/>
          </a:xfrm>
          <a:prstGeom prst="rect">
            <a:avLst/>
          </a:prstGeom>
        </p:spPr>
        <p:txBody>
          <a:bodyPr wrap="square">
            <a:spAutoFit/>
          </a:bodyPr>
          <a:lstStyle/>
          <a:p>
            <a:pPr algn="just"/>
            <a:r>
              <a:rPr lang="pt-BR" sz="3200" b="1" dirty="0" smtClean="0">
                <a:latin typeface="Arial" pitchFamily="34" charset="0"/>
                <a:cs typeface="Arial" pitchFamily="34" charset="0"/>
              </a:rPr>
              <a:t>Objetivo 3.</a:t>
            </a:r>
          </a:p>
          <a:p>
            <a:pPr algn="just"/>
            <a:endParaRPr lang="pt-BR" sz="3200" b="1" dirty="0" smtClean="0">
              <a:latin typeface="Arial" pitchFamily="34" charset="0"/>
              <a:cs typeface="Arial" pitchFamily="34" charset="0"/>
            </a:endParaRPr>
          </a:p>
          <a:p>
            <a:pPr algn="just"/>
            <a:r>
              <a:rPr lang="pt-BR" sz="2400" dirty="0" smtClean="0">
                <a:latin typeface="Arial" pitchFamily="34" charset="0"/>
                <a:cs typeface="Arial" pitchFamily="34" charset="0"/>
              </a:rPr>
              <a:t>Meta12:Proporção </a:t>
            </a:r>
            <a:r>
              <a:rPr lang="pt-BR" sz="2400" dirty="0">
                <a:latin typeface="Arial" pitchFamily="34" charset="0"/>
                <a:cs typeface="Arial" pitchFamily="34" charset="0"/>
              </a:rPr>
              <a:t>de diabéticos faltosos às consultas médicas com busca ativa. </a:t>
            </a:r>
          </a:p>
          <a:p>
            <a:pPr algn="just"/>
            <a:r>
              <a:rPr lang="pt-BR" sz="2400" dirty="0" smtClean="0">
                <a:latin typeface="Arial" pitchFamily="34" charset="0"/>
                <a:cs typeface="Arial" pitchFamily="34" charset="0"/>
              </a:rPr>
              <a:t>Indicador: Proporção </a:t>
            </a:r>
            <a:r>
              <a:rPr lang="pt-BR" sz="2400" dirty="0">
                <a:latin typeface="Arial" pitchFamily="34" charset="0"/>
                <a:cs typeface="Arial" pitchFamily="34" charset="0"/>
              </a:rPr>
              <a:t>de diabéticos faltosos às consultas médicas com busca ativa.  </a:t>
            </a:r>
            <a:endParaRPr lang="pt-BR" sz="2400" dirty="0" smtClean="0">
              <a:latin typeface="Arial" pitchFamily="34" charset="0"/>
              <a:cs typeface="Arial" pitchFamily="34" charset="0"/>
            </a:endParaRPr>
          </a:p>
          <a:p>
            <a:pPr algn="just"/>
            <a:r>
              <a:rPr lang="pt-BR" sz="2400" dirty="0" smtClean="0">
                <a:latin typeface="Arial" pitchFamily="34" charset="0"/>
                <a:cs typeface="Arial" pitchFamily="34" charset="0"/>
              </a:rPr>
              <a:t> </a:t>
            </a:r>
            <a:r>
              <a:rPr lang="pt-BR" sz="2400" dirty="0">
                <a:latin typeface="Arial" pitchFamily="34" charset="0"/>
                <a:cs typeface="Arial" pitchFamily="34" charset="0"/>
              </a:rPr>
              <a:t>Nos não tivemos pacientes diabéticos cadastrados faltosos. </a:t>
            </a:r>
          </a:p>
        </p:txBody>
      </p:sp>
    </p:spTree>
    <p:extLst>
      <p:ext uri="{BB962C8B-B14F-4D97-AF65-F5344CB8AC3E}">
        <p14:creationId xmlns:p14="http://schemas.microsoft.com/office/powerpoint/2010/main" val="261116820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07504" y="335846"/>
            <a:ext cx="7560840" cy="4524315"/>
          </a:xfrm>
          <a:prstGeom prst="rect">
            <a:avLst/>
          </a:prstGeom>
        </p:spPr>
        <p:txBody>
          <a:bodyPr wrap="square">
            <a:spAutoFit/>
          </a:bodyPr>
          <a:lstStyle/>
          <a:p>
            <a:pPr algn="just"/>
            <a:endParaRPr lang="pt-BR" sz="2400" dirty="0" smtClean="0">
              <a:latin typeface="Arial" pitchFamily="34" charset="0"/>
              <a:cs typeface="Arial" pitchFamily="34" charset="0"/>
            </a:endParaRPr>
          </a:p>
          <a:p>
            <a:pPr algn="just"/>
            <a:endParaRPr lang="pt-BR" sz="2400" dirty="0">
              <a:latin typeface="Arial" pitchFamily="34" charset="0"/>
              <a:cs typeface="Arial" pitchFamily="34" charset="0"/>
            </a:endParaRPr>
          </a:p>
          <a:p>
            <a:pPr algn="just"/>
            <a:r>
              <a:rPr lang="pt-BR" sz="2400" b="1" dirty="0" smtClean="0">
                <a:latin typeface="Arial" pitchFamily="34" charset="0"/>
                <a:cs typeface="Arial" pitchFamily="34" charset="0"/>
              </a:rPr>
              <a:t>Objetivo 4</a:t>
            </a:r>
          </a:p>
          <a:p>
            <a:pPr algn="just"/>
            <a:endParaRPr lang="pt-BR" sz="2400" b="1" dirty="0" smtClean="0">
              <a:latin typeface="Arial" pitchFamily="34" charset="0"/>
              <a:cs typeface="Arial" pitchFamily="34" charset="0"/>
            </a:endParaRPr>
          </a:p>
          <a:p>
            <a:pPr algn="just"/>
            <a:r>
              <a:rPr lang="pt-BR" sz="2400" dirty="0" smtClean="0">
                <a:latin typeface="Arial" pitchFamily="34" charset="0"/>
                <a:cs typeface="Arial" pitchFamily="34" charset="0"/>
              </a:rPr>
              <a:t>Meta 13: Manter ficha de acompanhamento de 100% dos hipertensos cadastrados na unidade de saúde.</a:t>
            </a:r>
          </a:p>
          <a:p>
            <a:pPr algn="just"/>
            <a:r>
              <a:rPr lang="pt-BR" sz="2400" dirty="0" smtClean="0">
                <a:latin typeface="Arial" pitchFamily="34" charset="0"/>
                <a:cs typeface="Arial" pitchFamily="34" charset="0"/>
              </a:rPr>
              <a:t>Indicador 13: Proporção de hipertensos com registro adequado na ficha de acompanhamento.</a:t>
            </a:r>
          </a:p>
          <a:p>
            <a:pPr algn="just"/>
            <a:r>
              <a:rPr lang="pt-BR" sz="2400" dirty="0" smtClean="0">
                <a:latin typeface="Arial" pitchFamily="34" charset="0"/>
                <a:cs typeface="Arial" pitchFamily="34" charset="0"/>
              </a:rPr>
              <a:t>Todos os pacientes hipertensos cadastrados tiveram registro adequado em a ficha de acompanhamento para um 100% , isso foi cumprido pelo monitoramento semanal de os registros. </a:t>
            </a:r>
          </a:p>
        </p:txBody>
      </p:sp>
    </p:spTree>
    <p:extLst>
      <p:ext uri="{BB962C8B-B14F-4D97-AF65-F5344CB8AC3E}">
        <p14:creationId xmlns:p14="http://schemas.microsoft.com/office/powerpoint/2010/main" val="110876293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683568" y="476672"/>
            <a:ext cx="7272808" cy="4524315"/>
          </a:xfrm>
          <a:prstGeom prst="rect">
            <a:avLst/>
          </a:prstGeom>
        </p:spPr>
        <p:txBody>
          <a:bodyPr wrap="square">
            <a:spAutoFit/>
          </a:bodyPr>
          <a:lstStyle/>
          <a:p>
            <a:pPr algn="just"/>
            <a:endParaRPr lang="pt-BR" sz="2400" b="1" dirty="0" smtClean="0">
              <a:latin typeface="Arial" pitchFamily="34" charset="0"/>
              <a:cs typeface="Arial" pitchFamily="34" charset="0"/>
            </a:endParaRPr>
          </a:p>
          <a:p>
            <a:pPr algn="just"/>
            <a:endParaRPr lang="pt-BR" sz="2400" b="1" dirty="0">
              <a:latin typeface="Arial" pitchFamily="34" charset="0"/>
              <a:cs typeface="Arial" pitchFamily="34" charset="0"/>
            </a:endParaRPr>
          </a:p>
          <a:p>
            <a:pPr algn="just"/>
            <a:r>
              <a:rPr lang="pt-BR" sz="2400" b="1" dirty="0" smtClean="0">
                <a:latin typeface="Arial" pitchFamily="34" charset="0"/>
                <a:cs typeface="Arial" pitchFamily="34" charset="0"/>
              </a:rPr>
              <a:t>Objetivo 4</a:t>
            </a:r>
          </a:p>
          <a:p>
            <a:pPr algn="just"/>
            <a:r>
              <a:rPr lang="pt-BR" sz="2400" dirty="0" smtClean="0">
                <a:latin typeface="Arial" pitchFamily="34" charset="0"/>
                <a:cs typeface="Arial" pitchFamily="34" charset="0"/>
              </a:rPr>
              <a:t>Meta </a:t>
            </a:r>
            <a:r>
              <a:rPr lang="pt-BR" sz="2400" dirty="0">
                <a:latin typeface="Arial" pitchFamily="34" charset="0"/>
                <a:cs typeface="Arial" pitchFamily="34" charset="0"/>
              </a:rPr>
              <a:t>14: Manter ficha de acompanhamento de 100% dos diabéticos cadastrados na unidade de saúde.</a:t>
            </a:r>
          </a:p>
          <a:p>
            <a:pPr algn="just"/>
            <a:r>
              <a:rPr lang="pt-BR" sz="2400" dirty="0">
                <a:latin typeface="Arial" pitchFamily="34" charset="0"/>
                <a:cs typeface="Arial" pitchFamily="34" charset="0"/>
              </a:rPr>
              <a:t>Indicador 14: Proporção de diabéticos com registro adequado na ficha de acompanhamento.</a:t>
            </a:r>
          </a:p>
          <a:p>
            <a:pPr algn="just"/>
            <a:r>
              <a:rPr lang="pt-BR" sz="2400" dirty="0">
                <a:latin typeface="Arial" pitchFamily="34" charset="0"/>
                <a:cs typeface="Arial" pitchFamily="34" charset="0"/>
              </a:rPr>
              <a:t>Todos os pacientes diabéticos cadastrados tiveram registro adequado em a ficha de acompanhamento para um 100%%, isso foi cumprido pelo monitoramento semanal de os registros .</a:t>
            </a:r>
          </a:p>
        </p:txBody>
      </p:sp>
    </p:spTree>
    <p:extLst>
      <p:ext uri="{BB962C8B-B14F-4D97-AF65-F5344CB8AC3E}">
        <p14:creationId xmlns:p14="http://schemas.microsoft.com/office/powerpoint/2010/main" val="171506247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51520" y="889844"/>
            <a:ext cx="7632848" cy="3785652"/>
          </a:xfrm>
          <a:prstGeom prst="rect">
            <a:avLst/>
          </a:prstGeom>
        </p:spPr>
        <p:txBody>
          <a:bodyPr wrap="square">
            <a:spAutoFit/>
          </a:bodyPr>
          <a:lstStyle/>
          <a:p>
            <a:pPr algn="just"/>
            <a:endParaRPr lang="pt-BR" sz="2400" b="1" dirty="0" smtClean="0">
              <a:latin typeface="Arial" pitchFamily="34" charset="0"/>
              <a:cs typeface="Arial" pitchFamily="34" charset="0"/>
            </a:endParaRPr>
          </a:p>
          <a:p>
            <a:pPr algn="just"/>
            <a:r>
              <a:rPr lang="pt-BR" sz="2400" b="1" dirty="0" smtClean="0">
                <a:latin typeface="Arial" pitchFamily="34" charset="0"/>
                <a:cs typeface="Arial" pitchFamily="34" charset="0"/>
              </a:rPr>
              <a:t>Objetivo </a:t>
            </a:r>
            <a:r>
              <a:rPr lang="pt-BR" sz="2400" b="1" dirty="0" smtClean="0">
                <a:latin typeface="Arial" pitchFamily="34" charset="0"/>
                <a:cs typeface="Arial" pitchFamily="34" charset="0"/>
              </a:rPr>
              <a:t>5 </a:t>
            </a:r>
          </a:p>
          <a:p>
            <a:pPr algn="just"/>
            <a:r>
              <a:rPr lang="pt-BR" sz="2400" dirty="0" smtClean="0">
                <a:latin typeface="Arial" pitchFamily="34" charset="0"/>
                <a:cs typeface="Arial" pitchFamily="34" charset="0"/>
              </a:rPr>
              <a:t>Meta 15:Realizar estratificação do risco cardiovascular em 100% dos hipertensos cadastrados na unidade de saúde.</a:t>
            </a:r>
          </a:p>
          <a:p>
            <a:pPr algn="just"/>
            <a:r>
              <a:rPr lang="pt-BR" sz="2400" dirty="0" smtClean="0">
                <a:latin typeface="Arial" pitchFamily="34" charset="0"/>
                <a:cs typeface="Arial" pitchFamily="34" charset="0"/>
              </a:rPr>
              <a:t>Indicador 15:Proporção de hipertensos com estratificação de risco cardiovascular.     </a:t>
            </a:r>
          </a:p>
          <a:p>
            <a:pPr algn="just"/>
            <a:r>
              <a:rPr lang="pt-BR" sz="2400" dirty="0" smtClean="0">
                <a:latin typeface="Arial" pitchFamily="34" charset="0"/>
                <a:cs typeface="Arial" pitchFamily="34" charset="0"/>
              </a:rPr>
              <a:t>Todos os pacientes hipertensos cadastrados realizaram estratificação de risco cardiovascular em 100 % isso foi cumprido pela nossa equipe</a:t>
            </a:r>
            <a:r>
              <a:rPr lang="pt-BR" sz="2400" dirty="0" smtClean="0">
                <a:latin typeface="Arial" pitchFamily="34" charset="0"/>
                <a:cs typeface="Arial" pitchFamily="34" charset="0"/>
              </a:rPr>
              <a:t>.</a:t>
            </a:r>
            <a:endParaRPr lang="pt-BR" sz="2400" dirty="0" smtClean="0">
              <a:latin typeface="Arial" pitchFamily="34" charset="0"/>
              <a:cs typeface="Arial" pitchFamily="34" charset="0"/>
            </a:endParaRPr>
          </a:p>
        </p:txBody>
      </p:sp>
    </p:spTree>
    <p:extLst>
      <p:ext uri="{BB962C8B-B14F-4D97-AF65-F5344CB8AC3E}">
        <p14:creationId xmlns:p14="http://schemas.microsoft.com/office/powerpoint/2010/main" val="9702892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07504" y="404664"/>
            <a:ext cx="7992888" cy="4278094"/>
          </a:xfrm>
          <a:prstGeom prst="rect">
            <a:avLst/>
          </a:prstGeom>
        </p:spPr>
        <p:txBody>
          <a:bodyPr wrap="square">
            <a:spAutoFit/>
          </a:bodyPr>
          <a:lstStyle/>
          <a:p>
            <a:pPr algn="just"/>
            <a:endParaRPr lang="pt-BR" sz="2800" dirty="0" smtClean="0">
              <a:latin typeface="Arial" pitchFamily="34" charset="0"/>
              <a:cs typeface="Arial" pitchFamily="34" charset="0"/>
            </a:endParaRPr>
          </a:p>
          <a:p>
            <a:pPr algn="just"/>
            <a:endParaRPr lang="pt-BR" sz="2400" b="1" dirty="0" smtClean="0">
              <a:latin typeface="Arial" pitchFamily="34" charset="0"/>
              <a:cs typeface="Arial" pitchFamily="34" charset="0"/>
            </a:endParaRPr>
          </a:p>
          <a:p>
            <a:pPr algn="just"/>
            <a:r>
              <a:rPr lang="pt-BR" sz="2400" b="1" dirty="0" smtClean="0">
                <a:latin typeface="Arial" pitchFamily="34" charset="0"/>
                <a:cs typeface="Arial" pitchFamily="34" charset="0"/>
              </a:rPr>
              <a:t>Objetivo 5</a:t>
            </a:r>
          </a:p>
          <a:p>
            <a:pPr algn="just"/>
            <a:r>
              <a:rPr lang="pt-BR" sz="2400" dirty="0" smtClean="0">
                <a:latin typeface="Arial" pitchFamily="34" charset="0"/>
                <a:cs typeface="Arial" pitchFamily="34" charset="0"/>
              </a:rPr>
              <a:t>Meta </a:t>
            </a:r>
            <a:r>
              <a:rPr lang="pt-BR" sz="2400" dirty="0">
                <a:latin typeface="Arial" pitchFamily="34" charset="0"/>
                <a:cs typeface="Arial" pitchFamily="34" charset="0"/>
              </a:rPr>
              <a:t>16: Realizar estratificação do risco cardiovascular em 100% dos diabéticos cadastrados na unidade de saúde.</a:t>
            </a:r>
          </a:p>
          <a:p>
            <a:pPr algn="just"/>
            <a:r>
              <a:rPr lang="pt-BR" sz="2400" dirty="0">
                <a:latin typeface="Arial" pitchFamily="34" charset="0"/>
                <a:cs typeface="Arial" pitchFamily="34" charset="0"/>
              </a:rPr>
              <a:t>Indicador 16: Proporção de diabéticos com estratificação de risco cardiovascular.  </a:t>
            </a:r>
          </a:p>
          <a:p>
            <a:pPr algn="just"/>
            <a:r>
              <a:rPr lang="pt-BR" sz="2400" dirty="0">
                <a:latin typeface="Arial" pitchFamily="34" charset="0"/>
                <a:cs typeface="Arial" pitchFamily="34" charset="0"/>
              </a:rPr>
              <a:t>Todos os pacientes diabéticos cadastrados realizaram estratificação de risco cardiovascular em 100 % isso foi cumprido pela nossa equipe</a:t>
            </a:r>
            <a:r>
              <a:rPr lang="pt-BR" sz="2800" dirty="0">
                <a:latin typeface="Arial" pitchFamily="34" charset="0"/>
                <a:cs typeface="Arial" pitchFamily="34" charset="0"/>
              </a:rPr>
              <a:t>.</a:t>
            </a:r>
          </a:p>
        </p:txBody>
      </p:sp>
    </p:spTree>
    <p:extLst>
      <p:ext uri="{BB962C8B-B14F-4D97-AF65-F5344CB8AC3E}">
        <p14:creationId xmlns:p14="http://schemas.microsoft.com/office/powerpoint/2010/main" val="318787348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23528" y="260648"/>
            <a:ext cx="7632848" cy="4955203"/>
          </a:xfrm>
          <a:prstGeom prst="rect">
            <a:avLst/>
          </a:prstGeom>
        </p:spPr>
        <p:txBody>
          <a:bodyPr wrap="square">
            <a:spAutoFit/>
          </a:bodyPr>
          <a:lstStyle/>
          <a:p>
            <a:pPr algn="just"/>
            <a:endParaRPr lang="pt-BR" sz="2800" dirty="0" smtClean="0">
              <a:latin typeface="Arial" pitchFamily="34" charset="0"/>
              <a:cs typeface="Arial" pitchFamily="34" charset="0"/>
            </a:endParaRPr>
          </a:p>
          <a:p>
            <a:pPr algn="just"/>
            <a:endParaRPr lang="pt-BR" sz="2400" b="1" dirty="0" smtClean="0">
              <a:latin typeface="Arial" pitchFamily="34" charset="0"/>
              <a:cs typeface="Arial" pitchFamily="34" charset="0"/>
            </a:endParaRPr>
          </a:p>
          <a:p>
            <a:pPr algn="just"/>
            <a:endParaRPr lang="pt-BR" sz="2400" b="1" dirty="0">
              <a:latin typeface="Arial" pitchFamily="34" charset="0"/>
              <a:cs typeface="Arial" pitchFamily="34" charset="0"/>
            </a:endParaRPr>
          </a:p>
          <a:p>
            <a:pPr algn="just"/>
            <a:r>
              <a:rPr lang="pt-BR" sz="2400" b="1" dirty="0" smtClean="0">
                <a:latin typeface="Arial" pitchFamily="34" charset="0"/>
                <a:cs typeface="Arial" pitchFamily="34" charset="0"/>
              </a:rPr>
              <a:t>Objetivo </a:t>
            </a:r>
            <a:r>
              <a:rPr lang="pt-BR" sz="2400" b="1" dirty="0" smtClean="0">
                <a:latin typeface="Arial" pitchFamily="34" charset="0"/>
                <a:cs typeface="Arial" pitchFamily="34" charset="0"/>
              </a:rPr>
              <a:t>6</a:t>
            </a:r>
          </a:p>
          <a:p>
            <a:pPr algn="just"/>
            <a:r>
              <a:rPr lang="pt-BR" sz="2400" dirty="0" smtClean="0">
                <a:latin typeface="Arial" pitchFamily="34" charset="0"/>
                <a:cs typeface="Arial" pitchFamily="34" charset="0"/>
              </a:rPr>
              <a:t>Meta 17:Garantir orientação nutricional sobre alimentação saudável a 100% dos hipertensos.</a:t>
            </a:r>
          </a:p>
          <a:p>
            <a:pPr algn="just"/>
            <a:r>
              <a:rPr lang="pt-BR" sz="2400" dirty="0" smtClean="0">
                <a:latin typeface="Arial" pitchFamily="34" charset="0"/>
                <a:cs typeface="Arial" pitchFamily="34" charset="0"/>
              </a:rPr>
              <a:t>Indicador 17:Proporção de hipertensos com orientação nutricional sobre alimentação saudável. </a:t>
            </a:r>
          </a:p>
          <a:p>
            <a:pPr algn="just"/>
            <a:r>
              <a:rPr lang="pt-BR" sz="2400" dirty="0" smtClean="0">
                <a:latin typeface="Arial" pitchFamily="34" charset="0"/>
                <a:cs typeface="Arial" pitchFamily="34" charset="0"/>
              </a:rPr>
              <a:t>Todos os pacientes hipertensos cadastrados foram orientados nutricional mente em 100 % isso foi cumprido pela nossa equipe mediante as consultas e trabalho com os grupos de hipertensos.</a:t>
            </a:r>
          </a:p>
          <a:p>
            <a:endParaRPr lang="pt-BR" sz="2400" dirty="0">
              <a:latin typeface="Arial" pitchFamily="34" charset="0"/>
              <a:cs typeface="Arial" pitchFamily="34" charset="0"/>
            </a:endParaRPr>
          </a:p>
        </p:txBody>
      </p:sp>
    </p:spTree>
    <p:extLst>
      <p:ext uri="{BB962C8B-B14F-4D97-AF65-F5344CB8AC3E}">
        <p14:creationId xmlns:p14="http://schemas.microsoft.com/office/powerpoint/2010/main" val="373661920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95536" y="404665"/>
            <a:ext cx="7632848" cy="4585871"/>
          </a:xfrm>
          <a:prstGeom prst="rect">
            <a:avLst/>
          </a:prstGeom>
        </p:spPr>
        <p:txBody>
          <a:bodyPr wrap="square">
            <a:spAutoFit/>
          </a:bodyPr>
          <a:lstStyle/>
          <a:p>
            <a:pPr algn="just"/>
            <a:endParaRPr lang="pt-BR" sz="2800" dirty="0" smtClean="0">
              <a:latin typeface="Arial" pitchFamily="34" charset="0"/>
              <a:cs typeface="Arial" pitchFamily="34" charset="0"/>
            </a:endParaRPr>
          </a:p>
          <a:p>
            <a:pPr algn="just"/>
            <a:endParaRPr lang="pt-BR" sz="2400" b="1" dirty="0" smtClean="0">
              <a:latin typeface="Arial" pitchFamily="34" charset="0"/>
              <a:cs typeface="Arial" pitchFamily="34" charset="0"/>
            </a:endParaRPr>
          </a:p>
          <a:p>
            <a:pPr algn="just"/>
            <a:endParaRPr lang="pt-BR" sz="2400" b="1" dirty="0">
              <a:latin typeface="Arial" pitchFamily="34" charset="0"/>
              <a:cs typeface="Arial" pitchFamily="34" charset="0"/>
            </a:endParaRPr>
          </a:p>
          <a:p>
            <a:pPr algn="just"/>
            <a:r>
              <a:rPr lang="pt-BR" sz="2400" b="1" dirty="0" smtClean="0">
                <a:latin typeface="Arial" pitchFamily="34" charset="0"/>
                <a:cs typeface="Arial" pitchFamily="34" charset="0"/>
              </a:rPr>
              <a:t>Objetivo 6</a:t>
            </a:r>
          </a:p>
          <a:p>
            <a:pPr algn="just"/>
            <a:r>
              <a:rPr lang="pt-BR" sz="2400" dirty="0" smtClean="0">
                <a:latin typeface="Arial" pitchFamily="34" charset="0"/>
                <a:cs typeface="Arial" pitchFamily="34" charset="0"/>
              </a:rPr>
              <a:t>Meta </a:t>
            </a:r>
            <a:r>
              <a:rPr lang="pt-BR" sz="2400" dirty="0">
                <a:latin typeface="Arial" pitchFamily="34" charset="0"/>
                <a:cs typeface="Arial" pitchFamily="34" charset="0"/>
              </a:rPr>
              <a:t>18:Garantir orientação nutricional sobre alimentação saudável a 100% dos diabéticos.</a:t>
            </a:r>
          </a:p>
          <a:p>
            <a:pPr algn="just"/>
            <a:r>
              <a:rPr lang="pt-BR" sz="2400" dirty="0">
                <a:latin typeface="Arial" pitchFamily="34" charset="0"/>
                <a:cs typeface="Arial" pitchFamily="34" charset="0"/>
              </a:rPr>
              <a:t>Indicador 18 :Proporção de diabéticos com orientação nutricional sobre alimentação saudável.</a:t>
            </a:r>
          </a:p>
          <a:p>
            <a:pPr algn="just"/>
            <a:r>
              <a:rPr lang="pt-BR" sz="2400" dirty="0">
                <a:latin typeface="Arial" pitchFamily="34" charset="0"/>
                <a:cs typeface="Arial" pitchFamily="34" charset="0"/>
              </a:rPr>
              <a:t>Todos os pacientes diabéticos cadastrados foram orientados nutricional mente em 100 % isso foi cumprido pela nossa equipe mediante as consultas e trabalho com os grupos de diabéticos.</a:t>
            </a:r>
          </a:p>
        </p:txBody>
      </p:sp>
    </p:spTree>
    <p:extLst>
      <p:ext uri="{BB962C8B-B14F-4D97-AF65-F5344CB8AC3E}">
        <p14:creationId xmlns:p14="http://schemas.microsoft.com/office/powerpoint/2010/main" val="4793808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79512" y="58847"/>
            <a:ext cx="7704856" cy="5262979"/>
          </a:xfrm>
          <a:prstGeom prst="rect">
            <a:avLst/>
          </a:prstGeom>
        </p:spPr>
        <p:txBody>
          <a:bodyPr wrap="square">
            <a:spAutoFit/>
          </a:bodyPr>
          <a:lstStyle/>
          <a:p>
            <a:pPr algn="just"/>
            <a:endParaRPr lang="pt-BR" sz="2400" dirty="0">
              <a:latin typeface="Arial" pitchFamily="34" charset="0"/>
              <a:cs typeface="Arial" pitchFamily="34" charset="0"/>
            </a:endParaRPr>
          </a:p>
          <a:p>
            <a:pPr algn="just"/>
            <a:endParaRPr lang="pt-BR" sz="2400" dirty="0">
              <a:latin typeface="Arial" pitchFamily="34" charset="0"/>
              <a:cs typeface="Arial" pitchFamily="34" charset="0"/>
            </a:endParaRPr>
          </a:p>
          <a:p>
            <a:pPr algn="just"/>
            <a:r>
              <a:rPr lang="pt-BR" sz="2400" b="1" dirty="0" smtClean="0">
                <a:latin typeface="Arial" pitchFamily="34" charset="0"/>
                <a:cs typeface="Arial" pitchFamily="34" charset="0"/>
              </a:rPr>
              <a:t>Objetivo 6</a:t>
            </a:r>
          </a:p>
          <a:p>
            <a:pPr algn="just"/>
            <a:r>
              <a:rPr lang="pt-BR" sz="2400" i="1" dirty="0" smtClean="0">
                <a:latin typeface="Arial" pitchFamily="34" charset="0"/>
                <a:cs typeface="Arial" pitchFamily="34" charset="0"/>
              </a:rPr>
              <a:t>Meta </a:t>
            </a:r>
            <a:r>
              <a:rPr lang="pt-BR" sz="2400" i="1" dirty="0" smtClean="0">
                <a:latin typeface="Arial" pitchFamily="34" charset="0"/>
                <a:cs typeface="Arial" pitchFamily="34" charset="0"/>
              </a:rPr>
              <a:t>19: G</a:t>
            </a:r>
            <a:r>
              <a:rPr lang="pt-BR" sz="2400" dirty="0" smtClean="0">
                <a:latin typeface="Arial" pitchFamily="34" charset="0"/>
                <a:cs typeface="Arial" pitchFamily="34" charset="0"/>
              </a:rPr>
              <a:t>arantir orientação em relação à prática regular de atividade física a 100% dos pacientes hipertensos.</a:t>
            </a:r>
          </a:p>
          <a:p>
            <a:pPr algn="just"/>
            <a:r>
              <a:rPr lang="pt-BR" sz="2400" dirty="0" smtClean="0">
                <a:latin typeface="Arial" pitchFamily="34" charset="0"/>
                <a:cs typeface="Arial" pitchFamily="34" charset="0"/>
              </a:rPr>
              <a:t>Indicador 19: Proporção de hipertensos com orientação sobre prática regular de atividade física.    </a:t>
            </a:r>
          </a:p>
          <a:p>
            <a:pPr algn="just"/>
            <a:r>
              <a:rPr lang="pt-BR" sz="2400" dirty="0" smtClean="0">
                <a:latin typeface="Arial" pitchFamily="34" charset="0"/>
                <a:cs typeface="Arial" pitchFamily="34" charset="0"/>
              </a:rPr>
              <a:t>Todos os pacientes hipertensos cadastrados foram orientados sobre a importância de á prática regular de atividade física em 100 % isso foi cumprido pela nossa equipe mediante as consultas e trabalho com os grupos de hipertensos.</a:t>
            </a:r>
          </a:p>
          <a:p>
            <a:pPr algn="just"/>
            <a:endParaRPr lang="pt-BR" sz="2400" dirty="0" smtClean="0">
              <a:latin typeface="Arial" pitchFamily="34" charset="0"/>
              <a:cs typeface="Arial" pitchFamily="34" charset="0"/>
            </a:endParaRPr>
          </a:p>
        </p:txBody>
      </p:sp>
    </p:spTree>
    <p:extLst>
      <p:ext uri="{BB962C8B-B14F-4D97-AF65-F5344CB8AC3E}">
        <p14:creationId xmlns:p14="http://schemas.microsoft.com/office/powerpoint/2010/main" val="27216319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88640"/>
            <a:ext cx="8229600" cy="1080120"/>
          </a:xfrm>
        </p:spPr>
        <p:txBody>
          <a:bodyPr>
            <a:noAutofit/>
          </a:bodyPr>
          <a:lstStyle/>
          <a:p>
            <a:r>
              <a:rPr lang="pt-BR" sz="3600" b="1" dirty="0">
                <a:latin typeface="Arial" pitchFamily="34" charset="0"/>
                <a:cs typeface="Arial" pitchFamily="34" charset="0"/>
              </a:rPr>
              <a:t>Caracterização da Unidade Básica de Saúde.</a:t>
            </a:r>
          </a:p>
        </p:txBody>
      </p:sp>
      <p:sp>
        <p:nvSpPr>
          <p:cNvPr id="3" name="Espaço Reservado para Conteúdo 2"/>
          <p:cNvSpPr>
            <a:spLocks noGrp="1"/>
          </p:cNvSpPr>
          <p:nvPr>
            <p:ph idx="1"/>
          </p:nvPr>
        </p:nvSpPr>
        <p:spPr>
          <a:xfrm>
            <a:off x="457200" y="1412776"/>
            <a:ext cx="8229600" cy="5184576"/>
          </a:xfrm>
        </p:spPr>
        <p:txBody>
          <a:bodyPr>
            <a:noAutofit/>
          </a:bodyPr>
          <a:lstStyle/>
          <a:p>
            <a:r>
              <a:rPr lang="pt-BR" sz="2400" dirty="0">
                <a:latin typeface="Arial" pitchFamily="34" charset="0"/>
                <a:cs typeface="Arial" pitchFamily="34" charset="0"/>
              </a:rPr>
              <a:t>Esta conformado pelo um só equipe (EFS)que esta composta por :</a:t>
            </a:r>
          </a:p>
          <a:p>
            <a:pPr>
              <a:buFont typeface="Wingdings" pitchFamily="2" charset="2"/>
              <a:buChar char="v"/>
            </a:pPr>
            <a:r>
              <a:rPr lang="pt-BR" sz="2400" dirty="0">
                <a:latin typeface="Arial" pitchFamily="34" charset="0"/>
                <a:cs typeface="Arial" pitchFamily="34" charset="0"/>
              </a:rPr>
              <a:t>1 médico </a:t>
            </a:r>
            <a:r>
              <a:rPr lang="pt-BR" sz="2400" dirty="0" smtClean="0">
                <a:latin typeface="Arial" pitchFamily="34" charset="0"/>
                <a:cs typeface="Arial" pitchFamily="34" charset="0"/>
              </a:rPr>
              <a:t>.</a:t>
            </a:r>
            <a:endParaRPr lang="pt-BR" sz="2400" dirty="0">
              <a:latin typeface="Arial" pitchFamily="34" charset="0"/>
              <a:cs typeface="Arial" pitchFamily="34" charset="0"/>
            </a:endParaRPr>
          </a:p>
          <a:p>
            <a:pPr>
              <a:buFont typeface="Wingdings" pitchFamily="2" charset="2"/>
              <a:buChar char="v"/>
            </a:pPr>
            <a:r>
              <a:rPr lang="pt-BR" sz="2400" dirty="0">
                <a:latin typeface="Arial" pitchFamily="34" charset="0"/>
                <a:cs typeface="Arial" pitchFamily="34" charset="0"/>
              </a:rPr>
              <a:t>1 </a:t>
            </a:r>
            <a:r>
              <a:rPr lang="pt-BR" sz="2400" dirty="0" smtClean="0">
                <a:latin typeface="Arial" pitchFamily="34" charset="0"/>
                <a:cs typeface="Arial" pitchFamily="34" charset="0"/>
              </a:rPr>
              <a:t>dentista</a:t>
            </a:r>
            <a:r>
              <a:rPr lang="pt-BR" sz="2400" dirty="0">
                <a:latin typeface="Arial" pitchFamily="34" charset="0"/>
                <a:cs typeface="Arial" pitchFamily="34" charset="0"/>
              </a:rPr>
              <a:t>.</a:t>
            </a:r>
          </a:p>
          <a:p>
            <a:pPr>
              <a:buFont typeface="Wingdings" pitchFamily="2" charset="2"/>
              <a:buChar char="v"/>
            </a:pPr>
            <a:r>
              <a:rPr lang="pt-BR" sz="2400" dirty="0">
                <a:latin typeface="Arial" pitchFamily="34" charset="0"/>
                <a:cs typeface="Arial" pitchFamily="34" charset="0"/>
              </a:rPr>
              <a:t>1 </a:t>
            </a:r>
            <a:r>
              <a:rPr lang="pt-BR" sz="2400" dirty="0" smtClean="0">
                <a:latin typeface="Arial" pitchFamily="34" charset="0"/>
                <a:cs typeface="Arial" pitchFamily="34" charset="0"/>
              </a:rPr>
              <a:t>enfermeiro.</a:t>
            </a:r>
            <a:endParaRPr lang="pt-BR" sz="2400" dirty="0">
              <a:latin typeface="Arial" pitchFamily="34" charset="0"/>
              <a:cs typeface="Arial" pitchFamily="34" charset="0"/>
            </a:endParaRPr>
          </a:p>
          <a:p>
            <a:pPr>
              <a:buFont typeface="Wingdings" pitchFamily="2" charset="2"/>
              <a:buChar char="v"/>
            </a:pPr>
            <a:r>
              <a:rPr lang="pt-BR" sz="2400" dirty="0">
                <a:latin typeface="Arial" pitchFamily="34" charset="0"/>
                <a:cs typeface="Arial" pitchFamily="34" charset="0"/>
              </a:rPr>
              <a:t>1técnico de higiene </a:t>
            </a:r>
            <a:r>
              <a:rPr lang="pt-BR" sz="2400" dirty="0" smtClean="0">
                <a:latin typeface="Arial" pitchFamily="34" charset="0"/>
                <a:cs typeface="Arial" pitchFamily="34" charset="0"/>
              </a:rPr>
              <a:t>bucal.</a:t>
            </a:r>
            <a:endParaRPr lang="pt-BR" sz="2400" dirty="0">
              <a:latin typeface="Arial" pitchFamily="34" charset="0"/>
              <a:cs typeface="Arial" pitchFamily="34" charset="0"/>
            </a:endParaRPr>
          </a:p>
          <a:p>
            <a:pPr>
              <a:buFont typeface="Wingdings" pitchFamily="2" charset="2"/>
              <a:buChar char="v"/>
            </a:pPr>
            <a:r>
              <a:rPr lang="pt-BR" sz="2400" dirty="0">
                <a:latin typeface="Arial" pitchFamily="34" charset="0"/>
                <a:cs typeface="Arial" pitchFamily="34" charset="0"/>
              </a:rPr>
              <a:t> 1 técnico de </a:t>
            </a:r>
            <a:r>
              <a:rPr lang="pt-BR" sz="2400" dirty="0" smtClean="0">
                <a:latin typeface="Arial" pitchFamily="34" charset="0"/>
                <a:cs typeface="Arial" pitchFamily="34" charset="0"/>
              </a:rPr>
              <a:t>enfermagem.</a:t>
            </a:r>
            <a:endParaRPr lang="pt-BR" sz="2400" dirty="0">
              <a:latin typeface="Arial" pitchFamily="34" charset="0"/>
              <a:cs typeface="Arial" pitchFamily="34" charset="0"/>
            </a:endParaRPr>
          </a:p>
          <a:p>
            <a:pPr>
              <a:buFont typeface="Wingdings" pitchFamily="2" charset="2"/>
              <a:buChar char="v"/>
            </a:pPr>
            <a:r>
              <a:rPr lang="pt-BR" sz="2400" dirty="0">
                <a:latin typeface="Arial" pitchFamily="34" charset="0"/>
                <a:cs typeface="Arial" pitchFamily="34" charset="0"/>
              </a:rPr>
              <a:t>4 agentes </a:t>
            </a:r>
            <a:r>
              <a:rPr lang="pt-BR" sz="2400" dirty="0" smtClean="0">
                <a:latin typeface="Arial" pitchFamily="34" charset="0"/>
                <a:cs typeface="Arial" pitchFamily="34" charset="0"/>
              </a:rPr>
              <a:t>comunitários</a:t>
            </a:r>
            <a:r>
              <a:rPr lang="pt-BR" sz="2400" dirty="0">
                <a:latin typeface="Arial" pitchFamily="34" charset="0"/>
                <a:cs typeface="Arial" pitchFamily="34" charset="0"/>
              </a:rPr>
              <a:t>.</a:t>
            </a:r>
            <a:endParaRPr lang="pt-BR" sz="2400" dirty="0" smtClean="0">
              <a:latin typeface="Arial" pitchFamily="34" charset="0"/>
              <a:cs typeface="Arial" pitchFamily="34" charset="0"/>
            </a:endParaRPr>
          </a:p>
          <a:p>
            <a:pPr>
              <a:buFont typeface="Wingdings" pitchFamily="2" charset="2"/>
              <a:buChar char="v"/>
            </a:pPr>
            <a:r>
              <a:rPr lang="pt-BR" sz="2400" dirty="0" smtClean="0">
                <a:latin typeface="Arial" pitchFamily="34" charset="0"/>
                <a:cs typeface="Arial" pitchFamily="34" charset="0"/>
              </a:rPr>
              <a:t>1 recepcionista. </a:t>
            </a:r>
            <a:endParaRPr lang="pt-BR" sz="2400" dirty="0">
              <a:latin typeface="Arial" pitchFamily="34" charset="0"/>
              <a:cs typeface="Arial" pitchFamily="34" charset="0"/>
            </a:endParaRPr>
          </a:p>
          <a:p>
            <a:pPr>
              <a:buFont typeface="Wingdings" pitchFamily="2" charset="2"/>
              <a:buChar char="v"/>
            </a:pPr>
            <a:r>
              <a:rPr lang="pt-BR" sz="2400" dirty="0">
                <a:latin typeface="Arial" pitchFamily="34" charset="0"/>
                <a:cs typeface="Arial" pitchFamily="34" charset="0"/>
              </a:rPr>
              <a:t>1 auxiliar de </a:t>
            </a:r>
            <a:r>
              <a:rPr lang="pt-BR" sz="2400" dirty="0" smtClean="0">
                <a:latin typeface="Arial" pitchFamily="34" charset="0"/>
                <a:cs typeface="Arial" pitchFamily="34" charset="0"/>
              </a:rPr>
              <a:t>farmácia.</a:t>
            </a:r>
            <a:endParaRPr lang="pt-BR" sz="2400" dirty="0">
              <a:latin typeface="Arial" pitchFamily="34" charset="0"/>
              <a:cs typeface="Arial" pitchFamily="34" charset="0"/>
            </a:endParaRPr>
          </a:p>
          <a:p>
            <a:pPr>
              <a:buFont typeface="Wingdings" pitchFamily="2" charset="2"/>
              <a:buChar char="v"/>
            </a:pPr>
            <a:r>
              <a:rPr lang="pt-BR" sz="2400" dirty="0">
                <a:latin typeface="Arial" pitchFamily="34" charset="0"/>
                <a:cs typeface="Arial" pitchFamily="34" charset="0"/>
              </a:rPr>
              <a:t> 2 auxiliares de serviço gerais ou de </a:t>
            </a:r>
            <a:r>
              <a:rPr lang="pt-BR" sz="2400" dirty="0" smtClean="0">
                <a:latin typeface="Arial" pitchFamily="34" charset="0"/>
                <a:cs typeface="Arial" pitchFamily="34" charset="0"/>
              </a:rPr>
              <a:t>limpeza.</a:t>
            </a:r>
            <a:endParaRPr lang="pt-BR" sz="2400" dirty="0">
              <a:latin typeface="Arial" pitchFamily="34" charset="0"/>
              <a:cs typeface="Arial" pitchFamily="34" charset="0"/>
            </a:endParaRPr>
          </a:p>
          <a:p>
            <a:pPr>
              <a:buFont typeface="Wingdings" pitchFamily="2" charset="2"/>
              <a:buChar char="v"/>
            </a:pPr>
            <a:r>
              <a:rPr lang="pt-BR" sz="2400" dirty="0">
                <a:latin typeface="Arial" pitchFamily="34" charset="0"/>
                <a:cs typeface="Arial" pitchFamily="34" charset="0"/>
              </a:rPr>
              <a:t>1 motorista</a:t>
            </a:r>
          </a:p>
        </p:txBody>
      </p:sp>
    </p:spTree>
    <p:extLst>
      <p:ext uri="{BB962C8B-B14F-4D97-AF65-F5344CB8AC3E}">
        <p14:creationId xmlns:p14="http://schemas.microsoft.com/office/powerpoint/2010/main" val="232826497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467544" y="476672"/>
            <a:ext cx="7560840" cy="4524315"/>
          </a:xfrm>
          <a:prstGeom prst="rect">
            <a:avLst/>
          </a:prstGeom>
        </p:spPr>
        <p:txBody>
          <a:bodyPr wrap="square">
            <a:spAutoFit/>
          </a:bodyPr>
          <a:lstStyle/>
          <a:p>
            <a:pPr algn="just"/>
            <a:endParaRPr lang="pt-BR" sz="2400" b="1" dirty="0" smtClean="0">
              <a:latin typeface="Arial" pitchFamily="34" charset="0"/>
              <a:cs typeface="Arial" pitchFamily="34" charset="0"/>
            </a:endParaRPr>
          </a:p>
          <a:p>
            <a:pPr algn="just"/>
            <a:r>
              <a:rPr lang="pt-BR" sz="2400" b="1" dirty="0" smtClean="0">
                <a:latin typeface="Arial" pitchFamily="34" charset="0"/>
                <a:cs typeface="Arial" pitchFamily="34" charset="0"/>
              </a:rPr>
              <a:t>Objetivo 6</a:t>
            </a:r>
          </a:p>
          <a:p>
            <a:pPr algn="just"/>
            <a:r>
              <a:rPr lang="pt-BR" sz="2400" dirty="0" smtClean="0">
                <a:latin typeface="Arial" pitchFamily="34" charset="0"/>
                <a:cs typeface="Arial" pitchFamily="34" charset="0"/>
              </a:rPr>
              <a:t>Meta </a:t>
            </a:r>
            <a:r>
              <a:rPr lang="pt-BR" sz="2400" dirty="0">
                <a:latin typeface="Arial" pitchFamily="34" charset="0"/>
                <a:cs typeface="Arial" pitchFamily="34" charset="0"/>
              </a:rPr>
              <a:t>20: Garantir orientação em relação à prática regular de atividade física a 100% dos pacientes diabéticos.</a:t>
            </a:r>
          </a:p>
          <a:p>
            <a:pPr algn="just"/>
            <a:r>
              <a:rPr lang="pt-BR" sz="2400" dirty="0">
                <a:latin typeface="Arial" pitchFamily="34" charset="0"/>
                <a:cs typeface="Arial" pitchFamily="34" charset="0"/>
              </a:rPr>
              <a:t>Indicador 20: Proporção de diabéticos com orientação sobre prática regular de atividade física.      </a:t>
            </a:r>
          </a:p>
          <a:p>
            <a:pPr algn="just"/>
            <a:r>
              <a:rPr lang="pt-BR" sz="2400" dirty="0">
                <a:latin typeface="Arial" pitchFamily="34" charset="0"/>
                <a:cs typeface="Arial" pitchFamily="34" charset="0"/>
              </a:rPr>
              <a:t>Todos os pacientes diabéticos cadastrados foram orientados sobre a importância de á prática regular de atividade física em 100 % isso foi cumprido pela nossa equipe mediante as consultas e trabalho com os grupos de diabéticos.</a:t>
            </a:r>
          </a:p>
        </p:txBody>
      </p:sp>
    </p:spTree>
    <p:extLst>
      <p:ext uri="{BB962C8B-B14F-4D97-AF65-F5344CB8AC3E}">
        <p14:creationId xmlns:p14="http://schemas.microsoft.com/office/powerpoint/2010/main" val="91903033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611560" y="620688"/>
            <a:ext cx="7344816" cy="4216539"/>
          </a:xfrm>
          <a:prstGeom prst="rect">
            <a:avLst/>
          </a:prstGeom>
        </p:spPr>
        <p:txBody>
          <a:bodyPr wrap="square">
            <a:spAutoFit/>
          </a:bodyPr>
          <a:lstStyle/>
          <a:p>
            <a:pPr algn="just"/>
            <a:r>
              <a:rPr lang="pt-BR" sz="2400" b="1" dirty="0" smtClean="0">
                <a:latin typeface="Arial" pitchFamily="34" charset="0"/>
                <a:cs typeface="Arial" pitchFamily="34" charset="0"/>
              </a:rPr>
              <a:t>Objetivo 6</a:t>
            </a:r>
          </a:p>
          <a:p>
            <a:pPr algn="just"/>
            <a:endParaRPr lang="pt-BR" sz="2400" dirty="0" smtClean="0">
              <a:latin typeface="Arial" pitchFamily="34" charset="0"/>
              <a:cs typeface="Arial" pitchFamily="34" charset="0"/>
            </a:endParaRPr>
          </a:p>
          <a:p>
            <a:pPr algn="just"/>
            <a:r>
              <a:rPr lang="pt-BR" sz="2400" dirty="0" smtClean="0">
                <a:latin typeface="Arial" pitchFamily="34" charset="0"/>
                <a:cs typeface="Arial" pitchFamily="34" charset="0"/>
              </a:rPr>
              <a:t>Meta </a:t>
            </a:r>
            <a:r>
              <a:rPr lang="pt-BR" sz="2400" dirty="0" smtClean="0">
                <a:latin typeface="Arial" pitchFamily="34" charset="0"/>
                <a:cs typeface="Arial" pitchFamily="34" charset="0"/>
              </a:rPr>
              <a:t>21:Garantir orientação sobre os riscos do tabagismo a 100% dos pacientes hipertensos.</a:t>
            </a:r>
          </a:p>
          <a:p>
            <a:pPr algn="just"/>
            <a:r>
              <a:rPr lang="pt-BR" sz="2400" dirty="0" smtClean="0">
                <a:latin typeface="Arial" pitchFamily="34" charset="0"/>
                <a:cs typeface="Arial" pitchFamily="34" charset="0"/>
              </a:rPr>
              <a:t>Indicador 21: Proporção de hipertensos com orientação sobre os riscos do tabagismo.   </a:t>
            </a:r>
          </a:p>
          <a:p>
            <a:pPr algn="just"/>
            <a:r>
              <a:rPr lang="pt-BR" sz="2400" dirty="0" smtClean="0">
                <a:latin typeface="Arial" pitchFamily="34" charset="0"/>
                <a:cs typeface="Arial" pitchFamily="34" charset="0"/>
              </a:rPr>
              <a:t>Todos os pacientes hipertensos cadastrados foram orientados sobre os riscos do tabagismo em 100 %, foi cumprido pela nossa equipe mediante as consultas e trabalho com os grupos de hipertensos.</a:t>
            </a:r>
          </a:p>
          <a:p>
            <a:pPr algn="just"/>
            <a:endParaRPr lang="pt-BR" sz="2800" dirty="0" smtClean="0">
              <a:latin typeface="Arial" pitchFamily="34" charset="0"/>
              <a:cs typeface="Arial" pitchFamily="34" charset="0"/>
            </a:endParaRPr>
          </a:p>
        </p:txBody>
      </p:sp>
    </p:spTree>
    <p:extLst>
      <p:ext uri="{BB962C8B-B14F-4D97-AF65-F5344CB8AC3E}">
        <p14:creationId xmlns:p14="http://schemas.microsoft.com/office/powerpoint/2010/main" val="250818239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95536" y="476672"/>
            <a:ext cx="7632848" cy="5262979"/>
          </a:xfrm>
          <a:prstGeom prst="rect">
            <a:avLst/>
          </a:prstGeom>
        </p:spPr>
        <p:txBody>
          <a:bodyPr wrap="square">
            <a:spAutoFit/>
          </a:bodyPr>
          <a:lstStyle/>
          <a:p>
            <a:pPr algn="just"/>
            <a:endParaRPr lang="pt-BR" sz="2800" dirty="0" smtClean="0">
              <a:latin typeface="Arial" pitchFamily="34" charset="0"/>
              <a:cs typeface="Arial" pitchFamily="34" charset="0"/>
            </a:endParaRPr>
          </a:p>
          <a:p>
            <a:pPr algn="just"/>
            <a:r>
              <a:rPr lang="pt-BR" sz="2800" b="1" dirty="0" smtClean="0">
                <a:latin typeface="Arial" pitchFamily="34" charset="0"/>
                <a:cs typeface="Arial" pitchFamily="34" charset="0"/>
              </a:rPr>
              <a:t>Objetivo 6</a:t>
            </a:r>
          </a:p>
          <a:p>
            <a:pPr algn="just"/>
            <a:r>
              <a:rPr lang="pt-BR" sz="2800" dirty="0" smtClean="0">
                <a:latin typeface="Arial" pitchFamily="34" charset="0"/>
                <a:cs typeface="Arial" pitchFamily="34" charset="0"/>
              </a:rPr>
              <a:t>Meta </a:t>
            </a:r>
            <a:r>
              <a:rPr lang="pt-BR" sz="2800" dirty="0">
                <a:latin typeface="Arial" pitchFamily="34" charset="0"/>
                <a:cs typeface="Arial" pitchFamily="34" charset="0"/>
              </a:rPr>
              <a:t>22: Garantir orientação sobre os riscos do tabagismo a 100% dos pacientes diabéticos.</a:t>
            </a:r>
          </a:p>
          <a:p>
            <a:pPr algn="just"/>
            <a:r>
              <a:rPr lang="pt-BR" sz="2800" dirty="0">
                <a:latin typeface="Arial" pitchFamily="34" charset="0"/>
                <a:cs typeface="Arial" pitchFamily="34" charset="0"/>
              </a:rPr>
              <a:t>Indicador 22: Proporção de diabéticos com orientação sobre os riscos do tabagismo.</a:t>
            </a:r>
          </a:p>
          <a:p>
            <a:pPr algn="just"/>
            <a:r>
              <a:rPr lang="pt-BR" sz="2800" dirty="0">
                <a:latin typeface="Arial" pitchFamily="34" charset="0"/>
                <a:cs typeface="Arial" pitchFamily="34" charset="0"/>
              </a:rPr>
              <a:t>Todos os pacientes diabéticos cadastrados foram orientados sobre os riscos do tabagismo em 100 %, foi cumprido pela nossa equipe mediante as consultas e trabalho com os grupos de diabéticos.</a:t>
            </a:r>
          </a:p>
        </p:txBody>
      </p:sp>
    </p:spTree>
    <p:extLst>
      <p:ext uri="{BB962C8B-B14F-4D97-AF65-F5344CB8AC3E}">
        <p14:creationId xmlns:p14="http://schemas.microsoft.com/office/powerpoint/2010/main" val="2338225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467544" y="332656"/>
            <a:ext cx="7416824" cy="4708981"/>
          </a:xfrm>
          <a:prstGeom prst="rect">
            <a:avLst/>
          </a:prstGeom>
        </p:spPr>
        <p:txBody>
          <a:bodyPr wrap="square">
            <a:spAutoFit/>
          </a:bodyPr>
          <a:lstStyle/>
          <a:p>
            <a:pPr algn="just"/>
            <a:endParaRPr lang="pt-BR" sz="2800" dirty="0" smtClean="0">
              <a:latin typeface="Arial" pitchFamily="34" charset="0"/>
              <a:cs typeface="Arial" pitchFamily="34" charset="0"/>
            </a:endParaRPr>
          </a:p>
          <a:p>
            <a:pPr algn="just"/>
            <a:endParaRPr lang="pt-BR" sz="2800" dirty="0">
              <a:latin typeface="Arial" pitchFamily="34" charset="0"/>
              <a:cs typeface="Arial" pitchFamily="34" charset="0"/>
            </a:endParaRPr>
          </a:p>
          <a:p>
            <a:pPr algn="just"/>
            <a:endParaRPr lang="pt-BR" sz="2400" b="1" dirty="0" smtClean="0">
              <a:latin typeface="Arial" pitchFamily="34" charset="0"/>
              <a:cs typeface="Arial" pitchFamily="34" charset="0"/>
            </a:endParaRPr>
          </a:p>
          <a:p>
            <a:pPr algn="just"/>
            <a:r>
              <a:rPr lang="pt-BR" sz="2400" b="1" dirty="0" smtClean="0">
                <a:latin typeface="Arial" pitchFamily="34" charset="0"/>
                <a:cs typeface="Arial" pitchFamily="34" charset="0"/>
              </a:rPr>
              <a:t>Objetivo 6</a:t>
            </a:r>
          </a:p>
          <a:p>
            <a:pPr algn="just"/>
            <a:r>
              <a:rPr lang="pt-BR" sz="2400" dirty="0" smtClean="0">
                <a:latin typeface="Arial" pitchFamily="34" charset="0"/>
                <a:cs typeface="Arial" pitchFamily="34" charset="0"/>
              </a:rPr>
              <a:t>Meta </a:t>
            </a:r>
            <a:r>
              <a:rPr lang="pt-BR" sz="2400" dirty="0" smtClean="0">
                <a:latin typeface="Arial" pitchFamily="34" charset="0"/>
                <a:cs typeface="Arial" pitchFamily="34" charset="0"/>
              </a:rPr>
              <a:t>23: Garantir orientação sobre higiene bucal a 100% dos pacientes hipertensos.</a:t>
            </a:r>
          </a:p>
          <a:p>
            <a:pPr algn="just"/>
            <a:r>
              <a:rPr lang="pt-BR" sz="2400" dirty="0" smtClean="0">
                <a:latin typeface="Arial" pitchFamily="34" charset="0"/>
                <a:cs typeface="Arial" pitchFamily="34" charset="0"/>
              </a:rPr>
              <a:t>Indicador 23:Proporção de hipertensos com orientação sobre higiene bucal.</a:t>
            </a:r>
          </a:p>
          <a:p>
            <a:pPr algn="just"/>
            <a:r>
              <a:rPr lang="pt-BR" sz="2400" dirty="0" smtClean="0">
                <a:latin typeface="Arial" pitchFamily="34" charset="0"/>
                <a:cs typeface="Arial" pitchFamily="34" charset="0"/>
              </a:rPr>
              <a:t>Todos os pacientes hipertensos cadastrados foram orientados sobre higiene bucal em 100 % isso foi cumprido pela nossa equipe mediante as consultas e trabalho com os grupos de hipertensos</a:t>
            </a:r>
            <a:r>
              <a:rPr lang="pt-BR" sz="2800" dirty="0" smtClean="0">
                <a:latin typeface="Arial" pitchFamily="34" charset="0"/>
                <a:cs typeface="Arial" pitchFamily="34" charset="0"/>
              </a:rPr>
              <a:t>.</a:t>
            </a:r>
            <a:endParaRPr lang="pt-BR" sz="2800" dirty="0" smtClean="0">
              <a:latin typeface="Arial" pitchFamily="34" charset="0"/>
              <a:cs typeface="Arial" pitchFamily="34" charset="0"/>
            </a:endParaRPr>
          </a:p>
        </p:txBody>
      </p:sp>
    </p:spTree>
    <p:extLst>
      <p:ext uri="{BB962C8B-B14F-4D97-AF65-F5344CB8AC3E}">
        <p14:creationId xmlns:p14="http://schemas.microsoft.com/office/powerpoint/2010/main" val="71549804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539552" y="548680"/>
            <a:ext cx="7488832" cy="4832092"/>
          </a:xfrm>
          <a:prstGeom prst="rect">
            <a:avLst/>
          </a:prstGeom>
        </p:spPr>
        <p:txBody>
          <a:bodyPr wrap="square">
            <a:spAutoFit/>
          </a:bodyPr>
          <a:lstStyle/>
          <a:p>
            <a:pPr algn="just"/>
            <a:endParaRPr lang="pt-BR" sz="2800" dirty="0" smtClean="0">
              <a:latin typeface="Arial" pitchFamily="34" charset="0"/>
              <a:cs typeface="Arial" pitchFamily="34" charset="0"/>
            </a:endParaRPr>
          </a:p>
          <a:p>
            <a:pPr algn="just"/>
            <a:r>
              <a:rPr lang="pt-BR" sz="2800" b="1" dirty="0" smtClean="0">
                <a:latin typeface="Arial" pitchFamily="34" charset="0"/>
                <a:cs typeface="Arial" pitchFamily="34" charset="0"/>
              </a:rPr>
              <a:t>Objetivo 6</a:t>
            </a:r>
          </a:p>
          <a:p>
            <a:pPr algn="just"/>
            <a:r>
              <a:rPr lang="pt-BR" sz="2800" dirty="0" smtClean="0">
                <a:latin typeface="Arial" pitchFamily="34" charset="0"/>
                <a:cs typeface="Arial" pitchFamily="34" charset="0"/>
              </a:rPr>
              <a:t>Meta </a:t>
            </a:r>
            <a:r>
              <a:rPr lang="pt-BR" sz="2800" dirty="0">
                <a:latin typeface="Arial" pitchFamily="34" charset="0"/>
                <a:cs typeface="Arial" pitchFamily="34" charset="0"/>
              </a:rPr>
              <a:t>24: Garantir orientação sobre higiene bucal a 100% dos pacientes diabéticos.</a:t>
            </a:r>
          </a:p>
          <a:p>
            <a:pPr algn="just"/>
            <a:r>
              <a:rPr lang="pt-BR" sz="2800" dirty="0">
                <a:latin typeface="Arial" pitchFamily="34" charset="0"/>
                <a:cs typeface="Arial" pitchFamily="34" charset="0"/>
              </a:rPr>
              <a:t>Indicador 24: Proporção de diabéticos com orientação sobre higiene bucal.   </a:t>
            </a:r>
          </a:p>
          <a:p>
            <a:pPr algn="just"/>
            <a:r>
              <a:rPr lang="pt-BR" sz="2800" dirty="0">
                <a:latin typeface="Arial" pitchFamily="34" charset="0"/>
                <a:cs typeface="Arial" pitchFamily="34" charset="0"/>
              </a:rPr>
              <a:t>Todos os pacientes diabéticos  cadastrados foram orientados sobre higiene bucal em 100 % isso foi cumprido pela nossa equipe mediante as consultas e trabalho com os grupos de diabéticos </a:t>
            </a:r>
          </a:p>
        </p:txBody>
      </p:sp>
    </p:spTree>
    <p:extLst>
      <p:ext uri="{BB962C8B-B14F-4D97-AF65-F5344CB8AC3E}">
        <p14:creationId xmlns:p14="http://schemas.microsoft.com/office/powerpoint/2010/main" val="335687915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16633"/>
            <a:ext cx="7772400" cy="936103"/>
          </a:xfrm>
        </p:spPr>
        <p:txBody>
          <a:bodyPr/>
          <a:lstStyle/>
          <a:p>
            <a:r>
              <a:rPr lang="pt-BR" dirty="0" smtClean="0">
                <a:latin typeface="Arial" pitchFamily="34" charset="0"/>
                <a:cs typeface="Arial" pitchFamily="34" charset="0"/>
              </a:rPr>
              <a:t>Discussão.</a:t>
            </a:r>
            <a:endParaRPr lang="pt-BR" dirty="0">
              <a:latin typeface="Arial" pitchFamily="34" charset="0"/>
              <a:cs typeface="Arial" pitchFamily="34" charset="0"/>
            </a:endParaRPr>
          </a:p>
        </p:txBody>
      </p:sp>
      <p:sp>
        <p:nvSpPr>
          <p:cNvPr id="4" name="Subtítulo 3"/>
          <p:cNvSpPr>
            <a:spLocks noGrp="1"/>
          </p:cNvSpPr>
          <p:nvPr>
            <p:ph type="subTitle" idx="1"/>
          </p:nvPr>
        </p:nvSpPr>
        <p:spPr>
          <a:xfrm>
            <a:off x="755576" y="1052736"/>
            <a:ext cx="7848872" cy="5301208"/>
          </a:xfrm>
        </p:spPr>
        <p:txBody>
          <a:bodyPr>
            <a:noAutofit/>
          </a:bodyPr>
          <a:lstStyle/>
          <a:p>
            <a:pPr marL="457200" indent="-457200" algn="just">
              <a:buFont typeface="Arial" pitchFamily="34" charset="0"/>
              <a:buChar char="•"/>
            </a:pPr>
            <a:r>
              <a:rPr lang="pt-BR" sz="2800" dirty="0">
                <a:solidFill>
                  <a:schemeClr val="tx1"/>
                </a:solidFill>
                <a:latin typeface="Arial" pitchFamily="34" charset="0"/>
                <a:cs typeface="Arial" pitchFamily="34" charset="0"/>
              </a:rPr>
              <a:t>A intervenção </a:t>
            </a:r>
            <a:r>
              <a:rPr lang="pt-BR" sz="2800" dirty="0" smtClean="0">
                <a:solidFill>
                  <a:schemeClr val="tx1"/>
                </a:solidFill>
                <a:latin typeface="Arial" pitchFamily="34" charset="0"/>
                <a:cs typeface="Arial" pitchFamily="34" charset="0"/>
              </a:rPr>
              <a:t>propiciou </a:t>
            </a:r>
            <a:r>
              <a:rPr lang="pt-BR" sz="2800" dirty="0">
                <a:solidFill>
                  <a:schemeClr val="tx1"/>
                </a:solidFill>
                <a:latin typeface="Arial" pitchFamily="34" charset="0"/>
                <a:cs typeface="Arial" pitchFamily="34" charset="0"/>
              </a:rPr>
              <a:t>a ampliação da cobertura da atenção aos hipertensos e diabéticos, a melhoria dos registros e a qualificação da atenção com destaque para a ampliação do exame dos pés dos diabéticos, para a classificação de risco de ambos os grupos e para realização do exame </a:t>
            </a:r>
            <a:r>
              <a:rPr lang="pt-BR" sz="2800" dirty="0" smtClean="0">
                <a:solidFill>
                  <a:schemeClr val="tx1"/>
                </a:solidFill>
                <a:latin typeface="Arial" pitchFamily="34" charset="0"/>
                <a:cs typeface="Arial" pitchFamily="34" charset="0"/>
              </a:rPr>
              <a:t>físico geral .</a:t>
            </a:r>
          </a:p>
          <a:p>
            <a:pPr marL="457200" indent="-457200" algn="just">
              <a:buFont typeface="Arial" pitchFamily="34" charset="0"/>
              <a:buChar char="•"/>
            </a:pPr>
            <a:r>
              <a:rPr lang="pt-BR" sz="2800" dirty="0" smtClean="0">
                <a:solidFill>
                  <a:schemeClr val="tx1"/>
                </a:solidFill>
                <a:latin typeface="Arial" pitchFamily="34" charset="0"/>
                <a:cs typeface="Arial" pitchFamily="34" charset="0"/>
              </a:rPr>
              <a:t> </a:t>
            </a:r>
            <a:r>
              <a:rPr lang="pt-BR" sz="2800" dirty="0">
                <a:solidFill>
                  <a:schemeClr val="tx1"/>
                </a:solidFill>
                <a:latin typeface="Arial" pitchFamily="34" charset="0"/>
                <a:cs typeface="Arial" pitchFamily="34" charset="0"/>
              </a:rPr>
              <a:t>orientar a todos os pacientes sobre orientação nutricional, sobre realização de atividade física, sobre tabagismo e higiene bucal.</a:t>
            </a:r>
          </a:p>
        </p:txBody>
      </p:sp>
    </p:spTree>
    <p:extLst>
      <p:ext uri="{BB962C8B-B14F-4D97-AF65-F5344CB8AC3E}">
        <p14:creationId xmlns:p14="http://schemas.microsoft.com/office/powerpoint/2010/main" val="138096680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dirty="0" smtClean="0">
                <a:latin typeface="Arial" pitchFamily="34" charset="0"/>
                <a:cs typeface="Arial" pitchFamily="34" charset="0"/>
              </a:rPr>
              <a:t>Discussão.</a:t>
            </a:r>
            <a:endParaRPr lang="pt-BR" sz="4000" dirty="0">
              <a:latin typeface="Arial" pitchFamily="34" charset="0"/>
              <a:cs typeface="Arial" pitchFamily="34" charset="0"/>
            </a:endParaRPr>
          </a:p>
        </p:txBody>
      </p:sp>
      <p:sp>
        <p:nvSpPr>
          <p:cNvPr id="3" name="Espaço Reservado para Conteúdo 2"/>
          <p:cNvSpPr>
            <a:spLocks noGrp="1"/>
          </p:cNvSpPr>
          <p:nvPr>
            <p:ph idx="1"/>
          </p:nvPr>
        </p:nvSpPr>
        <p:spPr/>
        <p:txBody>
          <a:bodyPr>
            <a:normAutofit/>
          </a:bodyPr>
          <a:lstStyle/>
          <a:p>
            <a:pPr algn="just"/>
            <a:r>
              <a:rPr lang="pt-BR" sz="2800" dirty="0" smtClean="0">
                <a:latin typeface="Arial" pitchFamily="34" charset="0"/>
                <a:cs typeface="Arial" pitchFamily="34" charset="0"/>
              </a:rPr>
              <a:t>Permitiu </a:t>
            </a:r>
            <a:r>
              <a:rPr lang="pt-BR" sz="2800" dirty="0">
                <a:latin typeface="Arial" pitchFamily="34" charset="0"/>
                <a:cs typeface="Arial" pitchFamily="34" charset="0"/>
              </a:rPr>
              <a:t>que a equipe se capacitasse para seguir as recomendações do Ministério da Saúde relativas ao rastreamento, diagnóstico, tratamento e monitoramento da Hipertensão e Diabetes</a:t>
            </a:r>
            <a:r>
              <a:rPr lang="pt-BR" sz="2800" dirty="0" smtClean="0">
                <a:latin typeface="Arial" pitchFamily="34" charset="0"/>
                <a:cs typeface="Arial" pitchFamily="34" charset="0"/>
              </a:rPr>
              <a:t>.</a:t>
            </a:r>
          </a:p>
          <a:p>
            <a:pPr algn="just"/>
            <a:r>
              <a:rPr lang="pt-BR" sz="2800" dirty="0" smtClean="0">
                <a:latin typeface="Arial" pitchFamily="34" charset="0"/>
                <a:cs typeface="Arial" pitchFamily="34" charset="0"/>
              </a:rPr>
              <a:t>Promoveu </a:t>
            </a:r>
            <a:r>
              <a:rPr lang="pt-BR" sz="2800" dirty="0">
                <a:latin typeface="Arial" pitchFamily="34" charset="0"/>
                <a:cs typeface="Arial" pitchFamily="34" charset="0"/>
              </a:rPr>
              <a:t>o trabalho integrado da médica, da enfermeira, da auxiliar de enfermagem e da </a:t>
            </a:r>
            <a:r>
              <a:rPr lang="pt-BR" sz="2800" dirty="0" smtClean="0">
                <a:latin typeface="Arial" pitchFamily="34" charset="0"/>
                <a:cs typeface="Arial" pitchFamily="34" charset="0"/>
              </a:rPr>
              <a:t>recepção.</a:t>
            </a:r>
            <a:endParaRPr lang="pt-BR" sz="2800" dirty="0">
              <a:latin typeface="Arial" pitchFamily="34" charset="0"/>
              <a:cs typeface="Arial" pitchFamily="34" charset="0"/>
            </a:endParaRPr>
          </a:p>
        </p:txBody>
      </p:sp>
    </p:spTree>
    <p:extLst>
      <p:ext uri="{BB962C8B-B14F-4D97-AF65-F5344CB8AC3E}">
        <p14:creationId xmlns:p14="http://schemas.microsoft.com/office/powerpoint/2010/main" val="22691064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dirty="0">
                <a:latin typeface="Arial" pitchFamily="34" charset="0"/>
                <a:cs typeface="Arial" pitchFamily="34" charset="0"/>
              </a:rPr>
              <a:t>Discussão.</a:t>
            </a:r>
          </a:p>
        </p:txBody>
      </p:sp>
      <p:sp>
        <p:nvSpPr>
          <p:cNvPr id="3" name="Espaço Reservado para Conteúdo 2"/>
          <p:cNvSpPr>
            <a:spLocks noGrp="1"/>
          </p:cNvSpPr>
          <p:nvPr>
            <p:ph idx="1"/>
          </p:nvPr>
        </p:nvSpPr>
        <p:spPr/>
        <p:txBody>
          <a:bodyPr>
            <a:normAutofit/>
          </a:bodyPr>
          <a:lstStyle/>
          <a:p>
            <a:pPr algn="just"/>
            <a:r>
              <a:rPr lang="pt-BR" sz="2800" dirty="0">
                <a:latin typeface="Arial" pitchFamily="34" charset="0"/>
                <a:cs typeface="Arial" pitchFamily="34" charset="0"/>
              </a:rPr>
              <a:t>Nossa equipe sentiu satisfeito pelo trabalho de todos em uniu e pela melhoria alcançada em a cobertura e atendimentos de os pacientes hipertensos. Isto acabou tendo impacto também em outras atividades no serviço como em as reuniões com os grupos </a:t>
            </a:r>
            <a:r>
              <a:rPr lang="pt-BR" sz="2800" dirty="0" smtClean="0">
                <a:latin typeface="Arial" pitchFamily="34" charset="0"/>
                <a:cs typeface="Arial" pitchFamily="34" charset="0"/>
              </a:rPr>
              <a:t>priorizados.</a:t>
            </a:r>
          </a:p>
          <a:p>
            <a:pPr algn="just"/>
            <a:r>
              <a:rPr lang="pt-BR" sz="2800" dirty="0">
                <a:latin typeface="Arial" pitchFamily="34" charset="0"/>
                <a:cs typeface="Arial" pitchFamily="34" charset="0"/>
              </a:rPr>
              <a:t>A intervenção reviu as atribuições da equipe incluindo a médica viabilizando a atenção a um maior numero de </a:t>
            </a:r>
            <a:r>
              <a:rPr lang="pt-BR" sz="2800" dirty="0" smtClean="0">
                <a:latin typeface="Arial" pitchFamily="34" charset="0"/>
                <a:cs typeface="Arial" pitchFamily="34" charset="0"/>
              </a:rPr>
              <a:t>pessoas.</a:t>
            </a:r>
            <a:endParaRPr lang="pt-BR" sz="2800" dirty="0">
              <a:latin typeface="Arial" pitchFamily="34" charset="0"/>
              <a:cs typeface="Arial" pitchFamily="34" charset="0"/>
            </a:endParaRPr>
          </a:p>
        </p:txBody>
      </p:sp>
    </p:spTree>
    <p:extLst>
      <p:ext uri="{BB962C8B-B14F-4D97-AF65-F5344CB8AC3E}">
        <p14:creationId xmlns:p14="http://schemas.microsoft.com/office/powerpoint/2010/main" val="90529416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Discussão.</a:t>
            </a:r>
          </a:p>
        </p:txBody>
      </p:sp>
      <p:sp>
        <p:nvSpPr>
          <p:cNvPr id="3" name="Espaço Reservado para Conteúdo 2"/>
          <p:cNvSpPr>
            <a:spLocks noGrp="1"/>
          </p:cNvSpPr>
          <p:nvPr>
            <p:ph idx="1"/>
          </p:nvPr>
        </p:nvSpPr>
        <p:spPr>
          <a:xfrm>
            <a:off x="457200" y="1916832"/>
            <a:ext cx="7571184" cy="4209331"/>
          </a:xfrm>
        </p:spPr>
        <p:txBody>
          <a:bodyPr>
            <a:normAutofit/>
          </a:bodyPr>
          <a:lstStyle/>
          <a:p>
            <a:pPr algn="just"/>
            <a:r>
              <a:rPr lang="pt-BR" sz="2800" dirty="0">
                <a:latin typeface="Arial" pitchFamily="34" charset="0"/>
                <a:cs typeface="Arial" pitchFamily="34" charset="0"/>
              </a:rPr>
              <a:t>A classificação de risco dos hipertensos e diabéticos tem sido cruciais para apoiar a </a:t>
            </a:r>
            <a:r>
              <a:rPr lang="pt-BR" sz="2800" dirty="0" smtClean="0">
                <a:latin typeface="Arial" pitchFamily="34" charset="0"/>
                <a:cs typeface="Arial" pitchFamily="34" charset="0"/>
              </a:rPr>
              <a:t>priorização </a:t>
            </a:r>
            <a:r>
              <a:rPr lang="pt-BR" sz="2800" dirty="0">
                <a:latin typeface="Arial" pitchFamily="34" charset="0"/>
                <a:cs typeface="Arial" pitchFamily="34" charset="0"/>
              </a:rPr>
              <a:t>do atendimento dos mesmos </a:t>
            </a:r>
            <a:r>
              <a:rPr lang="pt-BR" sz="2800" dirty="0" smtClean="0">
                <a:latin typeface="Arial" pitchFamily="34" charset="0"/>
                <a:cs typeface="Arial" pitchFamily="34" charset="0"/>
              </a:rPr>
              <a:t>.</a:t>
            </a:r>
          </a:p>
          <a:p>
            <a:pPr algn="just"/>
            <a:r>
              <a:rPr lang="pt-BR" sz="2800" dirty="0">
                <a:latin typeface="Arial" pitchFamily="34" charset="0"/>
                <a:cs typeface="Arial" pitchFamily="34" charset="0"/>
              </a:rPr>
              <a:t>A orientação nutricional, sobre atividades físicas, sobre tabagismo e higiene bucal aos pacientes hipertenso foi muito importante porque alguns hão mudado seus estilos de vida.</a:t>
            </a:r>
          </a:p>
        </p:txBody>
      </p:sp>
    </p:spTree>
    <p:extLst>
      <p:ext uri="{BB962C8B-B14F-4D97-AF65-F5344CB8AC3E}">
        <p14:creationId xmlns:p14="http://schemas.microsoft.com/office/powerpoint/2010/main" val="319556276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dirty="0">
                <a:latin typeface="Arial" pitchFamily="34" charset="0"/>
                <a:cs typeface="Arial" pitchFamily="34" charset="0"/>
              </a:rPr>
              <a:t>Discussão.</a:t>
            </a:r>
          </a:p>
        </p:txBody>
      </p:sp>
      <p:sp>
        <p:nvSpPr>
          <p:cNvPr id="3" name="Espaço Reservado para Conteúdo 2"/>
          <p:cNvSpPr>
            <a:spLocks noGrp="1"/>
          </p:cNvSpPr>
          <p:nvPr>
            <p:ph idx="1"/>
          </p:nvPr>
        </p:nvSpPr>
        <p:spPr/>
        <p:txBody>
          <a:bodyPr>
            <a:normAutofit lnSpcReduction="10000"/>
          </a:bodyPr>
          <a:lstStyle/>
          <a:p>
            <a:pPr algn="just"/>
            <a:r>
              <a:rPr lang="pt-BR" sz="2800" dirty="0">
                <a:latin typeface="Arial" pitchFamily="34" charset="0"/>
                <a:cs typeface="Arial" pitchFamily="34" charset="0"/>
              </a:rPr>
              <a:t>O impacto da intervenção ainda é pouco percebido pela comunidade. Os hipertensos e diabéticos demonstram satisfação com a prioridade no atendimento. Apesar da ampliação da cobertura do programa ainda temos muitos hipertensos e </a:t>
            </a:r>
            <a:r>
              <a:rPr lang="pt-BR" sz="2800" dirty="0" smtClean="0">
                <a:latin typeface="Arial" pitchFamily="34" charset="0"/>
                <a:cs typeface="Arial" pitchFamily="34" charset="0"/>
              </a:rPr>
              <a:t>diabéticos </a:t>
            </a:r>
            <a:r>
              <a:rPr lang="pt-BR" sz="2800" dirty="0">
                <a:latin typeface="Arial" pitchFamily="34" charset="0"/>
                <a:cs typeface="Arial" pitchFamily="34" charset="0"/>
              </a:rPr>
              <a:t>sem cobertura</a:t>
            </a:r>
            <a:r>
              <a:rPr lang="pt-BR" sz="2800" dirty="0" smtClean="0">
                <a:latin typeface="Arial" pitchFamily="34" charset="0"/>
                <a:cs typeface="Arial" pitchFamily="34" charset="0"/>
              </a:rPr>
              <a:t>.</a:t>
            </a:r>
          </a:p>
          <a:p>
            <a:pPr algn="just"/>
            <a:r>
              <a:rPr lang="pt-BR" sz="2800" dirty="0" smtClean="0">
                <a:latin typeface="Arial" pitchFamily="34" charset="0"/>
                <a:cs typeface="Arial" pitchFamily="34" charset="0"/>
              </a:rPr>
              <a:t>Faltou </a:t>
            </a:r>
            <a:r>
              <a:rPr lang="pt-BR" sz="2800" dirty="0">
                <a:latin typeface="Arial" pitchFamily="34" charset="0"/>
                <a:cs typeface="Arial" pitchFamily="34" charset="0"/>
              </a:rPr>
              <a:t>uma articulação com a comunidade para explicitar os critérios para priorização da atenção e discutir a melhor maneira de implementar isto .</a:t>
            </a:r>
          </a:p>
        </p:txBody>
      </p:sp>
    </p:spTree>
    <p:extLst>
      <p:ext uri="{BB962C8B-B14F-4D97-AF65-F5344CB8AC3E}">
        <p14:creationId xmlns:p14="http://schemas.microsoft.com/office/powerpoint/2010/main" val="26695205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latin typeface="Arial" pitchFamily="34" charset="0"/>
                <a:cs typeface="Arial" pitchFamily="34" charset="0"/>
              </a:rPr>
              <a:t>Caracterização da Unidade Básica de Saúde.</a:t>
            </a:r>
          </a:p>
        </p:txBody>
      </p:sp>
      <p:sp>
        <p:nvSpPr>
          <p:cNvPr id="3" name="Espaço Reservado para Conteúdo 2"/>
          <p:cNvSpPr>
            <a:spLocks noGrp="1"/>
          </p:cNvSpPr>
          <p:nvPr>
            <p:ph idx="1"/>
          </p:nvPr>
        </p:nvSpPr>
        <p:spPr>
          <a:xfrm>
            <a:off x="457200" y="1916832"/>
            <a:ext cx="7571184" cy="4209331"/>
          </a:xfrm>
        </p:spPr>
        <p:txBody>
          <a:bodyPr/>
          <a:lstStyle/>
          <a:p>
            <a:r>
              <a:rPr lang="pt-BR" sz="2800" dirty="0">
                <a:latin typeface="Arial" pitchFamily="34" charset="0"/>
                <a:cs typeface="Arial" pitchFamily="34" charset="0"/>
              </a:rPr>
              <a:t>se recebe apoio de NASF (Núcleo de apoio á Saúde da família )que esta conformado pelo : 1 assistente social , 1 fisioterapeuta e 1 fonoaudiólogo, os mesmo estão disponível toda a  </a:t>
            </a:r>
            <a:r>
              <a:rPr lang="pt-BR" sz="2800" dirty="0" smtClean="0">
                <a:latin typeface="Arial" pitchFamily="34" charset="0"/>
                <a:cs typeface="Arial" pitchFamily="34" charset="0"/>
              </a:rPr>
              <a:t>semana</a:t>
            </a:r>
          </a:p>
          <a:p>
            <a:r>
              <a:rPr lang="pt-BR" sz="2800" dirty="0" smtClean="0">
                <a:latin typeface="Arial" pitchFamily="34" charset="0"/>
                <a:cs typeface="Arial" pitchFamily="34" charset="0"/>
              </a:rPr>
              <a:t> Nutricionista </a:t>
            </a:r>
            <a:r>
              <a:rPr lang="pt-BR" sz="2800" dirty="0">
                <a:latin typeface="Arial" pitchFamily="34" charset="0"/>
                <a:cs typeface="Arial" pitchFamily="34" charset="0"/>
              </a:rPr>
              <a:t>com atendimento de 3 vezes ao semana .</a:t>
            </a:r>
          </a:p>
          <a:p>
            <a:pPr marL="0" indent="0">
              <a:buNone/>
            </a:pPr>
            <a:endParaRPr lang="pt-BR" dirty="0"/>
          </a:p>
        </p:txBody>
      </p:sp>
    </p:spTree>
    <p:extLst>
      <p:ext uri="{BB962C8B-B14F-4D97-AF65-F5344CB8AC3E}">
        <p14:creationId xmlns:p14="http://schemas.microsoft.com/office/powerpoint/2010/main" val="2707717575"/>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dirty="0">
                <a:latin typeface="Arial" pitchFamily="34" charset="0"/>
                <a:cs typeface="Arial" pitchFamily="34" charset="0"/>
              </a:rPr>
              <a:t>Discussão.</a:t>
            </a:r>
          </a:p>
        </p:txBody>
      </p:sp>
      <p:sp>
        <p:nvSpPr>
          <p:cNvPr id="3" name="Espaço Reservado para Conteúdo 2"/>
          <p:cNvSpPr>
            <a:spLocks noGrp="1"/>
          </p:cNvSpPr>
          <p:nvPr>
            <p:ph idx="1"/>
          </p:nvPr>
        </p:nvSpPr>
        <p:spPr/>
        <p:txBody>
          <a:bodyPr>
            <a:normAutofit lnSpcReduction="10000"/>
          </a:bodyPr>
          <a:lstStyle/>
          <a:p>
            <a:pPr algn="just"/>
            <a:r>
              <a:rPr lang="pt-BR" sz="2800" dirty="0" smtClean="0">
                <a:latin typeface="Arial" pitchFamily="34" charset="0"/>
                <a:cs typeface="Arial" pitchFamily="34" charset="0"/>
              </a:rPr>
              <a:t>A </a:t>
            </a:r>
            <a:r>
              <a:rPr lang="pt-BR" sz="2800" dirty="0">
                <a:latin typeface="Arial" pitchFamily="34" charset="0"/>
                <a:cs typeface="Arial" pitchFamily="34" charset="0"/>
              </a:rPr>
              <a:t>partir do próximo mês , quando teremos disponíveis agentes comunitários para o demais micro áreas , pretendemos investir na ampliação de cobertura dos hipertensos e diabéticos</a:t>
            </a:r>
            <a:r>
              <a:rPr lang="pt-BR" sz="2800" dirty="0" smtClean="0">
                <a:latin typeface="Arial" pitchFamily="34" charset="0"/>
                <a:cs typeface="Arial" pitchFamily="34" charset="0"/>
              </a:rPr>
              <a:t>.</a:t>
            </a:r>
          </a:p>
          <a:p>
            <a:pPr algn="just"/>
            <a:r>
              <a:rPr lang="pt-BR" sz="2800" dirty="0">
                <a:latin typeface="Arial" pitchFamily="34" charset="0"/>
                <a:cs typeface="Arial" pitchFamily="34" charset="0"/>
              </a:rPr>
              <a:t>A intervenção será incorporada a rotina do </a:t>
            </a:r>
            <a:r>
              <a:rPr lang="pt-BR" sz="2800" dirty="0" smtClean="0">
                <a:latin typeface="Arial" pitchFamily="34" charset="0"/>
                <a:cs typeface="Arial" pitchFamily="34" charset="0"/>
              </a:rPr>
              <a:t>serviço</a:t>
            </a:r>
            <a:r>
              <a:rPr lang="pt-BR" sz="2800" dirty="0">
                <a:latin typeface="Arial" pitchFamily="34" charset="0"/>
                <a:cs typeface="Arial" pitchFamily="34" charset="0"/>
              </a:rPr>
              <a:t> </a:t>
            </a:r>
            <a:r>
              <a:rPr lang="pt-BR" sz="2800" dirty="0" smtClean="0">
                <a:latin typeface="Arial" pitchFamily="34" charset="0"/>
                <a:cs typeface="Arial" pitchFamily="34" charset="0"/>
              </a:rPr>
              <a:t>porem </a:t>
            </a:r>
            <a:r>
              <a:rPr lang="pt-BR" sz="2800" dirty="0">
                <a:latin typeface="Arial" pitchFamily="34" charset="0"/>
                <a:cs typeface="Arial" pitchFamily="34" charset="0"/>
              </a:rPr>
              <a:t>vamos ampliar o trabalho de conscientização da comunidade em relação a necessidade de priorização da atenção dos hipertensos e diabéticos , em especial os de alto risco .</a:t>
            </a:r>
          </a:p>
        </p:txBody>
      </p:sp>
    </p:spTree>
    <p:extLst>
      <p:ext uri="{BB962C8B-B14F-4D97-AF65-F5344CB8AC3E}">
        <p14:creationId xmlns:p14="http://schemas.microsoft.com/office/powerpoint/2010/main" val="71431003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692696"/>
            <a:ext cx="7239000" cy="1008112"/>
          </a:xfrm>
        </p:spPr>
        <p:txBody>
          <a:bodyPr>
            <a:noAutofit/>
          </a:bodyPr>
          <a:lstStyle/>
          <a:p>
            <a:r>
              <a:rPr lang="pt-BR" sz="3200" dirty="0" smtClean="0">
                <a:latin typeface="Arial" pitchFamily="34" charset="0"/>
                <a:cs typeface="Arial" pitchFamily="34" charset="0"/>
              </a:rPr>
              <a:t>Reflexão critica sobre  processo pessoal de aprendizagem.</a:t>
            </a:r>
            <a:endParaRPr lang="pt-BR" sz="3200" dirty="0">
              <a:latin typeface="Arial" pitchFamily="34" charset="0"/>
              <a:cs typeface="Arial" pitchFamily="34" charset="0"/>
            </a:endParaRPr>
          </a:p>
        </p:txBody>
      </p:sp>
      <p:sp>
        <p:nvSpPr>
          <p:cNvPr id="3" name="Espaço Reservado para Conteúdo 2"/>
          <p:cNvSpPr>
            <a:spLocks noGrp="1"/>
          </p:cNvSpPr>
          <p:nvPr>
            <p:ph idx="1"/>
          </p:nvPr>
        </p:nvSpPr>
        <p:spPr>
          <a:xfrm>
            <a:off x="457200" y="2060848"/>
            <a:ext cx="7571184" cy="4065315"/>
          </a:xfrm>
        </p:spPr>
        <p:txBody>
          <a:bodyPr>
            <a:normAutofit/>
          </a:bodyPr>
          <a:lstStyle/>
          <a:p>
            <a:pPr algn="just"/>
            <a:r>
              <a:rPr lang="pt-BR" sz="2400" dirty="0">
                <a:latin typeface="Arial" pitchFamily="34" charset="0"/>
                <a:cs typeface="Arial" pitchFamily="34" charset="0"/>
              </a:rPr>
              <a:t>M</a:t>
            </a:r>
            <a:r>
              <a:rPr lang="pt-BR" sz="2400" dirty="0" smtClean="0">
                <a:latin typeface="Arial" pitchFamily="34" charset="0"/>
                <a:cs typeface="Arial" pitchFamily="34" charset="0"/>
              </a:rPr>
              <a:t>uito </a:t>
            </a:r>
            <a:r>
              <a:rPr lang="pt-BR" sz="2400" dirty="0">
                <a:latin typeface="Arial" pitchFamily="34" charset="0"/>
                <a:cs typeface="Arial" pitchFamily="34" charset="0"/>
              </a:rPr>
              <a:t>difícil  porque me encontrava em outro pais , com professional, gestores e comunidades  que não conhecia mas não foi aís ,desde primer momento quando a divulgação do projeto , todo equipe , gestor e comunidades mostraram interesse por trabalhar , perguntavam muito e olhasse a expectativa de melhorar a saúde do povo  </a:t>
            </a:r>
            <a:r>
              <a:rPr lang="pt-BR" sz="2800" dirty="0">
                <a:latin typeface="Arial" pitchFamily="34" charset="0"/>
                <a:cs typeface="Arial" pitchFamily="34" charset="0"/>
              </a:rPr>
              <a:t>.</a:t>
            </a:r>
          </a:p>
        </p:txBody>
      </p:sp>
    </p:spTree>
    <p:extLst>
      <p:ext uri="{BB962C8B-B14F-4D97-AF65-F5344CB8AC3E}">
        <p14:creationId xmlns:p14="http://schemas.microsoft.com/office/powerpoint/2010/main" val="84824516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320040"/>
            <a:ext cx="7239000" cy="1452776"/>
          </a:xfrm>
        </p:spPr>
        <p:txBody>
          <a:bodyPr>
            <a:noAutofit/>
          </a:bodyPr>
          <a:lstStyle/>
          <a:p>
            <a:r>
              <a:rPr lang="pt-BR" sz="3200" dirty="0">
                <a:latin typeface="Arial" pitchFamily="34" charset="0"/>
                <a:cs typeface="Arial" pitchFamily="34" charset="0"/>
              </a:rPr>
              <a:t>Reflexão critica sobre </a:t>
            </a:r>
            <a:r>
              <a:rPr lang="pt-BR" sz="3200" dirty="0" smtClean="0">
                <a:latin typeface="Arial" pitchFamily="34" charset="0"/>
                <a:cs typeface="Arial" pitchFamily="34" charset="0"/>
              </a:rPr>
              <a:t> </a:t>
            </a:r>
            <a:r>
              <a:rPr lang="pt-BR" sz="3200" dirty="0">
                <a:latin typeface="Arial" pitchFamily="34" charset="0"/>
                <a:cs typeface="Arial" pitchFamily="34" charset="0"/>
              </a:rPr>
              <a:t>processo pessoal de aprendizagem</a:t>
            </a:r>
          </a:p>
        </p:txBody>
      </p:sp>
      <p:sp>
        <p:nvSpPr>
          <p:cNvPr id="3" name="Espaço Reservado para Conteúdo 2"/>
          <p:cNvSpPr>
            <a:spLocks noGrp="1"/>
          </p:cNvSpPr>
          <p:nvPr>
            <p:ph idx="1"/>
          </p:nvPr>
        </p:nvSpPr>
        <p:spPr>
          <a:xfrm>
            <a:off x="457200" y="2276872"/>
            <a:ext cx="7643192" cy="3849291"/>
          </a:xfrm>
        </p:spPr>
        <p:txBody>
          <a:bodyPr>
            <a:noAutofit/>
          </a:bodyPr>
          <a:lstStyle/>
          <a:p>
            <a:pPr algn="just"/>
            <a:r>
              <a:rPr lang="pt-BR" sz="2400" dirty="0" smtClean="0">
                <a:latin typeface="Arial" pitchFamily="34" charset="0"/>
                <a:cs typeface="Arial" pitchFamily="34" charset="0"/>
              </a:rPr>
              <a:t>Muito </a:t>
            </a:r>
            <a:r>
              <a:rPr lang="pt-BR" sz="2400" dirty="0">
                <a:latin typeface="Arial" pitchFamily="34" charset="0"/>
                <a:cs typeface="Arial" pitchFamily="34" charset="0"/>
              </a:rPr>
              <a:t>importante para minha pratica Professional em este país</a:t>
            </a:r>
            <a:r>
              <a:rPr lang="pt-BR" sz="2400" dirty="0" smtClean="0">
                <a:latin typeface="Arial" pitchFamily="34" charset="0"/>
                <a:cs typeface="Arial" pitchFamily="34" charset="0"/>
              </a:rPr>
              <a:t>, </a:t>
            </a:r>
          </a:p>
          <a:p>
            <a:pPr algn="just"/>
            <a:r>
              <a:rPr lang="pt-BR" sz="2400" dirty="0" smtClean="0">
                <a:latin typeface="Arial" pitchFamily="34" charset="0"/>
                <a:cs typeface="Arial" pitchFamily="34" charset="0"/>
              </a:rPr>
              <a:t>Nos </a:t>
            </a:r>
            <a:r>
              <a:rPr lang="pt-BR" sz="2400" dirty="0">
                <a:latin typeface="Arial" pitchFamily="34" charset="0"/>
                <a:cs typeface="Arial" pitchFamily="34" charset="0"/>
              </a:rPr>
              <a:t>há brindado muitas ferramentas e a esclarecido algumas duvidas que possam </a:t>
            </a:r>
            <a:r>
              <a:rPr lang="pt-BR" sz="2400" dirty="0" smtClean="0">
                <a:latin typeface="Arial" pitchFamily="34" charset="0"/>
                <a:cs typeface="Arial" pitchFamily="34" charset="0"/>
              </a:rPr>
              <a:t>tem, </a:t>
            </a:r>
          </a:p>
          <a:p>
            <a:pPr algn="just"/>
            <a:r>
              <a:rPr lang="pt-BR" sz="2400" dirty="0">
                <a:latin typeface="Arial" pitchFamily="34" charset="0"/>
                <a:cs typeface="Arial" pitchFamily="34" charset="0"/>
              </a:rPr>
              <a:t>N</a:t>
            </a:r>
            <a:r>
              <a:rPr lang="pt-BR" sz="2400" dirty="0" smtClean="0">
                <a:latin typeface="Arial" pitchFamily="34" charset="0"/>
                <a:cs typeface="Arial" pitchFamily="34" charset="0"/>
              </a:rPr>
              <a:t>os </a:t>
            </a:r>
            <a:r>
              <a:rPr lang="pt-BR" sz="2400" dirty="0">
                <a:latin typeface="Arial" pitchFamily="34" charset="0"/>
                <a:cs typeface="Arial" pitchFamily="34" charset="0"/>
              </a:rPr>
              <a:t>há brindado casos clínicos muito frequentes em a pratica diário que nos impossibilita errar</a:t>
            </a:r>
            <a:r>
              <a:rPr lang="pt-BR" sz="2400" dirty="0" smtClean="0">
                <a:latin typeface="Arial" pitchFamily="34" charset="0"/>
                <a:cs typeface="Arial" pitchFamily="34" charset="0"/>
              </a:rPr>
              <a:t>,</a:t>
            </a:r>
          </a:p>
          <a:p>
            <a:pPr algn="just"/>
            <a:r>
              <a:rPr lang="pt-BR" sz="2400" dirty="0" smtClean="0">
                <a:latin typeface="Arial" pitchFamily="34" charset="0"/>
                <a:cs typeface="Arial" pitchFamily="34" charset="0"/>
              </a:rPr>
              <a:t> Nos </a:t>
            </a:r>
            <a:r>
              <a:rPr lang="pt-BR" sz="2400" dirty="0">
                <a:latin typeface="Arial" pitchFamily="34" charset="0"/>
                <a:cs typeface="Arial" pitchFamily="34" charset="0"/>
              </a:rPr>
              <a:t>há enriquecido sobre os protocolos de as diferentes </a:t>
            </a:r>
            <a:r>
              <a:rPr lang="pt-BR" sz="2400" dirty="0" smtClean="0">
                <a:latin typeface="Arial" pitchFamily="34" charset="0"/>
                <a:cs typeface="Arial" pitchFamily="34" charset="0"/>
              </a:rPr>
              <a:t>doenças</a:t>
            </a:r>
          </a:p>
          <a:p>
            <a:pPr algn="just"/>
            <a:endParaRPr lang="pt-BR" sz="2400" dirty="0">
              <a:latin typeface="Arial" pitchFamily="34" charset="0"/>
              <a:cs typeface="Arial" pitchFamily="34" charset="0"/>
            </a:endParaRPr>
          </a:p>
        </p:txBody>
      </p:sp>
    </p:spTree>
    <p:extLst>
      <p:ext uri="{BB962C8B-B14F-4D97-AF65-F5344CB8AC3E}">
        <p14:creationId xmlns:p14="http://schemas.microsoft.com/office/powerpoint/2010/main" val="428399235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320040"/>
            <a:ext cx="7239000" cy="1380768"/>
          </a:xfrm>
        </p:spPr>
        <p:txBody>
          <a:bodyPr>
            <a:noAutofit/>
          </a:bodyPr>
          <a:lstStyle/>
          <a:p>
            <a:r>
              <a:rPr lang="pt-BR" sz="3200" dirty="0">
                <a:latin typeface="Arial" pitchFamily="34" charset="0"/>
                <a:cs typeface="Arial" pitchFamily="34" charset="0"/>
              </a:rPr>
              <a:t>Reflexão critica </a:t>
            </a:r>
            <a:r>
              <a:rPr lang="pt-BR" sz="3200" dirty="0" smtClean="0">
                <a:latin typeface="Arial" pitchFamily="34" charset="0"/>
                <a:cs typeface="Arial" pitchFamily="34" charset="0"/>
              </a:rPr>
              <a:t>sobre </a:t>
            </a:r>
            <a:r>
              <a:rPr lang="pt-BR" sz="3200" dirty="0">
                <a:latin typeface="Arial" pitchFamily="34" charset="0"/>
                <a:cs typeface="Arial" pitchFamily="34" charset="0"/>
              </a:rPr>
              <a:t>processo pessoal de </a:t>
            </a:r>
            <a:r>
              <a:rPr lang="pt-BR" sz="3200" dirty="0" smtClean="0">
                <a:latin typeface="Arial" pitchFamily="34" charset="0"/>
                <a:cs typeface="Arial" pitchFamily="34" charset="0"/>
              </a:rPr>
              <a:t>aprendizagem.</a:t>
            </a:r>
            <a:endParaRPr lang="pt-BR" sz="3200" dirty="0">
              <a:latin typeface="Arial" pitchFamily="34" charset="0"/>
              <a:cs typeface="Arial" pitchFamily="34" charset="0"/>
            </a:endParaRPr>
          </a:p>
        </p:txBody>
      </p:sp>
      <p:sp>
        <p:nvSpPr>
          <p:cNvPr id="3" name="Espaço Reservado para Conteúdo 2"/>
          <p:cNvSpPr>
            <a:spLocks noGrp="1"/>
          </p:cNvSpPr>
          <p:nvPr>
            <p:ph idx="1"/>
          </p:nvPr>
        </p:nvSpPr>
        <p:spPr>
          <a:xfrm>
            <a:off x="457200" y="2060848"/>
            <a:ext cx="7571184" cy="4065315"/>
          </a:xfrm>
        </p:spPr>
        <p:txBody>
          <a:bodyPr>
            <a:normAutofit/>
          </a:bodyPr>
          <a:lstStyle/>
          <a:p>
            <a:pPr algn="just"/>
            <a:r>
              <a:rPr lang="pt-BR" sz="2800" dirty="0" smtClean="0">
                <a:latin typeface="Arial" pitchFamily="34" charset="0"/>
                <a:cs typeface="Arial" pitchFamily="34" charset="0"/>
              </a:rPr>
              <a:t>Nos </a:t>
            </a:r>
            <a:r>
              <a:rPr lang="pt-BR" sz="2800" dirty="0">
                <a:latin typeface="Arial" pitchFamily="34" charset="0"/>
                <a:cs typeface="Arial" pitchFamily="34" charset="0"/>
              </a:rPr>
              <a:t>há ajudado a melhorar a língua portuguesa e além brindar-nos um melhor desenvolvimento em nosso trabalho.</a:t>
            </a:r>
          </a:p>
          <a:p>
            <a:pPr algn="just"/>
            <a:r>
              <a:rPr lang="pt-BR" sz="2800" dirty="0">
                <a:latin typeface="Arial" pitchFamily="34" charset="0"/>
                <a:cs typeface="Arial" pitchFamily="34" charset="0"/>
              </a:rPr>
              <a:t> </a:t>
            </a:r>
            <a:r>
              <a:rPr lang="pt-BR" sz="2800" dirty="0" smtClean="0">
                <a:latin typeface="Arial" pitchFamily="34" charset="0"/>
                <a:cs typeface="Arial" pitchFamily="34" charset="0"/>
              </a:rPr>
              <a:t>Temos </a:t>
            </a:r>
            <a:r>
              <a:rPr lang="pt-BR" sz="2800" dirty="0">
                <a:latin typeface="Arial" pitchFamily="34" charset="0"/>
                <a:cs typeface="Arial" pitchFamily="34" charset="0"/>
              </a:rPr>
              <a:t>realizado neste trabalho de intervenção que conseguimos pôr em prática ações previstas no projeto nos eixos de Monitoramento e Avaliação, Qualificação da Prática Clínica, Organização e Gestão do Serviço e Engajamento Público.</a:t>
            </a:r>
          </a:p>
        </p:txBody>
      </p:sp>
    </p:spTree>
    <p:extLst>
      <p:ext uri="{BB962C8B-B14F-4D97-AF65-F5344CB8AC3E}">
        <p14:creationId xmlns:p14="http://schemas.microsoft.com/office/powerpoint/2010/main" val="268669295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320040"/>
            <a:ext cx="7239000" cy="1452776"/>
          </a:xfrm>
        </p:spPr>
        <p:txBody>
          <a:bodyPr>
            <a:noAutofit/>
          </a:bodyPr>
          <a:lstStyle/>
          <a:p>
            <a:r>
              <a:rPr lang="pt-BR" sz="3200" dirty="0">
                <a:latin typeface="Arial" pitchFamily="34" charset="0"/>
                <a:cs typeface="Arial" pitchFamily="34" charset="0"/>
              </a:rPr>
              <a:t>Reflexão critica sobre processo pessoal de aprendizagem.</a:t>
            </a:r>
          </a:p>
        </p:txBody>
      </p:sp>
      <p:sp>
        <p:nvSpPr>
          <p:cNvPr id="3" name="Espaço Reservado para Conteúdo 2"/>
          <p:cNvSpPr>
            <a:spLocks noGrp="1"/>
          </p:cNvSpPr>
          <p:nvPr>
            <p:ph idx="1"/>
          </p:nvPr>
        </p:nvSpPr>
        <p:spPr>
          <a:xfrm>
            <a:off x="457200" y="2420888"/>
            <a:ext cx="7427168" cy="3705275"/>
          </a:xfrm>
        </p:spPr>
        <p:txBody>
          <a:bodyPr>
            <a:normAutofit/>
          </a:bodyPr>
          <a:lstStyle/>
          <a:p>
            <a:pPr algn="just"/>
            <a:r>
              <a:rPr lang="pt-BR" sz="2400" dirty="0" smtClean="0">
                <a:latin typeface="Arial" pitchFamily="34" charset="0"/>
                <a:cs typeface="Arial" pitchFamily="34" charset="0"/>
              </a:rPr>
              <a:t>Elemos </a:t>
            </a:r>
            <a:r>
              <a:rPr lang="pt-BR" sz="2400" dirty="0">
                <a:latin typeface="Arial" pitchFamily="34" charset="0"/>
                <a:cs typeface="Arial" pitchFamily="34" charset="0"/>
              </a:rPr>
              <a:t>tinido uma persona que nos há orientado sempre o caminho correto e a formado parte de nos em todo este período. </a:t>
            </a:r>
            <a:endParaRPr lang="pt-BR" sz="2400" dirty="0" smtClean="0">
              <a:latin typeface="Arial" pitchFamily="34" charset="0"/>
              <a:cs typeface="Arial" pitchFamily="34" charset="0"/>
            </a:endParaRPr>
          </a:p>
          <a:p>
            <a:pPr algn="just"/>
            <a:r>
              <a:rPr lang="pt-BR" sz="2400" dirty="0">
                <a:latin typeface="Arial" pitchFamily="34" charset="0"/>
                <a:cs typeface="Arial" pitchFamily="34" charset="0"/>
              </a:rPr>
              <a:t>F</a:t>
            </a:r>
            <a:r>
              <a:rPr lang="pt-BR" sz="2400" dirty="0" smtClean="0">
                <a:latin typeface="Arial" pitchFamily="34" charset="0"/>
                <a:cs typeface="Arial" pitchFamily="34" charset="0"/>
              </a:rPr>
              <a:t>oi </a:t>
            </a:r>
            <a:r>
              <a:rPr lang="pt-BR" sz="2400" dirty="0">
                <a:latin typeface="Arial" pitchFamily="34" charset="0"/>
                <a:cs typeface="Arial" pitchFamily="34" charset="0"/>
              </a:rPr>
              <a:t>muito interessante e nos seguira ajudando em nosso trabalho cotidiano </a:t>
            </a:r>
            <a:r>
              <a:rPr lang="pt-BR" sz="2400" dirty="0" smtClean="0">
                <a:latin typeface="Arial" pitchFamily="34" charset="0"/>
                <a:cs typeface="Arial" pitchFamily="34" charset="0"/>
              </a:rPr>
              <a:t>e acrescentar </a:t>
            </a:r>
            <a:r>
              <a:rPr lang="pt-BR" sz="2400" dirty="0">
                <a:latin typeface="Arial" pitchFamily="34" charset="0"/>
                <a:cs typeface="Arial" pitchFamily="34" charset="0"/>
              </a:rPr>
              <a:t>minha experiência de trabalho em Atenção Primária em Saúde.</a:t>
            </a:r>
          </a:p>
        </p:txBody>
      </p:sp>
    </p:spTree>
    <p:extLst>
      <p:ext uri="{BB962C8B-B14F-4D97-AF65-F5344CB8AC3E}">
        <p14:creationId xmlns:p14="http://schemas.microsoft.com/office/powerpoint/2010/main" val="2399050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3200" b="1" dirty="0">
                <a:latin typeface="Arial" pitchFamily="34" charset="0"/>
                <a:cs typeface="Arial" pitchFamily="34" charset="0"/>
              </a:rPr>
              <a:t>Caracterização da Unidade Básica de Saúde.</a:t>
            </a:r>
          </a:p>
        </p:txBody>
      </p:sp>
      <p:sp>
        <p:nvSpPr>
          <p:cNvPr id="3" name="Espaço Reservado para Conteúdo 2"/>
          <p:cNvSpPr>
            <a:spLocks noGrp="1"/>
          </p:cNvSpPr>
          <p:nvPr>
            <p:ph idx="1"/>
          </p:nvPr>
        </p:nvSpPr>
        <p:spPr>
          <a:xfrm>
            <a:off x="457200" y="1772816"/>
            <a:ext cx="8229600" cy="4353347"/>
          </a:xfrm>
        </p:spPr>
        <p:txBody>
          <a:bodyPr>
            <a:noAutofit/>
          </a:bodyPr>
          <a:lstStyle/>
          <a:p>
            <a:r>
              <a:rPr lang="pt-BR" sz="2800" dirty="0">
                <a:latin typeface="Arial" pitchFamily="34" charset="0"/>
                <a:cs typeface="Arial" pitchFamily="34" charset="0"/>
              </a:rPr>
              <a:t>Esta </a:t>
            </a:r>
            <a:r>
              <a:rPr lang="pt-BR" sz="2800" dirty="0" smtClean="0">
                <a:latin typeface="Arial" pitchFamily="34" charset="0"/>
                <a:cs typeface="Arial" pitchFamily="34" charset="0"/>
              </a:rPr>
              <a:t>conformada estruturalmente </a:t>
            </a:r>
            <a:r>
              <a:rPr lang="pt-BR" sz="2800" dirty="0">
                <a:latin typeface="Arial" pitchFamily="34" charset="0"/>
                <a:cs typeface="Arial" pitchFamily="34" charset="0"/>
              </a:rPr>
              <a:t>pelo </a:t>
            </a:r>
            <a:r>
              <a:rPr lang="pt-BR" sz="2800" dirty="0" smtClean="0">
                <a:latin typeface="Arial" pitchFamily="34" charset="0"/>
                <a:cs typeface="Arial" pitchFamily="34" charset="0"/>
              </a:rPr>
              <a:t>:</a:t>
            </a:r>
            <a:endParaRPr lang="pt-BR" sz="2800" dirty="0">
              <a:latin typeface="Arial" pitchFamily="34" charset="0"/>
              <a:cs typeface="Arial" pitchFamily="34" charset="0"/>
            </a:endParaRPr>
          </a:p>
          <a:p>
            <a:pPr>
              <a:buFont typeface="Wingdings" pitchFamily="2" charset="2"/>
              <a:buChar char="v"/>
            </a:pPr>
            <a:r>
              <a:rPr lang="pt-BR" sz="2800" dirty="0" smtClean="0">
                <a:latin typeface="Arial" pitchFamily="34" charset="0"/>
                <a:cs typeface="Arial" pitchFamily="34" charset="0"/>
              </a:rPr>
              <a:t>Sala de Espera.</a:t>
            </a:r>
          </a:p>
          <a:p>
            <a:pPr>
              <a:buFont typeface="Wingdings" pitchFamily="2" charset="2"/>
              <a:buChar char="v"/>
            </a:pPr>
            <a:r>
              <a:rPr lang="pt-BR" sz="2800" dirty="0" smtClean="0">
                <a:latin typeface="Arial" pitchFamily="34" charset="0"/>
                <a:cs typeface="Arial" pitchFamily="34" charset="0"/>
              </a:rPr>
              <a:t>4 consultório.</a:t>
            </a:r>
          </a:p>
          <a:p>
            <a:pPr>
              <a:buFont typeface="Wingdings" pitchFamily="2" charset="2"/>
              <a:buChar char="v"/>
            </a:pPr>
            <a:r>
              <a:rPr lang="pt-BR" sz="2800" dirty="0" smtClean="0">
                <a:latin typeface="Arial" pitchFamily="34" charset="0"/>
                <a:cs typeface="Arial" pitchFamily="34" charset="0"/>
              </a:rPr>
              <a:t>Sala de Vacina.</a:t>
            </a:r>
          </a:p>
          <a:p>
            <a:pPr>
              <a:buFont typeface="Wingdings" pitchFamily="2" charset="2"/>
              <a:buChar char="v"/>
            </a:pPr>
            <a:r>
              <a:rPr lang="pt-BR" sz="2800" dirty="0" smtClean="0">
                <a:latin typeface="Arial" pitchFamily="34" charset="0"/>
                <a:cs typeface="Arial" pitchFamily="34" charset="0"/>
              </a:rPr>
              <a:t>Sala de Curativo.</a:t>
            </a:r>
          </a:p>
          <a:p>
            <a:pPr>
              <a:buFont typeface="Wingdings" pitchFamily="2" charset="2"/>
              <a:buChar char="v"/>
            </a:pPr>
            <a:r>
              <a:rPr lang="pt-BR" sz="2800" dirty="0" smtClean="0">
                <a:latin typeface="Arial" pitchFamily="34" charset="0"/>
                <a:cs typeface="Arial" pitchFamily="34" charset="0"/>
              </a:rPr>
              <a:t>Sala de Nebulização .</a:t>
            </a:r>
          </a:p>
          <a:p>
            <a:pPr>
              <a:buFont typeface="Wingdings" pitchFamily="2" charset="2"/>
              <a:buChar char="v"/>
            </a:pPr>
            <a:r>
              <a:rPr lang="pt-BR" sz="2800" dirty="0" smtClean="0">
                <a:latin typeface="Arial" pitchFamily="34" charset="0"/>
                <a:cs typeface="Arial" pitchFamily="34" charset="0"/>
              </a:rPr>
              <a:t>Farmácia.</a:t>
            </a:r>
          </a:p>
          <a:p>
            <a:pPr>
              <a:buFont typeface="Wingdings" pitchFamily="2" charset="2"/>
              <a:buChar char="v"/>
            </a:pPr>
            <a:r>
              <a:rPr lang="pt-BR" sz="2800" dirty="0" smtClean="0">
                <a:latin typeface="Arial" pitchFamily="34" charset="0"/>
                <a:cs typeface="Arial" pitchFamily="34" charset="0"/>
              </a:rPr>
              <a:t>Consultório Odontológico.</a:t>
            </a:r>
          </a:p>
          <a:p>
            <a:endParaRPr lang="pt-BR" sz="2400" dirty="0">
              <a:latin typeface="Arial" pitchFamily="34" charset="0"/>
              <a:cs typeface="Arial" pitchFamily="34" charset="0"/>
            </a:endParaRPr>
          </a:p>
        </p:txBody>
      </p:sp>
    </p:spTree>
    <p:extLst>
      <p:ext uri="{BB962C8B-B14F-4D97-AF65-F5344CB8AC3E}">
        <p14:creationId xmlns:p14="http://schemas.microsoft.com/office/powerpoint/2010/main" val="20689270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609</TotalTime>
  <Words>4881</Words>
  <Application>Microsoft Office PowerPoint</Application>
  <PresentationFormat>Apresentação na tela (4:3)</PresentationFormat>
  <Paragraphs>344</Paragraphs>
  <Slides>84</Slides>
  <Notes>1</Notes>
  <HiddenSlides>0</HiddenSlides>
  <MMClips>0</MMClips>
  <ScaleCrop>false</ScaleCrop>
  <HeadingPairs>
    <vt:vector size="4" baseType="variant">
      <vt:variant>
        <vt:lpstr>Tema</vt:lpstr>
      </vt:variant>
      <vt:variant>
        <vt:i4>1</vt:i4>
      </vt:variant>
      <vt:variant>
        <vt:lpstr>Títulos de slides</vt:lpstr>
      </vt:variant>
      <vt:variant>
        <vt:i4>84</vt:i4>
      </vt:variant>
    </vt:vector>
  </HeadingPairs>
  <TitlesOfParts>
    <vt:vector size="85" baseType="lpstr">
      <vt:lpstr>Opulento</vt:lpstr>
      <vt:lpstr>UNIVERSIDADE ABERTA DO SUS UNIVERSIDADE FEDERAL DE PELOTAS DEPARTAMENTO DE MEDICINA SOCIAL CURSO DE ESPECIALIZAÇÃO EM SAÚDE DA FAMÍLIA MODALIDADE A DISTÂNCIA TURMA 7 </vt:lpstr>
      <vt:lpstr>Introdução</vt:lpstr>
      <vt:lpstr>Introdução</vt:lpstr>
      <vt:lpstr>Caracterização do Município.</vt:lpstr>
      <vt:lpstr>Caracterização do Município.</vt:lpstr>
      <vt:lpstr>Caracterização da Unidade Básica de Saúde.</vt:lpstr>
      <vt:lpstr>Caracterização da Unidade Básica de Saúde.</vt:lpstr>
      <vt:lpstr>Caracterização da Unidade Básica de Saúde.</vt:lpstr>
      <vt:lpstr>Caracterização da Unidade Básica de Saúde.</vt:lpstr>
      <vt:lpstr>Caracterização da Unidade Básica de Saúde.</vt:lpstr>
      <vt:lpstr>Situação da ação programáticas na unidade.</vt:lpstr>
      <vt:lpstr>Situação da ação programáticas na unidade.</vt:lpstr>
      <vt:lpstr>Objetivo Geral .</vt:lpstr>
      <vt:lpstr>Metodologia.</vt:lpstr>
      <vt:lpstr>Metodologia.</vt:lpstr>
      <vt:lpstr>Metodologia.</vt:lpstr>
      <vt:lpstr>Metodologia.</vt:lpstr>
      <vt:lpstr>Metodologia.</vt:lpstr>
      <vt:lpstr>Metodologia.</vt:lpstr>
      <vt:lpstr>Metodologia.</vt:lpstr>
      <vt:lpstr>Metodologia.</vt:lpstr>
      <vt:lpstr>Metodologia.</vt:lpstr>
      <vt:lpstr>Metodologia.</vt:lpstr>
      <vt:lpstr>Metodologia.</vt:lpstr>
      <vt:lpstr>Metodologia.</vt:lpstr>
      <vt:lpstr>Metodologia.</vt:lpstr>
      <vt:lpstr>Metodologia.</vt:lpstr>
      <vt:lpstr>Metodologia.</vt:lpstr>
      <vt:lpstr>Metodologia.</vt:lpstr>
      <vt:lpstr>Metodologia.</vt:lpstr>
      <vt:lpstr>Metodologia.</vt:lpstr>
      <vt:lpstr>Metodologia.</vt:lpstr>
      <vt:lpstr>Metodologia.</vt:lpstr>
      <vt:lpstr>Metodologia.</vt:lpstr>
      <vt:lpstr>Metodologia.</vt:lpstr>
      <vt:lpstr>Metodologia.</vt:lpstr>
      <vt:lpstr>Metodologia.</vt:lpstr>
      <vt:lpstr>Metodologia.</vt:lpstr>
      <vt:lpstr>Metodologia.</vt:lpstr>
      <vt:lpstr>Objetivos Específicos</vt:lpstr>
      <vt:lpstr>   Objetivo 1: Ampliar a cobertura a hipertensos e/ou Diabéticos.</vt:lpstr>
      <vt:lpstr>          Objetivo 2: Melhorar a  qualidade da atenção a hipertensos e/ou Diabéticos .  </vt:lpstr>
      <vt:lpstr>Objetivo 2: Melhorar a  qualidade da atenção a hipertensos e/ou Diabéticos .</vt:lpstr>
      <vt:lpstr>Objetivo 2: Melhorar a  qualidade da atenção a hipertensos e/ou Diabéticos .</vt:lpstr>
      <vt:lpstr>    Objetivo 3. Melhorar a adesão de hipertensos e/ou diabéticos ao programa. </vt:lpstr>
      <vt:lpstr>Objetivo 4. Melhorar o registro das informações.</vt:lpstr>
      <vt:lpstr>Objetivo 5. Mapear hipertensos e diabéticos de risco para doença cardiovascular.</vt:lpstr>
      <vt:lpstr>Objetivo 6. Promover a saúde de hipertensos e diabéticos.</vt:lpstr>
      <vt:lpstr>Objetivo 6. Promover a saúde de hipertensos e diabéticos.</vt:lpstr>
      <vt:lpstr>Resultados para cada meta.</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Discussão.</vt:lpstr>
      <vt:lpstr>Discussão.</vt:lpstr>
      <vt:lpstr>Discussão.</vt:lpstr>
      <vt:lpstr>Discussão.</vt:lpstr>
      <vt:lpstr>Discussão.</vt:lpstr>
      <vt:lpstr>Discussão.</vt:lpstr>
      <vt:lpstr>Reflexão critica sobre  processo pessoal de aprendizagem.</vt:lpstr>
      <vt:lpstr>Reflexão critica sobre  processo pessoal de aprendizagem</vt:lpstr>
      <vt:lpstr>Reflexão critica sobre processo pessoal de aprendizagem.</vt:lpstr>
      <vt:lpstr>Reflexão critica sobre processo pessoal de aprendizagem.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UNIVERSIDADE ABERTA DO SUS UNIVERSIDADE FEDERAL DE PELOTAS DEPARTAMENTO DE MEDICINA SOCIAL CURSO DE ESPECIALIZAÇÃO EM SAÚDE DA FAMÍLIA MODALIDADE A DISTÂNCIA TURMA 7</dc:title>
  <dc:creator>MICHELE</dc:creator>
  <cp:lastModifiedBy>MICHELE</cp:lastModifiedBy>
  <cp:revision>81</cp:revision>
  <dcterms:created xsi:type="dcterms:W3CDTF">2015-06-10T00:04:14Z</dcterms:created>
  <dcterms:modified xsi:type="dcterms:W3CDTF">2015-06-14T23:56:16Z</dcterms:modified>
</cp:coreProperties>
</file>