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1.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63" r:id="rId6"/>
    <p:sldId id="264" r:id="rId7"/>
    <p:sldId id="265" r:id="rId8"/>
    <p:sldId id="266" r:id="rId9"/>
    <p:sldId id="267" r:id="rId10"/>
    <p:sldId id="268" r:id="rId11"/>
    <p:sldId id="269" r:id="rId12"/>
    <p:sldId id="270" r:id="rId13"/>
    <p:sldId id="272" r:id="rId14"/>
    <p:sldId id="274" r:id="rId15"/>
    <p:sldId id="275" r:id="rId16"/>
    <p:sldId id="276" r:id="rId17"/>
    <p:sldId id="277" r:id="rId18"/>
    <p:sldId id="278" r:id="rId19"/>
    <p:sldId id="279" r:id="rId20"/>
    <p:sldId id="280"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embeddings/oleObject10.bin"/><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embeddings/oleObject9.bin"/><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949197252759685E-2"/>
          <c:y val="2.7597360976985463E-2"/>
          <c:w val="0.9124986633615243"/>
          <c:h val="0.88172325582057831"/>
        </c:manualLayout>
      </c:layout>
      <c:barChart>
        <c:barDir val="col"/>
        <c:grouping val="clustered"/>
        <c:varyColors val="0"/>
        <c:ser>
          <c:idx val="0"/>
          <c:order val="0"/>
          <c:tx>
            <c:strRef>
              <c:f>'[Planilha final Idosos (3).xls]Indicadores'!$C$4</c:f>
              <c:strCache>
                <c:ptCount val="1"/>
                <c:pt idx="0">
                  <c:v>Cobertura do programa de atenção à saúde do idoso na unidade de saúde</c:v>
                </c:pt>
              </c:strCache>
            </c:strRef>
          </c:tx>
          <c:invertIfNegative val="0"/>
          <c:dLbls>
            <c:dLbl>
              <c:idx val="0"/>
              <c:layout/>
              <c:tx>
                <c:rich>
                  <a:bodyPr/>
                  <a:lstStyle/>
                  <a:p>
                    <a:r>
                      <a:rPr lang="en-US"/>
                      <a:t>5%</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'[Planilha final Idosos (3).xls]Indicadores'!$D$3:$G$3</c:f>
              <c:strCache>
                <c:ptCount val="4"/>
                <c:pt idx="0">
                  <c:v>Mês 1</c:v>
                </c:pt>
                <c:pt idx="1">
                  <c:v>Mês 2</c:v>
                </c:pt>
                <c:pt idx="2">
                  <c:v>Mês 3</c:v>
                </c:pt>
                <c:pt idx="3">
                  <c:v>Mês 4</c:v>
                </c:pt>
              </c:strCache>
            </c:strRef>
          </c:cat>
          <c:val>
            <c:numRef>
              <c:f>'[Planilha final Idosos (3).xls]Indicadores'!$D$4:$G$4</c:f>
              <c:numCache>
                <c:formatCode>0.0%</c:formatCode>
                <c:ptCount val="4"/>
                <c:pt idx="0">
                  <c:v>5.0476190476190473E-2</c:v>
                </c:pt>
                <c:pt idx="1">
                  <c:v>0.1219047619047619</c:v>
                </c:pt>
                <c:pt idx="2">
                  <c:v>0.23714285714285716</c:v>
                </c:pt>
                <c:pt idx="3">
                  <c:v>0</c:v>
                </c:pt>
              </c:numCache>
            </c:numRef>
          </c:val>
        </c:ser>
        <c:dLbls>
          <c:showLegendKey val="0"/>
          <c:showVal val="1"/>
          <c:showCatName val="0"/>
          <c:showSerName val="0"/>
          <c:showPercent val="0"/>
          <c:showBubbleSize val="0"/>
        </c:dLbls>
        <c:gapWidth val="75"/>
        <c:axId val="116393088"/>
        <c:axId val="116400128"/>
      </c:barChart>
      <c:catAx>
        <c:axId val="116393088"/>
        <c:scaling>
          <c:orientation val="minMax"/>
        </c:scaling>
        <c:delete val="0"/>
        <c:axPos val="b"/>
        <c:numFmt formatCode="General" sourceLinked="1"/>
        <c:majorTickMark val="none"/>
        <c:minorTickMark val="none"/>
        <c:tickLblPos val="nextTo"/>
        <c:txPr>
          <a:bodyPr rot="0" vert="horz"/>
          <a:lstStyle/>
          <a:p>
            <a:pPr>
              <a:defRPr/>
            </a:pPr>
            <a:endParaRPr lang="pt-BR"/>
          </a:p>
        </c:txPr>
        <c:crossAx val="116400128"/>
        <c:crosses val="autoZero"/>
        <c:auto val="1"/>
        <c:lblAlgn val="ctr"/>
        <c:lblOffset val="100"/>
        <c:noMultiLvlLbl val="0"/>
      </c:catAx>
      <c:valAx>
        <c:axId val="116400128"/>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116393088"/>
        <c:crosses val="autoZero"/>
        <c:crossBetween val="between"/>
        <c:majorUnit val="0.1"/>
      </c:valAx>
      <c:spPr>
        <a:solidFill>
          <a:sysClr val="window" lastClr="FFFFFF"/>
        </a:solidFill>
        <a:ln w="25400" cap="flat" cmpd="sng" algn="ctr">
          <a:solidFill>
            <a:srgbClr val="4F81BD"/>
          </a:solidFill>
          <a:prstDash val="solid"/>
        </a:ln>
        <a:effectLst/>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474791282110341E-2"/>
          <c:y val="2.982538977150687E-2"/>
          <c:w val="0.90825420519024902"/>
          <c:h val="0.84817890604747626"/>
        </c:manualLayout>
      </c:layout>
      <c:barChart>
        <c:barDir val="col"/>
        <c:grouping val="clustered"/>
        <c:varyColors val="0"/>
        <c:ser>
          <c:idx val="0"/>
          <c:order val="0"/>
          <c:tx>
            <c:strRef>
              <c:f>'[Planilha final Idosos (3).xls]Indicadores'!$C$104</c:f>
              <c:strCache>
                <c:ptCount val="1"/>
                <c:pt idx="0">
                  <c:v>Proporção de idosos que receberam orientação sobre prática de atividade física regular</c:v>
                </c:pt>
              </c:strCache>
            </c:strRef>
          </c:tx>
          <c:invertIfNegative val="0"/>
          <c:dLbls>
            <c:dLbl>
              <c:idx val="3"/>
              <c:delete val="1"/>
            </c:dLbl>
            <c:showLegendKey val="0"/>
            <c:showVal val="1"/>
            <c:showCatName val="0"/>
            <c:showSerName val="0"/>
            <c:showPercent val="0"/>
            <c:showBubbleSize val="0"/>
            <c:showLeaderLines val="0"/>
          </c:dLbls>
          <c:cat>
            <c:strRef>
              <c:f>'[Planilha final Idosos (3).xls]Indicadores'!$D$103:$G$103</c:f>
              <c:strCache>
                <c:ptCount val="4"/>
                <c:pt idx="0">
                  <c:v>Mês 1</c:v>
                </c:pt>
                <c:pt idx="1">
                  <c:v>Mês 2</c:v>
                </c:pt>
                <c:pt idx="2">
                  <c:v>Mês 3</c:v>
                </c:pt>
                <c:pt idx="3">
                  <c:v>Mês 4</c:v>
                </c:pt>
              </c:strCache>
            </c:strRef>
          </c:cat>
          <c:val>
            <c:numRef>
              <c:f>'[Planilha final Idosos (3).xls]Indicadores'!$D$104:$G$104</c:f>
              <c:numCache>
                <c:formatCode>0.0%</c:formatCode>
                <c:ptCount val="4"/>
                <c:pt idx="0">
                  <c:v>0.86792452830188682</c:v>
                </c:pt>
                <c:pt idx="1">
                  <c:v>0.9453125</c:v>
                </c:pt>
                <c:pt idx="2">
                  <c:v>0.9718875502008032</c:v>
                </c:pt>
                <c:pt idx="3">
                  <c:v>0</c:v>
                </c:pt>
              </c:numCache>
            </c:numRef>
          </c:val>
        </c:ser>
        <c:dLbls>
          <c:showLegendKey val="0"/>
          <c:showVal val="1"/>
          <c:showCatName val="0"/>
          <c:showSerName val="0"/>
          <c:showPercent val="0"/>
          <c:showBubbleSize val="0"/>
        </c:dLbls>
        <c:gapWidth val="75"/>
        <c:axId val="134420736"/>
        <c:axId val="134423680"/>
      </c:barChart>
      <c:catAx>
        <c:axId val="134420736"/>
        <c:scaling>
          <c:orientation val="minMax"/>
        </c:scaling>
        <c:delete val="0"/>
        <c:axPos val="b"/>
        <c:numFmt formatCode="General" sourceLinked="1"/>
        <c:majorTickMark val="none"/>
        <c:minorTickMark val="none"/>
        <c:tickLblPos val="nextTo"/>
        <c:txPr>
          <a:bodyPr rot="0" vert="horz"/>
          <a:lstStyle/>
          <a:p>
            <a:pPr>
              <a:defRPr/>
            </a:pPr>
            <a:endParaRPr lang="pt-BR"/>
          </a:p>
        </c:txPr>
        <c:crossAx val="134423680"/>
        <c:crosses val="autoZero"/>
        <c:auto val="1"/>
        <c:lblAlgn val="ctr"/>
        <c:lblOffset val="100"/>
        <c:noMultiLvlLbl val="0"/>
      </c:catAx>
      <c:valAx>
        <c:axId val="134423680"/>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134420736"/>
        <c:crosses val="autoZero"/>
        <c:crossBetween val="between"/>
        <c:majorUnit val="0.1"/>
      </c:valAx>
      <c:spPr>
        <a:noFill/>
        <a:ln w="25400">
          <a:noFill/>
        </a:ln>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(3).xls]Indicadores'!$C$9</c:f>
              <c:strCache>
                <c:ptCount val="1"/>
                <c:pt idx="0">
                  <c:v>Proporção de idosos com Avaliação Multidimensional Rápida em dia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3"/>
              <c:delete val="1"/>
            </c:dLbl>
            <c:spPr>
              <a:ln>
                <a:solidFill>
                  <a:srgbClr val="4F81BD"/>
                </a:solidFill>
              </a:ln>
            </c:spPr>
            <c:showLegendKey val="0"/>
            <c:showVal val="1"/>
            <c:showCatName val="0"/>
            <c:showSerName val="0"/>
            <c:showPercent val="0"/>
            <c:showBubbleSize val="0"/>
            <c:showLeaderLines val="0"/>
          </c:dLbls>
          <c:cat>
            <c:strRef>
              <c:f>'[Planilha final Idosos (3).xls]Indicadores'!$D$8:$G$8</c:f>
              <c:strCache>
                <c:ptCount val="4"/>
                <c:pt idx="0">
                  <c:v>Mês 1</c:v>
                </c:pt>
                <c:pt idx="1">
                  <c:v>Mês 2</c:v>
                </c:pt>
                <c:pt idx="2">
                  <c:v>Mês 3</c:v>
                </c:pt>
                <c:pt idx="3">
                  <c:v>Mês 4</c:v>
                </c:pt>
              </c:strCache>
            </c:strRef>
          </c:cat>
          <c:val>
            <c:numRef>
              <c:f>'[Planilha final Idosos (3).xls]Indicadores'!$D$9:$G$9</c:f>
              <c:numCache>
                <c:formatCode>0.0%</c:formatCode>
                <c:ptCount val="4"/>
                <c:pt idx="0">
                  <c:v>0.8867924528301887</c:v>
                </c:pt>
                <c:pt idx="1">
                  <c:v>0.953125</c:v>
                </c:pt>
                <c:pt idx="2">
                  <c:v>0.97590361445783136</c:v>
                </c:pt>
                <c:pt idx="3">
                  <c:v>0</c:v>
                </c:pt>
              </c:numCache>
            </c:numRef>
          </c:val>
        </c:ser>
        <c:dLbls>
          <c:showLegendKey val="0"/>
          <c:showVal val="1"/>
          <c:showCatName val="0"/>
          <c:showSerName val="0"/>
          <c:showPercent val="0"/>
          <c:showBubbleSize val="0"/>
        </c:dLbls>
        <c:gapWidth val="75"/>
        <c:axId val="117842304"/>
        <c:axId val="117844992"/>
      </c:barChart>
      <c:catAx>
        <c:axId val="117842304"/>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a:pPr>
            <a:endParaRPr lang="pt-BR"/>
          </a:p>
        </c:txPr>
        <c:crossAx val="117844992"/>
        <c:crosses val="autoZero"/>
        <c:auto val="1"/>
        <c:lblAlgn val="ctr"/>
        <c:lblOffset val="100"/>
        <c:noMultiLvlLbl val="0"/>
      </c:catAx>
      <c:valAx>
        <c:axId val="117844992"/>
        <c:scaling>
          <c:orientation val="minMax"/>
          <c:max val="1"/>
        </c:scaling>
        <c:delete val="0"/>
        <c:axPos val="l"/>
        <c:numFmt formatCode="0.0%" sourceLinked="1"/>
        <c:majorTickMark val="none"/>
        <c:minorTickMark val="none"/>
        <c:tickLblPos val="nextTo"/>
        <c:spPr>
          <a:ln w="3175">
            <a:solidFill>
              <a:srgbClr val="808080"/>
            </a:solidFill>
            <a:prstDash val="solid"/>
          </a:ln>
        </c:spPr>
        <c:txPr>
          <a:bodyPr rot="0" vert="horz"/>
          <a:lstStyle/>
          <a:p>
            <a:pPr>
              <a:defRPr/>
            </a:pPr>
            <a:endParaRPr lang="pt-BR"/>
          </a:p>
        </c:txPr>
        <c:crossAx val="117842304"/>
        <c:crosses val="autoZero"/>
        <c:crossBetween val="between"/>
        <c:majorUnit val="0.1"/>
      </c:valAx>
      <c:spPr>
        <a:solidFill>
          <a:srgbClr val="FFFFFF"/>
        </a:solidFill>
        <a:ln w="25400">
          <a:noFill/>
        </a:ln>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(3).xls]Indicadores'!$C$14</c:f>
              <c:strCache>
                <c:ptCount val="1"/>
                <c:pt idx="0">
                  <c:v>Proporção de idosos com exame clínico apropriado em dia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3"/>
              <c:delete val="1"/>
            </c:dLbl>
            <c:showLegendKey val="0"/>
            <c:showVal val="1"/>
            <c:showCatName val="0"/>
            <c:showSerName val="0"/>
            <c:showPercent val="0"/>
            <c:showBubbleSize val="0"/>
            <c:showLeaderLines val="0"/>
          </c:dLbls>
          <c:cat>
            <c:strRef>
              <c:f>'[Planilha final Idosos (3).xls]Indicadores'!$D$13:$G$13</c:f>
              <c:strCache>
                <c:ptCount val="4"/>
                <c:pt idx="0">
                  <c:v>Mês 1</c:v>
                </c:pt>
                <c:pt idx="1">
                  <c:v>Mês 2</c:v>
                </c:pt>
                <c:pt idx="2">
                  <c:v>Mês 3</c:v>
                </c:pt>
                <c:pt idx="3">
                  <c:v>Mês 4</c:v>
                </c:pt>
              </c:strCache>
            </c:strRef>
          </c:cat>
          <c:val>
            <c:numRef>
              <c:f>'[Planilha final Idosos (3).xls]Indicadores'!$D$14:$G$14</c:f>
              <c:numCache>
                <c:formatCode>0.0%</c:formatCode>
                <c:ptCount val="4"/>
                <c:pt idx="0">
                  <c:v>0.94339622641509435</c:v>
                </c:pt>
                <c:pt idx="1">
                  <c:v>0.9765625</c:v>
                </c:pt>
                <c:pt idx="2">
                  <c:v>0.98795180722891562</c:v>
                </c:pt>
                <c:pt idx="3">
                  <c:v>0</c:v>
                </c:pt>
              </c:numCache>
            </c:numRef>
          </c:val>
        </c:ser>
        <c:dLbls>
          <c:showLegendKey val="0"/>
          <c:showVal val="1"/>
          <c:showCatName val="0"/>
          <c:showSerName val="0"/>
          <c:showPercent val="0"/>
          <c:showBubbleSize val="0"/>
        </c:dLbls>
        <c:gapWidth val="75"/>
        <c:axId val="117861760"/>
        <c:axId val="117893376"/>
      </c:barChart>
      <c:catAx>
        <c:axId val="11786176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a:pPr>
            <a:endParaRPr lang="pt-BR"/>
          </a:p>
        </c:txPr>
        <c:crossAx val="117893376"/>
        <c:crosses val="autoZero"/>
        <c:auto val="1"/>
        <c:lblAlgn val="ctr"/>
        <c:lblOffset val="100"/>
        <c:noMultiLvlLbl val="0"/>
      </c:catAx>
      <c:valAx>
        <c:axId val="117893376"/>
        <c:scaling>
          <c:orientation val="minMax"/>
          <c:max val="1"/>
        </c:scaling>
        <c:delete val="0"/>
        <c:axPos val="l"/>
        <c:numFmt formatCode="0.0%" sourceLinked="1"/>
        <c:majorTickMark val="none"/>
        <c:minorTickMark val="none"/>
        <c:tickLblPos val="nextTo"/>
        <c:spPr>
          <a:ln w="3175">
            <a:solidFill>
              <a:srgbClr val="808080"/>
            </a:solidFill>
            <a:prstDash val="solid"/>
          </a:ln>
        </c:spPr>
        <c:txPr>
          <a:bodyPr rot="0" vert="horz"/>
          <a:lstStyle/>
          <a:p>
            <a:pPr>
              <a:defRPr/>
            </a:pPr>
            <a:endParaRPr lang="pt-BR"/>
          </a:p>
        </c:txPr>
        <c:crossAx val="117861760"/>
        <c:crosses val="autoZero"/>
        <c:crossBetween val="between"/>
        <c:majorUnit val="0.1"/>
      </c:valAx>
      <c:spPr>
        <a:solidFill>
          <a:srgbClr val="FFFFFF"/>
        </a:solidFill>
        <a:ln w="25400">
          <a:noFill/>
        </a:ln>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9804251672806428E-2"/>
          <c:y val="6.4558899712439471E-2"/>
          <c:w val="0.90098721154195194"/>
          <c:h val="0.85504916688265009"/>
        </c:manualLayout>
      </c:layout>
      <c:barChart>
        <c:barDir val="col"/>
        <c:grouping val="clustered"/>
        <c:varyColors val="0"/>
        <c:ser>
          <c:idx val="0"/>
          <c:order val="0"/>
          <c:tx>
            <c:strRef>
              <c:f>Indicadores!$C$29</c:f>
              <c:strCache>
                <c:ptCount val="1"/>
                <c:pt idx="0">
                  <c:v>Proporção de idosos acamados ou com problemas de locomoção cadastrados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1"/>
              <c:layout/>
              <c:tx>
                <c:rich>
                  <a:bodyPr/>
                  <a:lstStyle/>
                  <a:p>
                    <a:r>
                      <a:rPr lang="en-US"/>
                      <a:t>31%</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Indicadores!$D$28:$G$28</c:f>
              <c:strCache>
                <c:ptCount val="4"/>
                <c:pt idx="0">
                  <c:v>Mês 1</c:v>
                </c:pt>
                <c:pt idx="1">
                  <c:v>Mês 2</c:v>
                </c:pt>
                <c:pt idx="2">
                  <c:v>Mês 3</c:v>
                </c:pt>
                <c:pt idx="3">
                  <c:v>Mês 4</c:v>
                </c:pt>
              </c:strCache>
            </c:strRef>
          </c:cat>
          <c:val>
            <c:numRef>
              <c:f>Indicadores!$D$29:$G$29</c:f>
              <c:numCache>
                <c:formatCode>0.0%</c:formatCode>
                <c:ptCount val="4"/>
                <c:pt idx="0">
                  <c:v>0.13095238095238096</c:v>
                </c:pt>
                <c:pt idx="1">
                  <c:v>0.30952380952380953</c:v>
                </c:pt>
                <c:pt idx="2">
                  <c:v>0.54761904761904767</c:v>
                </c:pt>
                <c:pt idx="3">
                  <c:v>0</c:v>
                </c:pt>
              </c:numCache>
            </c:numRef>
          </c:val>
        </c:ser>
        <c:dLbls>
          <c:showLegendKey val="0"/>
          <c:showVal val="1"/>
          <c:showCatName val="0"/>
          <c:showSerName val="0"/>
          <c:showPercent val="0"/>
          <c:showBubbleSize val="0"/>
        </c:dLbls>
        <c:gapWidth val="75"/>
        <c:axId val="134045056"/>
        <c:axId val="134080768"/>
      </c:barChart>
      <c:catAx>
        <c:axId val="134045056"/>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a:pPr>
            <a:endParaRPr lang="pt-BR"/>
          </a:p>
        </c:txPr>
        <c:crossAx val="134080768"/>
        <c:crosses val="autoZero"/>
        <c:auto val="1"/>
        <c:lblAlgn val="ctr"/>
        <c:lblOffset val="100"/>
        <c:noMultiLvlLbl val="0"/>
      </c:catAx>
      <c:valAx>
        <c:axId val="134080768"/>
        <c:scaling>
          <c:orientation val="minMax"/>
          <c:max val="1"/>
        </c:scaling>
        <c:delete val="0"/>
        <c:axPos val="l"/>
        <c:numFmt formatCode="0.0%" sourceLinked="1"/>
        <c:majorTickMark val="none"/>
        <c:minorTickMark val="none"/>
        <c:tickLblPos val="nextTo"/>
        <c:spPr>
          <a:ln w="3175">
            <a:solidFill>
              <a:srgbClr val="808080"/>
            </a:solidFill>
            <a:prstDash val="solid"/>
          </a:ln>
        </c:spPr>
        <c:txPr>
          <a:bodyPr rot="0" vert="horz"/>
          <a:lstStyle/>
          <a:p>
            <a:pPr>
              <a:defRPr/>
            </a:pPr>
            <a:endParaRPr lang="pt-BR"/>
          </a:p>
        </c:txPr>
        <c:crossAx val="134045056"/>
        <c:crosses val="autoZero"/>
        <c:crossBetween val="between"/>
        <c:majorUnit val="0.1"/>
      </c:valAx>
      <c:spPr>
        <a:solidFill>
          <a:srgbClr val="FFFFFF"/>
        </a:solidFill>
        <a:ln w="25400">
          <a:noFill/>
        </a:ln>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(3).xls]Indicadores'!$C$49</c:f>
              <c:strCache>
                <c:ptCount val="1"/>
                <c:pt idx="0">
                  <c:v>Proporção de idosos com avaliação da necessidade de atendimento odontológico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3"/>
              <c:delete val="1"/>
            </c:dLbl>
            <c:showLegendKey val="0"/>
            <c:showVal val="1"/>
            <c:showCatName val="0"/>
            <c:showSerName val="0"/>
            <c:showPercent val="0"/>
            <c:showBubbleSize val="0"/>
            <c:showLeaderLines val="0"/>
          </c:dLbls>
          <c:cat>
            <c:strRef>
              <c:f>'[Planilha final Idosos (3).xls]Indicadores'!$D$48:$G$48</c:f>
              <c:strCache>
                <c:ptCount val="4"/>
                <c:pt idx="0">
                  <c:v>Mês 1</c:v>
                </c:pt>
                <c:pt idx="1">
                  <c:v>Mês 2</c:v>
                </c:pt>
                <c:pt idx="2">
                  <c:v>Mês 3</c:v>
                </c:pt>
                <c:pt idx="3">
                  <c:v>Mês 4</c:v>
                </c:pt>
              </c:strCache>
            </c:strRef>
          </c:cat>
          <c:val>
            <c:numRef>
              <c:f>'[Planilha final Idosos (3).xls]Indicadores'!$D$49:$G$49</c:f>
              <c:numCache>
                <c:formatCode>0.0%</c:formatCode>
                <c:ptCount val="4"/>
                <c:pt idx="0">
                  <c:v>0.50943396226415094</c:v>
                </c:pt>
                <c:pt idx="1">
                  <c:v>0.796875</c:v>
                </c:pt>
                <c:pt idx="2">
                  <c:v>0.8875502008032129</c:v>
                </c:pt>
                <c:pt idx="3">
                  <c:v>0</c:v>
                </c:pt>
              </c:numCache>
            </c:numRef>
          </c:val>
        </c:ser>
        <c:dLbls>
          <c:showLegendKey val="0"/>
          <c:showVal val="1"/>
          <c:showCatName val="0"/>
          <c:showSerName val="0"/>
          <c:showPercent val="0"/>
          <c:showBubbleSize val="0"/>
        </c:dLbls>
        <c:gapWidth val="75"/>
        <c:axId val="134122880"/>
        <c:axId val="117532928"/>
      </c:barChart>
      <c:catAx>
        <c:axId val="13412288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a:pPr>
            <a:endParaRPr lang="pt-BR"/>
          </a:p>
        </c:txPr>
        <c:crossAx val="117532928"/>
        <c:crosses val="autoZero"/>
        <c:auto val="1"/>
        <c:lblAlgn val="ctr"/>
        <c:lblOffset val="100"/>
        <c:noMultiLvlLbl val="0"/>
      </c:catAx>
      <c:valAx>
        <c:axId val="117532928"/>
        <c:scaling>
          <c:orientation val="minMax"/>
        </c:scaling>
        <c:delete val="0"/>
        <c:axPos val="l"/>
        <c:numFmt formatCode="0.0%" sourceLinked="1"/>
        <c:majorTickMark val="none"/>
        <c:minorTickMark val="none"/>
        <c:tickLblPos val="nextTo"/>
        <c:spPr>
          <a:ln w="3175">
            <a:solidFill>
              <a:srgbClr val="808080"/>
            </a:solidFill>
            <a:prstDash val="solid"/>
          </a:ln>
        </c:spPr>
        <c:txPr>
          <a:bodyPr rot="0" vert="horz"/>
          <a:lstStyle/>
          <a:p>
            <a:pPr>
              <a:defRPr/>
            </a:pPr>
            <a:endParaRPr lang="pt-BR"/>
          </a:p>
        </c:txPr>
        <c:crossAx val="134122880"/>
        <c:crosses val="autoZero"/>
        <c:crossBetween val="between"/>
        <c:majorUnit val="0.1"/>
      </c:valAx>
      <c:spPr>
        <a:solidFill>
          <a:srgbClr val="FFFFFF"/>
        </a:solidFill>
        <a:ln w="25400">
          <a:noFill/>
        </a:ln>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(3).xls]Indicadores'!$C$66</c:f>
              <c:strCache>
                <c:ptCount val="1"/>
                <c:pt idx="0">
                  <c:v>Proporção de idosos com registro na ficha espelho em dia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3"/>
              <c:delete val="1"/>
            </c:dLbl>
            <c:showLegendKey val="0"/>
            <c:showVal val="1"/>
            <c:showCatName val="0"/>
            <c:showSerName val="0"/>
            <c:showPercent val="0"/>
            <c:showBubbleSize val="0"/>
            <c:showLeaderLines val="0"/>
          </c:dLbls>
          <c:cat>
            <c:strRef>
              <c:f>'[Planilha final Idosos (3).xls]Indicadores'!$D$65:$G$65</c:f>
              <c:strCache>
                <c:ptCount val="4"/>
                <c:pt idx="0">
                  <c:v>Mês 1</c:v>
                </c:pt>
                <c:pt idx="1">
                  <c:v>Mês 2</c:v>
                </c:pt>
                <c:pt idx="2">
                  <c:v>Mês 3</c:v>
                </c:pt>
                <c:pt idx="3">
                  <c:v>Mês 4</c:v>
                </c:pt>
              </c:strCache>
            </c:strRef>
          </c:cat>
          <c:val>
            <c:numRef>
              <c:f>'[Planilha final Idosos (3).xls]Indicadores'!$D$66:$G$66</c:f>
              <c:numCache>
                <c:formatCode>0.0%</c:formatCode>
                <c:ptCount val="4"/>
                <c:pt idx="0">
                  <c:v>0.92452830188679247</c:v>
                </c:pt>
                <c:pt idx="1">
                  <c:v>0.96875</c:v>
                </c:pt>
                <c:pt idx="2">
                  <c:v>0.97590361445783136</c:v>
                </c:pt>
                <c:pt idx="3">
                  <c:v>0</c:v>
                </c:pt>
              </c:numCache>
            </c:numRef>
          </c:val>
        </c:ser>
        <c:dLbls>
          <c:showLegendKey val="0"/>
          <c:showVal val="1"/>
          <c:showCatName val="0"/>
          <c:showSerName val="0"/>
          <c:showPercent val="0"/>
          <c:showBubbleSize val="0"/>
        </c:dLbls>
        <c:gapWidth val="75"/>
        <c:axId val="117482240"/>
        <c:axId val="117484928"/>
      </c:barChart>
      <c:catAx>
        <c:axId val="11748224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a:pPr>
            <a:endParaRPr lang="pt-BR"/>
          </a:p>
        </c:txPr>
        <c:crossAx val="117484928"/>
        <c:crosses val="autoZero"/>
        <c:auto val="1"/>
        <c:lblAlgn val="ctr"/>
        <c:lblOffset val="100"/>
        <c:noMultiLvlLbl val="0"/>
      </c:catAx>
      <c:valAx>
        <c:axId val="117484928"/>
        <c:scaling>
          <c:orientation val="minMax"/>
          <c:max val="1"/>
        </c:scaling>
        <c:delete val="0"/>
        <c:axPos val="l"/>
        <c:numFmt formatCode="0.0%" sourceLinked="1"/>
        <c:majorTickMark val="none"/>
        <c:minorTickMark val="none"/>
        <c:tickLblPos val="nextTo"/>
        <c:spPr>
          <a:ln w="3175">
            <a:solidFill>
              <a:srgbClr val="808080"/>
            </a:solidFill>
            <a:prstDash val="solid"/>
          </a:ln>
        </c:spPr>
        <c:txPr>
          <a:bodyPr rot="0" vert="horz"/>
          <a:lstStyle/>
          <a:p>
            <a:pPr>
              <a:defRPr/>
            </a:pPr>
            <a:endParaRPr lang="pt-BR"/>
          </a:p>
        </c:txPr>
        <c:crossAx val="117482240"/>
        <c:crosses val="autoZero"/>
        <c:crossBetween val="between"/>
        <c:majorUnit val="0.1"/>
      </c:valAx>
      <c:spPr>
        <a:solidFill>
          <a:srgbClr val="FFFFFF"/>
        </a:solidFill>
        <a:ln w="25400">
          <a:noFill/>
        </a:ln>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(3).xls]Indicadores'!$C$72</c:f>
              <c:strCache>
                <c:ptCount val="1"/>
                <c:pt idx="0">
                  <c:v>Proporção de idosos com Caderneta de Saúde da Pessoa Idosa</c:v>
                </c:pt>
              </c:strCache>
            </c:strRef>
          </c:tx>
          <c:invertIfNegative val="0"/>
          <c:dLbls>
            <c:dLbl>
              <c:idx val="3"/>
              <c:delete val="1"/>
            </c:dLbl>
            <c:showLegendKey val="0"/>
            <c:showVal val="1"/>
            <c:showCatName val="0"/>
            <c:showSerName val="0"/>
            <c:showPercent val="0"/>
            <c:showBubbleSize val="0"/>
            <c:showLeaderLines val="0"/>
          </c:dLbls>
          <c:cat>
            <c:strRef>
              <c:f>'[Planilha final Idosos (3).xls]Indicadores'!$D$71:$G$71</c:f>
              <c:strCache>
                <c:ptCount val="4"/>
                <c:pt idx="0">
                  <c:v>Mês 1</c:v>
                </c:pt>
                <c:pt idx="1">
                  <c:v>Mês 2</c:v>
                </c:pt>
                <c:pt idx="2">
                  <c:v>Mês 3</c:v>
                </c:pt>
                <c:pt idx="3">
                  <c:v>Mês 4</c:v>
                </c:pt>
              </c:strCache>
            </c:strRef>
          </c:cat>
          <c:val>
            <c:numRef>
              <c:f>'[Planilha final Idosos (3).xls]Indicadores'!$D$72:$G$72</c:f>
              <c:numCache>
                <c:formatCode>0.0%</c:formatCode>
                <c:ptCount val="4"/>
                <c:pt idx="0">
                  <c:v>5.6603773584905662E-2</c:v>
                </c:pt>
                <c:pt idx="1">
                  <c:v>0.1875</c:v>
                </c:pt>
                <c:pt idx="2">
                  <c:v>0.30522088353413657</c:v>
                </c:pt>
                <c:pt idx="3">
                  <c:v>0</c:v>
                </c:pt>
              </c:numCache>
            </c:numRef>
          </c:val>
        </c:ser>
        <c:dLbls>
          <c:showLegendKey val="0"/>
          <c:showVal val="1"/>
          <c:showCatName val="0"/>
          <c:showSerName val="0"/>
          <c:showPercent val="0"/>
          <c:showBubbleSize val="0"/>
        </c:dLbls>
        <c:gapWidth val="75"/>
        <c:axId val="139096064"/>
        <c:axId val="139098752"/>
      </c:barChart>
      <c:catAx>
        <c:axId val="139096064"/>
        <c:scaling>
          <c:orientation val="minMax"/>
        </c:scaling>
        <c:delete val="0"/>
        <c:axPos val="b"/>
        <c:numFmt formatCode="General" sourceLinked="1"/>
        <c:majorTickMark val="none"/>
        <c:minorTickMark val="none"/>
        <c:tickLblPos val="nextTo"/>
        <c:txPr>
          <a:bodyPr rot="0" vert="horz"/>
          <a:lstStyle/>
          <a:p>
            <a:pPr>
              <a:defRPr/>
            </a:pPr>
            <a:endParaRPr lang="pt-BR"/>
          </a:p>
        </c:txPr>
        <c:crossAx val="139098752"/>
        <c:crosses val="autoZero"/>
        <c:auto val="1"/>
        <c:lblAlgn val="ctr"/>
        <c:lblOffset val="100"/>
        <c:noMultiLvlLbl val="0"/>
      </c:catAx>
      <c:valAx>
        <c:axId val="139098752"/>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139096064"/>
        <c:crosses val="autoZero"/>
        <c:crossBetween val="between"/>
        <c:majorUnit val="0.1"/>
      </c:valAx>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(3).xls]Indicadores'!$C$79</c:f>
              <c:strCache>
                <c:ptCount val="1"/>
                <c:pt idx="0">
                  <c:v>Proporção de idosos com avaliação de risco para morbimortalidade em dia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2"/>
              <c:layout/>
              <c:tx>
                <c:rich>
                  <a:bodyPr/>
                  <a:lstStyle/>
                  <a:p>
                    <a:r>
                      <a:rPr lang="en-US"/>
                      <a:t>88%</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'[Planilha final Idosos (3).xls]Indicadores'!$D$78:$G$78</c:f>
              <c:strCache>
                <c:ptCount val="4"/>
                <c:pt idx="0">
                  <c:v>Mês 1</c:v>
                </c:pt>
                <c:pt idx="1">
                  <c:v>Mês 2</c:v>
                </c:pt>
                <c:pt idx="2">
                  <c:v>Mês 3</c:v>
                </c:pt>
                <c:pt idx="3">
                  <c:v>Mês 4</c:v>
                </c:pt>
              </c:strCache>
            </c:strRef>
          </c:cat>
          <c:val>
            <c:numRef>
              <c:f>'[Planilha final Idosos (3).xls]Indicadores'!$D$79:$G$79</c:f>
              <c:numCache>
                <c:formatCode>0.0%</c:formatCode>
                <c:ptCount val="4"/>
                <c:pt idx="0">
                  <c:v>0.81132075471698117</c:v>
                </c:pt>
                <c:pt idx="1">
                  <c:v>0.859375</c:v>
                </c:pt>
                <c:pt idx="2">
                  <c:v>0.87951807228915657</c:v>
                </c:pt>
                <c:pt idx="3">
                  <c:v>0</c:v>
                </c:pt>
              </c:numCache>
            </c:numRef>
          </c:val>
        </c:ser>
        <c:dLbls>
          <c:showLegendKey val="0"/>
          <c:showVal val="1"/>
          <c:showCatName val="0"/>
          <c:showSerName val="0"/>
          <c:showPercent val="0"/>
          <c:showBubbleSize val="0"/>
        </c:dLbls>
        <c:gapWidth val="75"/>
        <c:axId val="139119232"/>
        <c:axId val="139150848"/>
      </c:barChart>
      <c:catAx>
        <c:axId val="139119232"/>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a:pPr>
            <a:endParaRPr lang="pt-BR"/>
          </a:p>
        </c:txPr>
        <c:crossAx val="139150848"/>
        <c:crosses val="autoZero"/>
        <c:auto val="1"/>
        <c:lblAlgn val="ctr"/>
        <c:lblOffset val="100"/>
        <c:noMultiLvlLbl val="0"/>
      </c:catAx>
      <c:valAx>
        <c:axId val="139150848"/>
        <c:scaling>
          <c:orientation val="minMax"/>
        </c:scaling>
        <c:delete val="0"/>
        <c:axPos val="l"/>
        <c:numFmt formatCode="0.0%" sourceLinked="1"/>
        <c:majorTickMark val="none"/>
        <c:minorTickMark val="none"/>
        <c:tickLblPos val="nextTo"/>
        <c:spPr>
          <a:ln w="3175">
            <a:solidFill>
              <a:srgbClr val="808080"/>
            </a:solidFill>
            <a:prstDash val="solid"/>
          </a:ln>
        </c:spPr>
        <c:txPr>
          <a:bodyPr rot="0" vert="horz"/>
          <a:lstStyle/>
          <a:p>
            <a:pPr>
              <a:defRPr/>
            </a:pPr>
            <a:endParaRPr lang="pt-BR"/>
          </a:p>
        </c:txPr>
        <c:crossAx val="139119232"/>
        <c:crosses val="autoZero"/>
        <c:crossBetween val="between"/>
      </c:valAx>
      <c:spPr>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c:spPr>
    </c:plotArea>
    <c:plotVisOnly val="1"/>
    <c:dispBlanksAs val="gap"/>
    <c:showDLblsOverMax val="0"/>
  </c:chart>
  <c:spPr>
    <a:solidFill>
      <a:sysClr val="window" lastClr="FFFFFF"/>
    </a:solidFill>
    <a:ln w="25400" cap="flat" cmpd="sng" algn="ctr">
      <a:solidFill>
        <a:srgbClr val="9BBB59"/>
      </a:solidFill>
      <a:prstDash val="solid"/>
    </a:ln>
    <a:effectLst/>
  </c:spPr>
  <c:txPr>
    <a:bodyPr/>
    <a:lstStyle/>
    <a:p>
      <a:pPr>
        <a:defRPr>
          <a:solidFill>
            <a:sysClr val="windowText" lastClr="000000"/>
          </a:solidFill>
          <a:latin typeface="+mn-lt"/>
          <a:ea typeface="+mn-ea"/>
          <a:cs typeface="+mn-cs"/>
        </a:defRPr>
      </a:pPr>
      <a:endParaRPr lang="pt-B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'[Planilha final Idosos (3).xls]Indicadores'!$C$85</c:f>
              <c:strCache>
                <c:ptCount val="1"/>
                <c:pt idx="0">
                  <c:v>Proporção de idosos com avaliação para fragilização na velhice em dia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dLbl>
              <c:idx val="0"/>
              <c:layout/>
              <c:tx>
                <c:rich>
                  <a:bodyPr/>
                  <a:lstStyle/>
                  <a:p>
                    <a:r>
                      <a:rPr lang="en-US"/>
                      <a:t>83%</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'[Planilha final Idosos (3).xls]Indicadores'!$D$84:$G$84</c:f>
              <c:strCache>
                <c:ptCount val="4"/>
                <c:pt idx="0">
                  <c:v>Mês 1</c:v>
                </c:pt>
                <c:pt idx="1">
                  <c:v>Mês 2</c:v>
                </c:pt>
                <c:pt idx="2">
                  <c:v>Mês 3</c:v>
                </c:pt>
                <c:pt idx="3">
                  <c:v>Mês 4</c:v>
                </c:pt>
              </c:strCache>
            </c:strRef>
          </c:cat>
          <c:val>
            <c:numRef>
              <c:f>'[Planilha final Idosos (3).xls]Indicadores'!$D$85:$G$85</c:f>
              <c:numCache>
                <c:formatCode>0.0%</c:formatCode>
                <c:ptCount val="4"/>
                <c:pt idx="0">
                  <c:v>0.83018867924528306</c:v>
                </c:pt>
                <c:pt idx="1">
                  <c:v>0.859375</c:v>
                </c:pt>
                <c:pt idx="2">
                  <c:v>0.89558232931726911</c:v>
                </c:pt>
                <c:pt idx="3">
                  <c:v>0</c:v>
                </c:pt>
              </c:numCache>
            </c:numRef>
          </c:val>
        </c:ser>
        <c:dLbls>
          <c:showLegendKey val="0"/>
          <c:showVal val="1"/>
          <c:showCatName val="0"/>
          <c:showSerName val="0"/>
          <c:showPercent val="0"/>
          <c:showBubbleSize val="0"/>
        </c:dLbls>
        <c:gapWidth val="75"/>
        <c:axId val="117577600"/>
        <c:axId val="117580544"/>
      </c:barChart>
      <c:catAx>
        <c:axId val="11757760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7580544"/>
        <c:crosses val="autoZero"/>
        <c:auto val="1"/>
        <c:lblAlgn val="ctr"/>
        <c:lblOffset val="100"/>
        <c:noMultiLvlLbl val="0"/>
      </c:catAx>
      <c:valAx>
        <c:axId val="117580544"/>
        <c:scaling>
          <c:orientation val="minMax"/>
        </c:scaling>
        <c:delete val="0"/>
        <c:axPos val="l"/>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757760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BB76D-F674-4040-B394-C8D2CF9E9C35}" type="datetimeFigureOut">
              <a:rPr lang="pt-BR" smtClean="0"/>
              <a:t>13/08/2015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84017E-05F5-452A-B889-62977484A7BD}" type="slidenum">
              <a:rPr lang="pt-BR" smtClean="0"/>
              <a:t>‹nº›</a:t>
            </a:fld>
            <a:endParaRPr lang="pt-BR"/>
          </a:p>
        </p:txBody>
      </p:sp>
    </p:spTree>
    <p:extLst>
      <p:ext uri="{BB962C8B-B14F-4D97-AF65-F5344CB8AC3E}">
        <p14:creationId xmlns:p14="http://schemas.microsoft.com/office/powerpoint/2010/main" val="2449523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F84017E-05F5-452A-B889-62977484A7BD}" type="slidenum">
              <a:rPr lang="pt-BR" smtClean="0"/>
              <a:t>16</a:t>
            </a:fld>
            <a:endParaRPr lang="pt-BR"/>
          </a:p>
        </p:txBody>
      </p:sp>
    </p:spTree>
    <p:extLst>
      <p:ext uri="{BB962C8B-B14F-4D97-AF65-F5344CB8AC3E}">
        <p14:creationId xmlns:p14="http://schemas.microsoft.com/office/powerpoint/2010/main" val="294602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F95E146-39B7-4C17-8165-9D6FD0D154C6}" type="datetimeFigureOut">
              <a:rPr lang="pt-BR" smtClean="0"/>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126187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F95E146-39B7-4C17-8165-9D6FD0D154C6}" type="datetimeFigureOut">
              <a:rPr lang="pt-BR" smtClean="0"/>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1787453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F95E146-39B7-4C17-8165-9D6FD0D154C6}" type="datetimeFigureOut">
              <a:rPr lang="pt-BR" smtClean="0"/>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19789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F95E146-39B7-4C17-8165-9D6FD0D154C6}" type="datetimeFigureOut">
              <a:rPr lang="pt-BR" smtClean="0"/>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368817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F95E146-39B7-4C17-8165-9D6FD0D154C6}" type="datetimeFigureOut">
              <a:rPr lang="pt-BR" smtClean="0"/>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165861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F95E146-39B7-4C17-8165-9D6FD0D154C6}" type="datetimeFigureOut">
              <a:rPr lang="pt-BR" smtClean="0"/>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356326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F95E146-39B7-4C17-8165-9D6FD0D154C6}" type="datetimeFigureOut">
              <a:rPr lang="pt-BR" smtClean="0"/>
              <a:t>13/08/2015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367773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F95E146-39B7-4C17-8165-9D6FD0D154C6}" type="datetimeFigureOut">
              <a:rPr lang="pt-BR" smtClean="0"/>
              <a:t>13/08/2015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406496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F95E146-39B7-4C17-8165-9D6FD0D154C6}" type="datetimeFigureOut">
              <a:rPr lang="pt-BR" smtClean="0"/>
              <a:t>13/08/2015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319055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F95E146-39B7-4C17-8165-9D6FD0D154C6}" type="datetimeFigureOut">
              <a:rPr lang="pt-BR" smtClean="0"/>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59790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F95E146-39B7-4C17-8165-9D6FD0D154C6}" type="datetimeFigureOut">
              <a:rPr lang="pt-BR" smtClean="0"/>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45BDD67-D64A-41F9-89CF-8D8E13DFFF6C}" type="slidenum">
              <a:rPr lang="pt-BR" smtClean="0"/>
              <a:t>‹nº›</a:t>
            </a:fld>
            <a:endParaRPr lang="pt-BR"/>
          </a:p>
        </p:txBody>
      </p:sp>
    </p:spTree>
    <p:extLst>
      <p:ext uri="{BB962C8B-B14F-4D97-AF65-F5344CB8AC3E}">
        <p14:creationId xmlns:p14="http://schemas.microsoft.com/office/powerpoint/2010/main" val="410290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73000">
              <a:srgbClr val="9CB86E"/>
            </a:gs>
            <a:gs pos="98000">
              <a:srgbClr val="156B13"/>
            </a:gs>
          </a:gsLst>
          <a:lin ang="5400000" scaled="0"/>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5E146-39B7-4C17-8165-9D6FD0D154C6}" type="datetimeFigureOut">
              <a:rPr lang="pt-BR" smtClean="0"/>
              <a:t>13/08/2015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BDD67-D64A-41F9-89CF-8D8E13DFFF6C}" type="slidenum">
              <a:rPr lang="pt-BR" smtClean="0"/>
              <a:t>‹nº›</a:t>
            </a:fld>
            <a:endParaRPr lang="pt-BR"/>
          </a:p>
        </p:txBody>
      </p:sp>
    </p:spTree>
    <p:extLst>
      <p:ext uri="{BB962C8B-B14F-4D97-AF65-F5344CB8AC3E}">
        <p14:creationId xmlns:p14="http://schemas.microsoft.com/office/powerpoint/2010/main" val="747292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404665"/>
            <a:ext cx="7772400" cy="1080120"/>
          </a:xfrm>
        </p:spPr>
        <p:txBody>
          <a:bodyPr>
            <a:normAutofit fontScale="90000"/>
          </a:bodyPr>
          <a:lstStyle/>
          <a:p>
            <a:r>
              <a:rPr lang="pt-BR" altLang="pt-BR" sz="1600" b="1" dirty="0" smtClean="0">
                <a:latin typeface="Arial" pitchFamily="34" charset="0"/>
                <a:ea typeface="Calibri" pitchFamily="34" charset="0"/>
                <a:cs typeface="Arial" pitchFamily="34" charset="0"/>
              </a:rPr>
              <a:t/>
            </a:r>
            <a:br>
              <a:rPr lang="pt-BR" altLang="pt-BR" sz="1600" b="1" dirty="0" smtClean="0">
                <a:latin typeface="Arial" pitchFamily="34" charset="0"/>
                <a:ea typeface="Calibri" pitchFamily="34" charset="0"/>
                <a:cs typeface="Arial" pitchFamily="34" charset="0"/>
              </a:rPr>
            </a:br>
            <a:r>
              <a:rPr lang="pt-BR" altLang="pt-BR" sz="1600" b="1" dirty="0" smtClean="0">
                <a:latin typeface="Arial" pitchFamily="34" charset="0"/>
                <a:ea typeface="Calibri" pitchFamily="34" charset="0"/>
                <a:cs typeface="Arial" pitchFamily="34" charset="0"/>
              </a:rPr>
              <a:t/>
            </a:r>
            <a:br>
              <a:rPr lang="pt-BR" altLang="pt-BR" sz="1600" b="1" dirty="0" smtClean="0">
                <a:latin typeface="Arial" pitchFamily="34" charset="0"/>
                <a:ea typeface="Calibri" pitchFamily="34" charset="0"/>
                <a:cs typeface="Arial" pitchFamily="34" charset="0"/>
              </a:rPr>
            </a:br>
            <a:r>
              <a:rPr lang="pt-BR" altLang="pt-BR" sz="1600" b="1" dirty="0">
                <a:latin typeface="Arial" pitchFamily="34" charset="0"/>
                <a:ea typeface="Calibri" pitchFamily="34" charset="0"/>
                <a:cs typeface="Arial" pitchFamily="34" charset="0"/>
              </a:rPr>
              <a:t/>
            </a:r>
            <a:br>
              <a:rPr lang="pt-BR" altLang="pt-BR" sz="1600" b="1" dirty="0">
                <a:latin typeface="Arial" pitchFamily="34" charset="0"/>
                <a:ea typeface="Calibri" pitchFamily="34" charset="0"/>
                <a:cs typeface="Arial" pitchFamily="34" charset="0"/>
              </a:rPr>
            </a:br>
            <a:r>
              <a:rPr lang="pt-BR" altLang="pt-BR" sz="1600" b="1" dirty="0" smtClean="0">
                <a:latin typeface="Arial" pitchFamily="34" charset="0"/>
                <a:ea typeface="Calibri" pitchFamily="34" charset="0"/>
                <a:cs typeface="Arial" pitchFamily="34" charset="0"/>
              </a:rPr>
              <a:t>Universidade Aberta do Sistema Único de Saúde</a:t>
            </a:r>
            <a:r>
              <a:rPr lang="pt-BR" altLang="pt-BR" sz="1600" dirty="0" smtClean="0">
                <a:latin typeface="Arial" pitchFamily="34" charset="0"/>
                <a:cs typeface="Arial" pitchFamily="34" charset="0"/>
              </a:rPr>
              <a:t/>
            </a:r>
            <a:br>
              <a:rPr lang="pt-BR" altLang="pt-BR" sz="1600" dirty="0" smtClean="0">
                <a:latin typeface="Arial" pitchFamily="34" charset="0"/>
                <a:cs typeface="Arial" pitchFamily="34" charset="0"/>
              </a:rPr>
            </a:br>
            <a:r>
              <a:rPr lang="pt-BR" altLang="pt-BR" sz="1600" b="1" dirty="0" smtClean="0">
                <a:latin typeface="Arial" pitchFamily="34" charset="0"/>
                <a:ea typeface="Calibri" pitchFamily="34" charset="0"/>
                <a:cs typeface="Arial" pitchFamily="34" charset="0"/>
              </a:rPr>
              <a:t>Universidade Federal de Pelotas </a:t>
            </a:r>
            <a:br>
              <a:rPr lang="pt-BR" altLang="pt-BR" sz="1600" b="1" dirty="0" smtClean="0">
                <a:latin typeface="Arial" pitchFamily="34" charset="0"/>
                <a:ea typeface="Calibri" pitchFamily="34" charset="0"/>
                <a:cs typeface="Arial" pitchFamily="34" charset="0"/>
              </a:rPr>
            </a:br>
            <a:r>
              <a:rPr lang="pt-BR" altLang="pt-BR" sz="1600" b="1" dirty="0" smtClean="0">
                <a:latin typeface="Arial" pitchFamily="34" charset="0"/>
                <a:ea typeface="Calibri" pitchFamily="34" charset="0"/>
                <a:cs typeface="Arial" pitchFamily="34" charset="0"/>
              </a:rPr>
              <a:t>Departamento de Medicina Social</a:t>
            </a:r>
            <a:br>
              <a:rPr lang="pt-BR" altLang="pt-BR" sz="1600" b="1" dirty="0" smtClean="0">
                <a:latin typeface="Arial" pitchFamily="34" charset="0"/>
                <a:ea typeface="Calibri" pitchFamily="34" charset="0"/>
                <a:cs typeface="Arial" pitchFamily="34" charset="0"/>
              </a:rPr>
            </a:br>
            <a:r>
              <a:rPr lang="pt-BR" altLang="pt-BR" sz="1600" b="1" dirty="0" smtClean="0">
                <a:latin typeface="Arial" pitchFamily="34" charset="0"/>
                <a:ea typeface="Calibri" pitchFamily="34" charset="0"/>
                <a:cs typeface="Arial" pitchFamily="34" charset="0"/>
              </a:rPr>
              <a:t>Curso de Especialização em  Saúde da Família - Modalidade à Distância </a:t>
            </a:r>
            <a:br>
              <a:rPr lang="pt-BR" altLang="pt-BR" sz="1600" b="1" dirty="0" smtClean="0">
                <a:latin typeface="Arial" pitchFamily="34" charset="0"/>
                <a:ea typeface="Calibri" pitchFamily="34" charset="0"/>
                <a:cs typeface="Arial" pitchFamily="34" charset="0"/>
              </a:rPr>
            </a:br>
            <a:r>
              <a:rPr lang="pt-BR" altLang="pt-BR" sz="1600" b="1" dirty="0" smtClean="0">
                <a:latin typeface="Arial" pitchFamily="34" charset="0"/>
                <a:cs typeface="Arial" pitchFamily="34" charset="0"/>
              </a:rPr>
              <a:t>Turma VII</a:t>
            </a:r>
            <a:r>
              <a:rPr lang="pt-BR" altLang="pt-BR" dirty="0" smtClean="0"/>
              <a:t/>
            </a:r>
            <a:br>
              <a:rPr lang="pt-BR" altLang="pt-BR" dirty="0" smtClean="0"/>
            </a:br>
            <a:endParaRPr lang="pt-BR" dirty="0"/>
          </a:p>
        </p:txBody>
      </p:sp>
      <p:sp>
        <p:nvSpPr>
          <p:cNvPr id="3" name="Subtítulo 2"/>
          <p:cNvSpPr>
            <a:spLocks noGrp="1"/>
          </p:cNvSpPr>
          <p:nvPr>
            <p:ph type="subTitle" idx="1"/>
          </p:nvPr>
        </p:nvSpPr>
        <p:spPr>
          <a:xfrm>
            <a:off x="1187624" y="2924944"/>
            <a:ext cx="6696744" cy="694928"/>
          </a:xfrm>
        </p:spPr>
        <p:txBody>
          <a:bodyPr/>
          <a:lstStyle/>
          <a:p>
            <a:r>
              <a:rPr lang="pt-BR" sz="1800" b="1" dirty="0">
                <a:solidFill>
                  <a:schemeClr val="tx1"/>
                </a:solidFill>
                <a:latin typeface="Arial" pitchFamily="34" charset="0"/>
                <a:cs typeface="Arial" pitchFamily="34" charset="0"/>
              </a:rPr>
              <a:t>Melhoria da Atenção à Saúde do Idoso na UBS Jardim Paraíso, Santana/AP.</a:t>
            </a:r>
          </a:p>
          <a:p>
            <a:endParaRPr lang="pt-BR" dirty="0"/>
          </a:p>
        </p:txBody>
      </p:sp>
      <p:pic>
        <p:nvPicPr>
          <p:cNvPr id="4" name="Picture 9" descr="http://dms.ufpel.edu.br/aquares/images/stories/logos/unasus-ufpel.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0216" y="1496307"/>
            <a:ext cx="1368152" cy="1129082"/>
          </a:xfrm>
          <a:prstGeom prst="rect">
            <a:avLst/>
          </a:prstGeom>
          <a:noFill/>
          <a:ln>
            <a:noFill/>
          </a:ln>
        </p:spPr>
      </p:pic>
      <p:pic>
        <p:nvPicPr>
          <p:cNvPr id="5" name="Picture 8" descr="http://www.minhapos.com.br/data/artigos/images/ufpel.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496307"/>
            <a:ext cx="1269898" cy="1209323"/>
          </a:xfrm>
          <a:prstGeom prst="rect">
            <a:avLst/>
          </a:prstGeom>
          <a:noFill/>
          <a:ln>
            <a:noFill/>
          </a:ln>
        </p:spPr>
      </p:pic>
      <p:sp>
        <p:nvSpPr>
          <p:cNvPr id="6" name="CaixaDeTexto 5"/>
          <p:cNvSpPr txBox="1"/>
          <p:nvPr/>
        </p:nvSpPr>
        <p:spPr>
          <a:xfrm>
            <a:off x="2744447" y="4005064"/>
            <a:ext cx="4320480" cy="338554"/>
          </a:xfrm>
          <a:prstGeom prst="rect">
            <a:avLst/>
          </a:prstGeom>
          <a:noFill/>
        </p:spPr>
        <p:txBody>
          <a:bodyPr wrap="square" rtlCol="0">
            <a:spAutoFit/>
          </a:bodyPr>
          <a:lstStyle/>
          <a:p>
            <a:pPr algn="ctr"/>
            <a:r>
              <a:rPr lang="pt-BR" sz="1600" b="1" dirty="0" smtClean="0">
                <a:latin typeface="Arial" pitchFamily="34" charset="0"/>
                <a:cs typeface="Arial" pitchFamily="34" charset="0"/>
              </a:rPr>
              <a:t>Miguel Enrique Lopez Rueda</a:t>
            </a:r>
            <a:endParaRPr lang="pt-BR" sz="1600" b="1" dirty="0">
              <a:latin typeface="Arial" pitchFamily="34" charset="0"/>
              <a:cs typeface="Arial" pitchFamily="34" charset="0"/>
            </a:endParaRPr>
          </a:p>
        </p:txBody>
      </p:sp>
      <p:sp>
        <p:nvSpPr>
          <p:cNvPr id="7" name="CaixaDeTexto 6"/>
          <p:cNvSpPr txBox="1"/>
          <p:nvPr/>
        </p:nvSpPr>
        <p:spPr>
          <a:xfrm>
            <a:off x="3104487" y="4915933"/>
            <a:ext cx="3600400" cy="307777"/>
          </a:xfrm>
          <a:prstGeom prst="rect">
            <a:avLst/>
          </a:prstGeom>
          <a:noFill/>
        </p:spPr>
        <p:txBody>
          <a:bodyPr wrap="square" rtlCol="0">
            <a:spAutoFit/>
          </a:bodyPr>
          <a:lstStyle/>
          <a:p>
            <a:pPr algn="ctr"/>
            <a:r>
              <a:rPr lang="es-ES" sz="1400" dirty="0" smtClean="0">
                <a:latin typeface="Arial" pitchFamily="34" charset="0"/>
                <a:cs typeface="Arial" pitchFamily="34" charset="0"/>
              </a:rPr>
              <a:t>Orientador: Paulo Viana Stolz</a:t>
            </a:r>
            <a:endParaRPr lang="pt-BR" sz="1400" dirty="0">
              <a:latin typeface="Arial" pitchFamily="34" charset="0"/>
              <a:cs typeface="Arial" pitchFamily="34" charset="0"/>
            </a:endParaRPr>
          </a:p>
        </p:txBody>
      </p:sp>
      <p:sp>
        <p:nvSpPr>
          <p:cNvPr id="8" name="CaixaDeTexto 7"/>
          <p:cNvSpPr txBox="1"/>
          <p:nvPr/>
        </p:nvSpPr>
        <p:spPr>
          <a:xfrm>
            <a:off x="3624687" y="5589240"/>
            <a:ext cx="2520280" cy="307777"/>
          </a:xfrm>
          <a:prstGeom prst="rect">
            <a:avLst/>
          </a:prstGeom>
          <a:noFill/>
        </p:spPr>
        <p:txBody>
          <a:bodyPr wrap="square" rtlCol="0">
            <a:spAutoFit/>
          </a:bodyPr>
          <a:lstStyle/>
          <a:p>
            <a:pPr algn="ctr"/>
            <a:r>
              <a:rPr lang="pt-BR" sz="1400" dirty="0" smtClean="0">
                <a:latin typeface="Arial" pitchFamily="34" charset="0"/>
                <a:cs typeface="Arial" pitchFamily="34" charset="0"/>
              </a:rPr>
              <a:t>Pelotas, 2015</a:t>
            </a:r>
            <a:endParaRPr lang="pt-BR" sz="1400" dirty="0">
              <a:latin typeface="Arial" pitchFamily="34" charset="0"/>
              <a:cs typeface="Arial" pitchFamily="34" charset="0"/>
            </a:endParaRPr>
          </a:p>
        </p:txBody>
      </p:sp>
    </p:spTree>
    <p:extLst>
      <p:ext uri="{BB962C8B-B14F-4D97-AF65-F5344CB8AC3E}">
        <p14:creationId xmlns:p14="http://schemas.microsoft.com/office/powerpoint/2010/main" val="498235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89489" y="260648"/>
            <a:ext cx="8229600" cy="5535617"/>
          </a:xfrm>
        </p:spPr>
        <p:txBody>
          <a:bodyPr>
            <a:normAutofit/>
          </a:bodyPr>
          <a:lstStyle/>
          <a:p>
            <a:pPr>
              <a:buFont typeface="Wingdings" pitchFamily="2" charset="2"/>
              <a:buChar char="v"/>
            </a:pPr>
            <a:r>
              <a:rPr lang="pt-BR" sz="2000" b="1" dirty="0" smtClean="0"/>
              <a:t>Meta 2.6:</a:t>
            </a:r>
            <a:r>
              <a:rPr lang="pt-BR" sz="2000" dirty="0" smtClean="0"/>
              <a:t> Realizar </a:t>
            </a:r>
            <a:r>
              <a:rPr lang="pt-BR" sz="2000" dirty="0"/>
              <a:t>visita domiciliar a 100% dos idosos acamados ou com problemas de locomoção</a:t>
            </a:r>
            <a:r>
              <a:rPr lang="pt-BR" sz="2000" dirty="0" smtClean="0"/>
              <a:t>.</a:t>
            </a:r>
          </a:p>
          <a:p>
            <a:pPr marL="0" indent="0">
              <a:buNone/>
            </a:pPr>
            <a:r>
              <a:rPr lang="pt-BR" sz="2000" dirty="0" smtClean="0"/>
              <a:t>Atingimos </a:t>
            </a:r>
            <a:r>
              <a:rPr lang="pt-BR" sz="2000" dirty="0"/>
              <a:t>100% nos três meses da intervenção.</a:t>
            </a:r>
          </a:p>
          <a:p>
            <a:pPr>
              <a:buFont typeface="Wingdings" pitchFamily="2" charset="2"/>
              <a:buChar char="v"/>
            </a:pPr>
            <a:endParaRPr lang="pt-BR" sz="2000" dirty="0"/>
          </a:p>
          <a:p>
            <a:pPr>
              <a:buFont typeface="Wingdings" pitchFamily="2" charset="2"/>
              <a:buChar char="v"/>
            </a:pPr>
            <a:r>
              <a:rPr lang="pt-BR" sz="2000" b="1" dirty="0" smtClean="0"/>
              <a:t>Meta 2.7:</a:t>
            </a:r>
            <a:r>
              <a:rPr lang="pt-BR" sz="2000" dirty="0" smtClean="0"/>
              <a:t> Rastrear </a:t>
            </a:r>
            <a:r>
              <a:rPr lang="pt-BR" sz="2000" dirty="0"/>
              <a:t>100% dos idosos para Hipertensão Arterial Sistêmica (HAS</a:t>
            </a:r>
            <a:r>
              <a:rPr lang="pt-BR" sz="2000" dirty="0" smtClean="0"/>
              <a:t>).</a:t>
            </a:r>
          </a:p>
          <a:p>
            <a:pPr marL="0" indent="0">
              <a:buNone/>
            </a:pPr>
            <a:r>
              <a:rPr lang="pt-BR" sz="2000" dirty="0" smtClean="0"/>
              <a:t>Atingimos </a:t>
            </a:r>
            <a:r>
              <a:rPr lang="pt-BR" sz="2000" dirty="0"/>
              <a:t>100% nos três meses da intervenção.</a:t>
            </a:r>
          </a:p>
          <a:p>
            <a:pPr>
              <a:buFont typeface="Wingdings" pitchFamily="2" charset="2"/>
              <a:buChar char="v"/>
            </a:pPr>
            <a:endParaRPr lang="pt-BR" sz="2000" dirty="0"/>
          </a:p>
          <a:p>
            <a:pPr>
              <a:buFont typeface="Wingdings" pitchFamily="2" charset="2"/>
              <a:buChar char="v"/>
            </a:pPr>
            <a:r>
              <a:rPr lang="pt-BR" sz="2000" b="1" dirty="0" smtClean="0"/>
              <a:t>Meta 2.8:</a:t>
            </a:r>
            <a:r>
              <a:rPr lang="pt-BR" sz="2000" dirty="0" smtClean="0"/>
              <a:t> Rastrear </a:t>
            </a:r>
            <a:r>
              <a:rPr lang="pt-BR" sz="2000" dirty="0"/>
              <a:t>100% dos idosos com pressão arterial sustentada maior que 135/80 mmHg ou com diagnóstico de hipertensão arterial para Diabetes Mellitus (DM).</a:t>
            </a:r>
          </a:p>
          <a:p>
            <a:pPr marL="0" indent="0">
              <a:buNone/>
            </a:pPr>
            <a:r>
              <a:rPr lang="pt-BR" sz="2000" dirty="0"/>
              <a:t> Atingimos 100% nos três meses da intervenção.</a:t>
            </a:r>
          </a:p>
          <a:p>
            <a:pPr marL="0" indent="0">
              <a:buNone/>
            </a:pPr>
            <a:endParaRPr lang="pt-BR" dirty="0"/>
          </a:p>
        </p:txBody>
      </p:sp>
      <p:sp>
        <p:nvSpPr>
          <p:cNvPr id="4" name="CaixaDeTexto 3"/>
          <p:cNvSpPr txBox="1"/>
          <p:nvPr/>
        </p:nvSpPr>
        <p:spPr>
          <a:xfrm>
            <a:off x="395536" y="4653136"/>
            <a:ext cx="8352928" cy="206210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sz="1600" dirty="0" smtClean="0"/>
              <a:t>Uma </a:t>
            </a:r>
            <a:r>
              <a:rPr lang="pt-BR" sz="1600" dirty="0"/>
              <a:t>vez que idosos acamados ou com problemas de </a:t>
            </a:r>
            <a:r>
              <a:rPr lang="pt-BR" sz="1600" dirty="0" smtClean="0"/>
              <a:t>locomoção, foram </a:t>
            </a:r>
            <a:r>
              <a:rPr lang="pt-BR" sz="1600" dirty="0"/>
              <a:t>identificados e cadastrados, nossas equipes ficaram fazendo um seguimento estreito dos problemas de saúde dos mesmos, sendo estes visitados às vezes até semanalmente por nossa equipe e muitas vezes também pelo NASF</a:t>
            </a:r>
            <a:r>
              <a:rPr lang="pt-BR" sz="1600" dirty="0" smtClean="0"/>
              <a:t>.</a:t>
            </a:r>
          </a:p>
          <a:p>
            <a:pPr marL="285750" indent="-285750" algn="just">
              <a:buFont typeface="Wingdings" pitchFamily="2" charset="2"/>
              <a:buChar char="v"/>
            </a:pPr>
            <a:endParaRPr lang="pt-BR" sz="1600" dirty="0" smtClean="0"/>
          </a:p>
          <a:p>
            <a:pPr marL="285750" indent="-285750" algn="just">
              <a:buFont typeface="Wingdings" pitchFamily="2" charset="2"/>
              <a:buChar char="v"/>
            </a:pPr>
            <a:r>
              <a:rPr lang="pt-BR" sz="1600" dirty="0" smtClean="0"/>
              <a:t>Todos </a:t>
            </a:r>
            <a:r>
              <a:rPr lang="pt-BR" sz="1600" dirty="0"/>
              <a:t>os usuários hipertensos foram rastreados para diabetes, onde esta ação foi levada com muito compromisso pela equipe, já que conhecemos a frequência alta de associação entre estas doenças assim como a piora do prognóstico cardiovascular no usuário.</a:t>
            </a:r>
          </a:p>
        </p:txBody>
      </p:sp>
    </p:spTree>
    <p:extLst>
      <p:ext uri="{BB962C8B-B14F-4D97-AF65-F5344CB8AC3E}">
        <p14:creationId xmlns:p14="http://schemas.microsoft.com/office/powerpoint/2010/main" val="505497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style>
          <a:lnRef idx="2">
            <a:schemeClr val="accent3"/>
          </a:lnRef>
          <a:fillRef idx="1">
            <a:schemeClr val="lt1"/>
          </a:fillRef>
          <a:effectRef idx="0">
            <a:schemeClr val="accent3"/>
          </a:effectRef>
          <a:fontRef idx="minor">
            <a:schemeClr val="dk1"/>
          </a:fontRef>
        </p:style>
        <p:txBody>
          <a:bodyPr>
            <a:noAutofit/>
          </a:bodyPr>
          <a:lstStyle/>
          <a:p>
            <a:r>
              <a:rPr lang="pt-BR" sz="2400" dirty="0" smtClean="0"/>
              <a:t/>
            </a:r>
            <a:br>
              <a:rPr lang="pt-BR" sz="2400" dirty="0" smtClean="0"/>
            </a:br>
            <a:r>
              <a:rPr lang="pt-BR" sz="2400" b="1" dirty="0" smtClean="0"/>
              <a:t>Meta 2.9: </a:t>
            </a:r>
            <a:r>
              <a:rPr lang="pt-BR" sz="2400" dirty="0" smtClean="0"/>
              <a:t>Realizar </a:t>
            </a:r>
            <a:r>
              <a:rPr lang="pt-BR" sz="2400" dirty="0"/>
              <a:t>avaliação da necessidade de atendimento odontológico em 100% dos idosos.</a:t>
            </a:r>
            <a:br>
              <a:rPr lang="pt-BR" sz="2400" dirty="0"/>
            </a:br>
            <a:endParaRPr lang="pt-BR" sz="24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26523415"/>
              </p:ext>
            </p:extLst>
          </p:nvPr>
        </p:nvGraphicFramePr>
        <p:xfrm>
          <a:off x="457200" y="1196752"/>
          <a:ext cx="7715200"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11560" y="5479777"/>
            <a:ext cx="7848872" cy="107721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sz="1600" dirty="0" smtClean="0"/>
              <a:t>Apresentamos </a:t>
            </a:r>
            <a:r>
              <a:rPr lang="pt-BR" sz="1600" dirty="0"/>
              <a:t>problemas no primeiro mês, já que nossa equipe não tem odontólogo e esta avaliação era feita por outro odontólogo de outra equipe da UBS. Esta situação melhorou muito depois de ter recebido uma aula pelo próprio odontólogo que permitiu que esta avaliação fosse feita </a:t>
            </a:r>
            <a:r>
              <a:rPr lang="pt-BR" sz="1600" dirty="0" smtClean="0"/>
              <a:t>por toda a equipe.</a:t>
            </a:r>
            <a:endParaRPr lang="pt-BR" sz="1600" dirty="0"/>
          </a:p>
        </p:txBody>
      </p:sp>
      <p:sp>
        <p:nvSpPr>
          <p:cNvPr id="6" name="CaixaDeTexto 5"/>
          <p:cNvSpPr txBox="1"/>
          <p:nvPr/>
        </p:nvSpPr>
        <p:spPr>
          <a:xfrm>
            <a:off x="6156176" y="2620361"/>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1: </a:t>
            </a:r>
            <a:r>
              <a:rPr lang="es-ES" sz="1600" dirty="0" smtClean="0"/>
              <a:t>27 </a:t>
            </a:r>
            <a:r>
              <a:rPr lang="es-ES" sz="1600" dirty="0"/>
              <a:t>idosos</a:t>
            </a:r>
          </a:p>
          <a:p>
            <a:r>
              <a:rPr lang="pt-BR" sz="1600" dirty="0">
                <a:latin typeface="Calibri" pitchFamily="34" charset="0"/>
                <a:cs typeface="Calibri" pitchFamily="34" charset="0"/>
              </a:rPr>
              <a:t>Mês</a:t>
            </a:r>
            <a:r>
              <a:rPr lang="es-ES" sz="1600" dirty="0"/>
              <a:t> 2: </a:t>
            </a:r>
            <a:r>
              <a:rPr lang="es-ES" sz="1600" dirty="0" smtClean="0"/>
              <a:t>102 </a:t>
            </a:r>
            <a:r>
              <a:rPr lang="es-ES" sz="1600" dirty="0"/>
              <a:t>idosos</a:t>
            </a:r>
          </a:p>
          <a:p>
            <a:r>
              <a:rPr lang="pt-BR" sz="1600" dirty="0">
                <a:latin typeface="Calibri" pitchFamily="34" charset="0"/>
                <a:cs typeface="Calibri" pitchFamily="34" charset="0"/>
              </a:rPr>
              <a:t>Mês </a:t>
            </a:r>
            <a:r>
              <a:rPr lang="es-ES" sz="1600" dirty="0"/>
              <a:t>3: </a:t>
            </a:r>
            <a:r>
              <a:rPr lang="es-ES" sz="1600" dirty="0" smtClean="0"/>
              <a:t>221 </a:t>
            </a:r>
            <a:r>
              <a:rPr lang="es-ES" sz="1600" dirty="0"/>
              <a:t>idosos</a:t>
            </a:r>
            <a:endParaRPr lang="pt-BR" sz="1600" dirty="0"/>
          </a:p>
        </p:txBody>
      </p:sp>
    </p:spTree>
    <p:extLst>
      <p:ext uri="{BB962C8B-B14F-4D97-AF65-F5344CB8AC3E}">
        <p14:creationId xmlns:p14="http://schemas.microsoft.com/office/powerpoint/2010/main" val="2843884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style>
          <a:lnRef idx="2">
            <a:schemeClr val="accent3"/>
          </a:lnRef>
          <a:fillRef idx="1">
            <a:schemeClr val="lt1"/>
          </a:fillRef>
          <a:effectRef idx="0">
            <a:schemeClr val="accent3"/>
          </a:effectRef>
          <a:fontRef idx="minor">
            <a:schemeClr val="dk1"/>
          </a:fontRef>
        </p:style>
        <p:txBody>
          <a:bodyPr>
            <a:normAutofit fontScale="90000"/>
          </a:bodyPr>
          <a:lstStyle/>
          <a:p>
            <a:pPr algn="l"/>
            <a:r>
              <a:rPr lang="pt-BR" sz="2700" dirty="0" smtClean="0"/>
              <a:t/>
            </a:r>
            <a:br>
              <a:rPr lang="pt-BR" sz="2700" dirty="0" smtClean="0"/>
            </a:br>
            <a:r>
              <a:rPr lang="pt-BR" sz="2700" b="1" dirty="0" smtClean="0"/>
              <a:t>Meta 2.10: </a:t>
            </a:r>
            <a:r>
              <a:rPr lang="pt-BR" sz="2700" dirty="0" smtClean="0"/>
              <a:t>Realizar </a:t>
            </a:r>
            <a:r>
              <a:rPr lang="pt-BR" sz="2700" dirty="0"/>
              <a:t>a primeira consulta odontológica para 100% dos idosos.</a:t>
            </a:r>
            <a:br>
              <a:rPr lang="pt-BR" sz="2700" dirty="0"/>
            </a:br>
            <a:endParaRPr lang="pt-BR" sz="2700" dirty="0"/>
          </a:p>
        </p:txBody>
      </p:sp>
      <p:sp>
        <p:nvSpPr>
          <p:cNvPr id="3" name="Espaço Reservado para Conteúdo 2"/>
          <p:cNvSpPr>
            <a:spLocks noGrp="1"/>
          </p:cNvSpPr>
          <p:nvPr>
            <p:ph idx="1"/>
          </p:nvPr>
        </p:nvSpPr>
        <p:spPr>
          <a:xfrm>
            <a:off x="395536" y="1412776"/>
            <a:ext cx="8229600" cy="1008112"/>
          </a:xfrm>
        </p:spPr>
        <p:style>
          <a:lnRef idx="2">
            <a:schemeClr val="accent3"/>
          </a:lnRef>
          <a:fillRef idx="1">
            <a:schemeClr val="lt1"/>
          </a:fillRef>
          <a:effectRef idx="0">
            <a:schemeClr val="accent3"/>
          </a:effectRef>
          <a:fontRef idx="minor">
            <a:schemeClr val="dk1"/>
          </a:fontRef>
        </p:style>
        <p:txBody>
          <a:bodyPr>
            <a:noAutofit/>
          </a:bodyPr>
          <a:lstStyle/>
          <a:p>
            <a:pPr algn="just">
              <a:buFont typeface="Wingdings" pitchFamily="2" charset="2"/>
              <a:buChar char="v"/>
            </a:pPr>
            <a:r>
              <a:rPr lang="pt-BR" sz="2400" dirty="0" smtClean="0"/>
              <a:t>Este meta não </a:t>
            </a:r>
            <a:r>
              <a:rPr lang="pt-BR" sz="2400" dirty="0"/>
              <a:t>conseguimos desenvolver </a:t>
            </a:r>
            <a:r>
              <a:rPr lang="pt-BR" sz="2400" dirty="0" smtClean="0"/>
              <a:t>Objetivo </a:t>
            </a:r>
            <a:r>
              <a:rPr lang="pt-BR" sz="2400" dirty="0"/>
              <a:t>3. Melhorar a adesão dos idosos ao Programa de Saúde do Idoso.</a:t>
            </a:r>
          </a:p>
        </p:txBody>
      </p:sp>
      <p:sp>
        <p:nvSpPr>
          <p:cNvPr id="4" name="Título 1"/>
          <p:cNvSpPr txBox="1">
            <a:spLocks/>
          </p:cNvSpPr>
          <p:nvPr/>
        </p:nvSpPr>
        <p:spPr>
          <a:xfrm>
            <a:off x="395536" y="2852936"/>
            <a:ext cx="8229600" cy="922114"/>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pt-BR" sz="2400" dirty="0" smtClean="0"/>
              <a:t/>
            </a:r>
            <a:br>
              <a:rPr lang="pt-BR" sz="2400" dirty="0" smtClean="0"/>
            </a:br>
            <a:r>
              <a:rPr lang="pt-BR" sz="2400" dirty="0" smtClean="0"/>
              <a:t>Objetivo 3. Melhorar a adesão dos idosos ao Programa de Saúde do Idoso.</a:t>
            </a:r>
            <a:br>
              <a:rPr lang="pt-BR" sz="2400" dirty="0" smtClean="0"/>
            </a:br>
            <a:endParaRPr lang="pt-BR" sz="2400" dirty="0"/>
          </a:p>
        </p:txBody>
      </p:sp>
      <p:sp>
        <p:nvSpPr>
          <p:cNvPr id="5" name="Espaço Reservado para Conteúdo 2"/>
          <p:cNvSpPr txBox="1">
            <a:spLocks/>
          </p:cNvSpPr>
          <p:nvPr/>
        </p:nvSpPr>
        <p:spPr>
          <a:xfrm>
            <a:off x="395536" y="3933056"/>
            <a:ext cx="8229600" cy="892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v"/>
            </a:pPr>
            <a:r>
              <a:rPr lang="pt-BR" sz="2400" b="1" dirty="0" smtClean="0"/>
              <a:t>Meta 3.1: </a:t>
            </a:r>
            <a:r>
              <a:rPr lang="pt-BR" sz="2400" dirty="0" smtClean="0"/>
              <a:t>Buscar 100% dos idosos faltosos às consultas programadas.</a:t>
            </a:r>
            <a:endParaRPr lang="pt-BR" dirty="0"/>
          </a:p>
        </p:txBody>
      </p:sp>
      <p:sp>
        <p:nvSpPr>
          <p:cNvPr id="6" name="CaixaDeTexto 5"/>
          <p:cNvSpPr txBox="1"/>
          <p:nvPr/>
        </p:nvSpPr>
        <p:spPr>
          <a:xfrm>
            <a:off x="420172" y="5085184"/>
            <a:ext cx="8208912"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t-BR" dirty="0"/>
              <a:t>O indicador da proporção de idosos faltosos às consultas que receberam busca ativa ficou sem ser desenvolvido já que nestas 12 semanas não se apresentou nenhum idoso faltoso a consulta. </a:t>
            </a:r>
          </a:p>
        </p:txBody>
      </p:sp>
    </p:spTree>
    <p:extLst>
      <p:ext uri="{BB962C8B-B14F-4D97-AF65-F5344CB8AC3E}">
        <p14:creationId xmlns:p14="http://schemas.microsoft.com/office/powerpoint/2010/main" val="1443256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pt-BR" sz="2700" dirty="0" smtClean="0"/>
              <a:t/>
            </a:r>
            <a:br>
              <a:rPr lang="pt-BR" sz="2700" dirty="0" smtClean="0"/>
            </a:br>
            <a:r>
              <a:rPr lang="pt-BR" sz="2700" dirty="0"/>
              <a:t/>
            </a:r>
            <a:br>
              <a:rPr lang="pt-BR" sz="2700" dirty="0"/>
            </a:br>
            <a:r>
              <a:rPr lang="pt-BR" sz="2700" dirty="0" smtClean="0"/>
              <a:t>Objetivo </a:t>
            </a:r>
            <a:r>
              <a:rPr lang="pt-BR" sz="2700" dirty="0"/>
              <a:t>4. Melhorar o registro das informações.</a:t>
            </a:r>
            <a:r>
              <a:rPr lang="pt-BR" dirty="0"/>
              <a:t/>
            </a:r>
            <a:br>
              <a:rPr lang="pt-BR" dirty="0"/>
            </a:br>
            <a:endParaRPr lang="pt-BR" dirty="0"/>
          </a:p>
        </p:txBody>
      </p:sp>
      <p:sp>
        <p:nvSpPr>
          <p:cNvPr id="3" name="Espaço Reservado para Conteúdo 2"/>
          <p:cNvSpPr>
            <a:spLocks noGrp="1"/>
          </p:cNvSpPr>
          <p:nvPr>
            <p:ph idx="1"/>
          </p:nvPr>
        </p:nvSpPr>
        <p:spPr>
          <a:xfrm>
            <a:off x="446856" y="944724"/>
            <a:ext cx="8229600" cy="4392488"/>
          </a:xfrm>
        </p:spPr>
        <p:txBody>
          <a:bodyPr/>
          <a:lstStyle/>
          <a:p>
            <a:pPr>
              <a:buFont typeface="Wingdings" pitchFamily="2" charset="2"/>
              <a:buChar char="v"/>
            </a:pPr>
            <a:r>
              <a:rPr lang="pt-BR" sz="2000" dirty="0" smtClean="0"/>
              <a:t> </a:t>
            </a:r>
            <a:r>
              <a:rPr lang="pt-BR" sz="2400" b="1" dirty="0" smtClean="0"/>
              <a:t>Meta 4.1:</a:t>
            </a:r>
            <a:r>
              <a:rPr lang="pt-BR" sz="2400" dirty="0" smtClean="0"/>
              <a:t> Manter </a:t>
            </a:r>
            <a:r>
              <a:rPr lang="pt-BR" sz="2400" dirty="0"/>
              <a:t>registro específico de 100% das pessoas idosas.</a:t>
            </a:r>
            <a:br>
              <a:rPr lang="pt-BR" sz="2400" dirty="0"/>
            </a:br>
            <a:endParaRPr lang="pt-BR" sz="2400" dirty="0"/>
          </a:p>
        </p:txBody>
      </p:sp>
      <p:graphicFrame>
        <p:nvGraphicFramePr>
          <p:cNvPr id="4" name="Gráfico 3"/>
          <p:cNvGraphicFramePr/>
          <p:nvPr>
            <p:extLst>
              <p:ext uri="{D42A27DB-BD31-4B8C-83A1-F6EECF244321}">
                <p14:modId xmlns:p14="http://schemas.microsoft.com/office/powerpoint/2010/main" val="1070376235"/>
              </p:ext>
            </p:extLst>
          </p:nvPr>
        </p:nvGraphicFramePr>
        <p:xfrm>
          <a:off x="704736" y="1844824"/>
          <a:ext cx="7971719"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83568" y="5733256"/>
            <a:ext cx="7992888"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dirty="0"/>
              <a:t>A proporção de idosos com registro na ficha de acompanhamento/espelho em dia foi um indicador desenvolvido de uma maneira ótima pela nossa equipe, pois este indicador integrou os ACS neste processo</a:t>
            </a:r>
          </a:p>
        </p:txBody>
      </p:sp>
      <p:sp>
        <p:nvSpPr>
          <p:cNvPr id="6" name="CaixaDeTexto 5"/>
          <p:cNvSpPr txBox="1"/>
          <p:nvPr/>
        </p:nvSpPr>
        <p:spPr>
          <a:xfrm>
            <a:off x="6588224" y="3140968"/>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a:t>
            </a:r>
            <a:r>
              <a:rPr lang="es-ES" sz="1600" dirty="0" smtClean="0"/>
              <a:t>1:   49 idosos</a:t>
            </a:r>
            <a:endParaRPr lang="es-ES" sz="1600" dirty="0"/>
          </a:p>
          <a:p>
            <a:r>
              <a:rPr lang="pt-BR" sz="1600" dirty="0">
                <a:latin typeface="Calibri" pitchFamily="34" charset="0"/>
                <a:cs typeface="Calibri" pitchFamily="34" charset="0"/>
              </a:rPr>
              <a:t>Mês</a:t>
            </a:r>
            <a:r>
              <a:rPr lang="es-ES" sz="1600" dirty="0"/>
              <a:t> </a:t>
            </a:r>
            <a:r>
              <a:rPr lang="es-ES" sz="1600" dirty="0" smtClean="0"/>
              <a:t>2: 124 </a:t>
            </a:r>
            <a:r>
              <a:rPr lang="es-ES" sz="1600" dirty="0"/>
              <a:t>idosos</a:t>
            </a:r>
          </a:p>
          <a:p>
            <a:r>
              <a:rPr lang="pt-BR" sz="1600" dirty="0">
                <a:latin typeface="Calibri" pitchFamily="34" charset="0"/>
                <a:cs typeface="Calibri" pitchFamily="34" charset="0"/>
              </a:rPr>
              <a:t>Mês </a:t>
            </a:r>
            <a:r>
              <a:rPr lang="es-ES" sz="1600" dirty="0" smtClean="0"/>
              <a:t>3: 243 idosos</a:t>
            </a:r>
            <a:endParaRPr lang="pt-BR" sz="1600" dirty="0"/>
          </a:p>
        </p:txBody>
      </p:sp>
    </p:spTree>
    <p:extLst>
      <p:ext uri="{BB962C8B-B14F-4D97-AF65-F5344CB8AC3E}">
        <p14:creationId xmlns:p14="http://schemas.microsoft.com/office/powerpoint/2010/main" val="3946652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Autofit/>
          </a:bodyPr>
          <a:lstStyle/>
          <a:p>
            <a:pPr algn="just"/>
            <a:r>
              <a:rPr lang="pt-BR" sz="2400" dirty="0" smtClean="0"/>
              <a:t/>
            </a:r>
            <a:br>
              <a:rPr lang="pt-BR" sz="2400" dirty="0" smtClean="0"/>
            </a:br>
            <a:r>
              <a:rPr lang="pt-BR" sz="2400" b="1" dirty="0" smtClean="0"/>
              <a:t>Meta 4.2:</a:t>
            </a:r>
            <a:r>
              <a:rPr lang="pt-BR" sz="2400" dirty="0" smtClean="0"/>
              <a:t> Distribuir </a:t>
            </a:r>
            <a:r>
              <a:rPr lang="pt-BR" sz="2400" dirty="0"/>
              <a:t>a Caderneta de Saúde da Pessoa Idosa a 100% dos idosos cadastrados.</a:t>
            </a:r>
            <a:br>
              <a:rPr lang="pt-BR" sz="2400" dirty="0"/>
            </a:br>
            <a:endParaRPr lang="pt-BR" sz="24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617096047"/>
              </p:ext>
            </p:extLst>
          </p:nvPr>
        </p:nvGraphicFramePr>
        <p:xfrm>
          <a:off x="457200" y="1124744"/>
          <a:ext cx="8229600"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467544" y="4869160"/>
            <a:ext cx="8208912"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dirty="0"/>
              <a:t>O indicador da proporção de idosos com Caderneta de Saúde da Pessoa Idosa em dia foi outro indicador que não alcançamos ótimo indicadores, já que a nossa secretaria de saúde não tinha cadernetas de saúde para o idoso. </a:t>
            </a:r>
            <a:r>
              <a:rPr lang="pt-BR" dirty="0" smtClean="0"/>
              <a:t>No </a:t>
            </a:r>
            <a:r>
              <a:rPr lang="pt-BR" dirty="0"/>
              <a:t>entanto este parâmetro não ficou em zero já que no ano anterior se distribuiu a caderneta para alguns idosos, onde utilizamos estas para contabilizar na nossa intervenção. </a:t>
            </a:r>
          </a:p>
        </p:txBody>
      </p:sp>
      <p:sp>
        <p:nvSpPr>
          <p:cNvPr id="6" name="CaixaDeTexto 5"/>
          <p:cNvSpPr txBox="1"/>
          <p:nvPr/>
        </p:nvSpPr>
        <p:spPr>
          <a:xfrm>
            <a:off x="6804248" y="2309971"/>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a:t>
            </a:r>
            <a:r>
              <a:rPr lang="es-ES" sz="1600" dirty="0" smtClean="0"/>
              <a:t>1:   3 idosos</a:t>
            </a:r>
            <a:endParaRPr lang="es-ES" sz="1600" dirty="0"/>
          </a:p>
          <a:p>
            <a:r>
              <a:rPr lang="pt-BR" sz="1600" dirty="0">
                <a:latin typeface="Calibri" pitchFamily="34" charset="0"/>
                <a:cs typeface="Calibri" pitchFamily="34" charset="0"/>
              </a:rPr>
              <a:t>Mês</a:t>
            </a:r>
            <a:r>
              <a:rPr lang="es-ES" sz="1600" dirty="0"/>
              <a:t> </a:t>
            </a:r>
            <a:r>
              <a:rPr lang="es-ES" sz="1600" dirty="0" smtClean="0"/>
              <a:t>2: 24 </a:t>
            </a:r>
            <a:r>
              <a:rPr lang="es-ES" sz="1600" dirty="0"/>
              <a:t>idosos</a:t>
            </a:r>
          </a:p>
          <a:p>
            <a:r>
              <a:rPr lang="pt-BR" sz="1600" dirty="0">
                <a:latin typeface="Calibri" pitchFamily="34" charset="0"/>
                <a:cs typeface="Calibri" pitchFamily="34" charset="0"/>
              </a:rPr>
              <a:t>Mês </a:t>
            </a:r>
            <a:r>
              <a:rPr lang="es-ES" sz="1600" dirty="0" smtClean="0"/>
              <a:t>3: 76 idosos</a:t>
            </a:r>
            <a:endParaRPr lang="pt-BR" sz="1600" dirty="0"/>
          </a:p>
        </p:txBody>
      </p:sp>
    </p:spTree>
    <p:extLst>
      <p:ext uri="{BB962C8B-B14F-4D97-AF65-F5344CB8AC3E}">
        <p14:creationId xmlns:p14="http://schemas.microsoft.com/office/powerpoint/2010/main" val="2554055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pt-BR" sz="2400" dirty="0" smtClean="0"/>
              <a:t/>
            </a:r>
            <a:br>
              <a:rPr lang="pt-BR" sz="2400" dirty="0" smtClean="0"/>
            </a:br>
            <a:r>
              <a:rPr lang="pt-BR" sz="2400" dirty="0" smtClean="0"/>
              <a:t>Objetivo </a:t>
            </a:r>
            <a:r>
              <a:rPr lang="pt-BR" sz="2400" dirty="0"/>
              <a:t>5. Mapear os idosos de risco da área de abrangência.</a:t>
            </a:r>
            <a:br>
              <a:rPr lang="pt-BR" sz="2400" dirty="0"/>
            </a:br>
            <a:endParaRPr lang="pt-BR" sz="2400" dirty="0"/>
          </a:p>
        </p:txBody>
      </p:sp>
      <p:sp>
        <p:nvSpPr>
          <p:cNvPr id="3" name="Espaço Reservado para Conteúdo 2"/>
          <p:cNvSpPr>
            <a:spLocks noGrp="1"/>
          </p:cNvSpPr>
          <p:nvPr>
            <p:ph idx="1"/>
          </p:nvPr>
        </p:nvSpPr>
        <p:spPr>
          <a:xfrm>
            <a:off x="467544" y="1268760"/>
            <a:ext cx="8229600" cy="4525963"/>
          </a:xfrm>
        </p:spPr>
        <p:txBody>
          <a:bodyPr/>
          <a:lstStyle/>
          <a:p>
            <a:pPr algn="just">
              <a:buFont typeface="Wingdings" pitchFamily="2" charset="2"/>
              <a:buChar char="v"/>
            </a:pPr>
            <a:r>
              <a:rPr lang="pt-BR" sz="2400" b="1" dirty="0" smtClean="0"/>
              <a:t>Meta 5.1:</a:t>
            </a:r>
            <a:r>
              <a:rPr lang="pt-BR" sz="2400" dirty="0" smtClean="0"/>
              <a:t> Rastrear </a:t>
            </a:r>
            <a:r>
              <a:rPr lang="pt-BR" sz="2400" dirty="0"/>
              <a:t>100% das pessoas idosas para risco de morbimortalidade.</a:t>
            </a:r>
            <a:r>
              <a:rPr lang="pt-BR" dirty="0"/>
              <a:t/>
            </a:r>
            <a:br>
              <a:rPr lang="pt-BR" dirty="0"/>
            </a:br>
            <a:endParaRPr lang="pt-BR" dirty="0"/>
          </a:p>
        </p:txBody>
      </p:sp>
      <p:graphicFrame>
        <p:nvGraphicFramePr>
          <p:cNvPr id="4" name="Gráfico 3"/>
          <p:cNvGraphicFramePr/>
          <p:nvPr>
            <p:extLst>
              <p:ext uri="{D42A27DB-BD31-4B8C-83A1-F6EECF244321}">
                <p14:modId xmlns:p14="http://schemas.microsoft.com/office/powerpoint/2010/main" val="971800171"/>
              </p:ext>
            </p:extLst>
          </p:nvPr>
        </p:nvGraphicFramePr>
        <p:xfrm>
          <a:off x="683568" y="2060848"/>
          <a:ext cx="7776864"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467544" y="5517232"/>
            <a:ext cx="7920880" cy="107721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sz="1600" dirty="0"/>
              <a:t>A proporção de idosos com avaliação de risco para morbimortalidade em dia foi muito boa, já que tivemos prioridade com os mesmo tanto em consulta quanto em nas visitas domiciliares. Além disso, nossa equipe monitorizou os idosos com maior risco, pois considerou que o atendimento dos mesmos tinha que ser uma prioridade máxima. </a:t>
            </a:r>
          </a:p>
        </p:txBody>
      </p:sp>
      <p:sp>
        <p:nvSpPr>
          <p:cNvPr id="6" name="CaixaDeTexto 5"/>
          <p:cNvSpPr txBox="1"/>
          <p:nvPr/>
        </p:nvSpPr>
        <p:spPr>
          <a:xfrm>
            <a:off x="6444208" y="3140968"/>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a:t>
            </a:r>
            <a:r>
              <a:rPr lang="es-ES" sz="1600" dirty="0" smtClean="0"/>
              <a:t>1:   43 idosos</a:t>
            </a:r>
            <a:endParaRPr lang="es-ES" sz="1600" dirty="0"/>
          </a:p>
          <a:p>
            <a:r>
              <a:rPr lang="pt-BR" sz="1600" dirty="0">
                <a:latin typeface="Calibri" pitchFamily="34" charset="0"/>
                <a:cs typeface="Calibri" pitchFamily="34" charset="0"/>
              </a:rPr>
              <a:t>Mês</a:t>
            </a:r>
            <a:r>
              <a:rPr lang="es-ES" sz="1600" dirty="0"/>
              <a:t> </a:t>
            </a:r>
            <a:r>
              <a:rPr lang="es-ES" sz="1600" dirty="0" smtClean="0"/>
              <a:t>2: 110 </a:t>
            </a:r>
            <a:r>
              <a:rPr lang="es-ES" sz="1600" dirty="0"/>
              <a:t>idosos</a:t>
            </a:r>
          </a:p>
          <a:p>
            <a:r>
              <a:rPr lang="pt-BR" sz="1600" dirty="0">
                <a:latin typeface="Calibri" pitchFamily="34" charset="0"/>
                <a:cs typeface="Calibri" pitchFamily="34" charset="0"/>
              </a:rPr>
              <a:t>Mês </a:t>
            </a:r>
            <a:r>
              <a:rPr lang="es-ES" sz="1600" dirty="0" smtClean="0"/>
              <a:t>3: 219 idosos</a:t>
            </a:r>
            <a:endParaRPr lang="pt-BR" sz="1600" dirty="0"/>
          </a:p>
        </p:txBody>
      </p:sp>
    </p:spTree>
    <p:extLst>
      <p:ext uri="{BB962C8B-B14F-4D97-AF65-F5344CB8AC3E}">
        <p14:creationId xmlns:p14="http://schemas.microsoft.com/office/powerpoint/2010/main" val="4115616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3330" y="404664"/>
            <a:ext cx="8229600" cy="1143000"/>
          </a:xfrm>
        </p:spPr>
        <p:txBody>
          <a:bodyPr>
            <a:noAutofit/>
          </a:bodyPr>
          <a:lstStyle/>
          <a:p>
            <a:pPr marL="342900" indent="-342900" algn="just">
              <a:buFont typeface="Wingdings" pitchFamily="2" charset="2"/>
              <a:buChar char="v"/>
            </a:pPr>
            <a:r>
              <a:rPr lang="pt-BR" sz="2400" b="1" dirty="0" smtClean="0"/>
              <a:t>Meta 5.2: </a:t>
            </a:r>
            <a:r>
              <a:rPr lang="pt-BR" sz="2400" dirty="0"/>
              <a:t>Investigar a presença de indicadores de fragilização na velhice em 100% das pessoas idosas</a:t>
            </a:r>
            <a:r>
              <a:rPr lang="pt-BR" sz="2400" dirty="0" smtClean="0"/>
              <a:t>.</a:t>
            </a:r>
            <a:br>
              <a:rPr lang="pt-BR" sz="2400" dirty="0" smtClean="0"/>
            </a:br>
            <a:r>
              <a:rPr lang="pt-BR" sz="2400" dirty="0"/>
              <a:t/>
            </a:r>
            <a:br>
              <a:rPr lang="pt-BR" sz="2400" dirty="0"/>
            </a:br>
            <a:endParaRPr lang="pt-BR" sz="2400" dirty="0"/>
          </a:p>
        </p:txBody>
      </p:sp>
      <p:sp>
        <p:nvSpPr>
          <p:cNvPr id="3" name="Espaço Reservado para Conteúdo 2"/>
          <p:cNvSpPr>
            <a:spLocks noGrp="1"/>
          </p:cNvSpPr>
          <p:nvPr>
            <p:ph idx="1"/>
          </p:nvPr>
        </p:nvSpPr>
        <p:spPr>
          <a:xfrm>
            <a:off x="282802" y="4941168"/>
            <a:ext cx="8496944" cy="504056"/>
          </a:xfrm>
        </p:spPr>
        <p:style>
          <a:lnRef idx="2">
            <a:schemeClr val="accent3"/>
          </a:lnRef>
          <a:fillRef idx="1">
            <a:schemeClr val="lt1"/>
          </a:fillRef>
          <a:effectRef idx="0">
            <a:schemeClr val="accent3"/>
          </a:effectRef>
          <a:fontRef idx="minor">
            <a:schemeClr val="dk1"/>
          </a:fontRef>
        </p:style>
        <p:txBody>
          <a:bodyPr>
            <a:normAutofit/>
          </a:bodyPr>
          <a:lstStyle/>
          <a:p>
            <a:pPr algn="just">
              <a:buFont typeface="Wingdings" pitchFamily="2" charset="2"/>
              <a:buChar char="v"/>
            </a:pPr>
            <a:r>
              <a:rPr lang="pt-BR" sz="2400" b="1" dirty="0" smtClean="0"/>
              <a:t>Meta 5.3: </a:t>
            </a:r>
            <a:r>
              <a:rPr lang="pt-BR" sz="2400" dirty="0" smtClean="0"/>
              <a:t>Avaliar </a:t>
            </a:r>
            <a:r>
              <a:rPr lang="pt-BR" sz="2400" dirty="0"/>
              <a:t>a rede social de 100% dos idosos</a:t>
            </a:r>
            <a:r>
              <a:rPr lang="pt-BR" sz="2400" dirty="0" smtClean="0"/>
              <a:t>.</a:t>
            </a:r>
            <a:r>
              <a:rPr lang="pt-BR" sz="2400" dirty="0"/>
              <a:t> </a:t>
            </a:r>
            <a:endParaRPr lang="pt-BR" sz="2400" dirty="0" smtClean="0"/>
          </a:p>
        </p:txBody>
      </p:sp>
      <p:graphicFrame>
        <p:nvGraphicFramePr>
          <p:cNvPr id="4" name="Gráfico 3"/>
          <p:cNvGraphicFramePr/>
          <p:nvPr>
            <p:extLst>
              <p:ext uri="{D42A27DB-BD31-4B8C-83A1-F6EECF244321}">
                <p14:modId xmlns:p14="http://schemas.microsoft.com/office/powerpoint/2010/main" val="2680596395"/>
              </p:ext>
            </p:extLst>
          </p:nvPr>
        </p:nvGraphicFramePr>
        <p:xfrm>
          <a:off x="971600" y="1105208"/>
          <a:ext cx="7344816" cy="3619935"/>
        </p:xfrm>
        <a:graphic>
          <a:graphicData uri="http://schemas.openxmlformats.org/drawingml/2006/chart">
            <c:chart xmlns:c="http://schemas.openxmlformats.org/drawingml/2006/chart" xmlns:r="http://schemas.openxmlformats.org/officeDocument/2006/relationships" r:id="rId3"/>
          </a:graphicData>
        </a:graphic>
      </p:graphicFrame>
      <p:sp>
        <p:nvSpPr>
          <p:cNvPr id="6" name="CaixaDeTexto 5"/>
          <p:cNvSpPr txBox="1"/>
          <p:nvPr/>
        </p:nvSpPr>
        <p:spPr>
          <a:xfrm>
            <a:off x="6228184" y="2098932"/>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a:t>
            </a:r>
            <a:r>
              <a:rPr lang="es-ES" sz="1600" dirty="0" smtClean="0"/>
              <a:t>1:   44 idosos</a:t>
            </a:r>
            <a:endParaRPr lang="es-ES" sz="1600" dirty="0"/>
          </a:p>
          <a:p>
            <a:r>
              <a:rPr lang="pt-BR" sz="1600" dirty="0">
                <a:latin typeface="Calibri" pitchFamily="34" charset="0"/>
                <a:cs typeface="Calibri" pitchFamily="34" charset="0"/>
              </a:rPr>
              <a:t>Mês</a:t>
            </a:r>
            <a:r>
              <a:rPr lang="es-ES" sz="1600" dirty="0"/>
              <a:t> </a:t>
            </a:r>
            <a:r>
              <a:rPr lang="es-ES" sz="1600" dirty="0" smtClean="0"/>
              <a:t>2: 110 </a:t>
            </a:r>
            <a:r>
              <a:rPr lang="es-ES" sz="1600" dirty="0"/>
              <a:t>idosos</a:t>
            </a:r>
          </a:p>
          <a:p>
            <a:r>
              <a:rPr lang="pt-BR" sz="1600" dirty="0">
                <a:latin typeface="Calibri" pitchFamily="34" charset="0"/>
                <a:cs typeface="Calibri" pitchFamily="34" charset="0"/>
              </a:rPr>
              <a:t>Mês </a:t>
            </a:r>
            <a:r>
              <a:rPr lang="es-ES" sz="1600" dirty="0" smtClean="0"/>
              <a:t>3: 223 idosos</a:t>
            </a:r>
            <a:endParaRPr lang="pt-BR" sz="1600" dirty="0"/>
          </a:p>
        </p:txBody>
      </p:sp>
      <p:sp>
        <p:nvSpPr>
          <p:cNvPr id="7" name="Retângulo 6"/>
          <p:cNvSpPr/>
          <p:nvPr/>
        </p:nvSpPr>
        <p:spPr>
          <a:xfrm>
            <a:off x="351728" y="5630728"/>
            <a:ext cx="8424936" cy="830997"/>
          </a:xfrm>
          <a:prstGeom prst="rect">
            <a:avLst/>
          </a:prstGeom>
        </p:spPr>
        <p:txBody>
          <a:bodyPr wrap="square">
            <a:spAutoFit/>
          </a:bodyPr>
          <a:lstStyle/>
          <a:p>
            <a:r>
              <a:rPr lang="pt-BR" sz="2400" dirty="0"/>
              <a:t>Atingimos 100% nos três meses da intervenção</a:t>
            </a:r>
            <a:r>
              <a:rPr lang="pt-BR" sz="2400" dirty="0" smtClean="0"/>
              <a:t>.</a:t>
            </a:r>
          </a:p>
          <a:p>
            <a:endParaRPr lang="pt-BR" sz="2400" dirty="0"/>
          </a:p>
        </p:txBody>
      </p:sp>
    </p:spTree>
    <p:extLst>
      <p:ext uri="{BB962C8B-B14F-4D97-AF65-F5344CB8AC3E}">
        <p14:creationId xmlns:p14="http://schemas.microsoft.com/office/powerpoint/2010/main" val="2704735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1157" y="116632"/>
            <a:ext cx="8229600" cy="504056"/>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pt-BR" sz="2400" dirty="0" smtClean="0"/>
              <a:t/>
            </a:r>
            <a:br>
              <a:rPr lang="pt-BR" sz="2400" dirty="0" smtClean="0"/>
            </a:br>
            <a:r>
              <a:rPr lang="pt-BR" sz="2400" dirty="0" smtClean="0"/>
              <a:t>Objetivo </a:t>
            </a:r>
            <a:r>
              <a:rPr lang="pt-BR" sz="2400" dirty="0"/>
              <a:t>6. Promover a saúde dos idosos.</a:t>
            </a:r>
            <a:br>
              <a:rPr lang="pt-BR" sz="2400" dirty="0"/>
            </a:br>
            <a:endParaRPr lang="pt-BR" sz="2400" dirty="0"/>
          </a:p>
        </p:txBody>
      </p:sp>
      <p:sp>
        <p:nvSpPr>
          <p:cNvPr id="3" name="Espaço Reservado para Conteúdo 2"/>
          <p:cNvSpPr>
            <a:spLocks noGrp="1"/>
          </p:cNvSpPr>
          <p:nvPr>
            <p:ph idx="1"/>
          </p:nvPr>
        </p:nvSpPr>
        <p:spPr>
          <a:xfrm>
            <a:off x="457200" y="692696"/>
            <a:ext cx="8229600" cy="1440160"/>
          </a:xfrm>
        </p:spPr>
        <p:txBody>
          <a:bodyPr>
            <a:normAutofit fontScale="85000" lnSpcReduction="10000"/>
          </a:bodyPr>
          <a:lstStyle/>
          <a:p>
            <a:pPr algn="just">
              <a:buFont typeface="Wingdings" pitchFamily="2" charset="2"/>
              <a:buChar char="v"/>
            </a:pPr>
            <a:r>
              <a:rPr lang="pt-BR" sz="1900" b="1" dirty="0" smtClean="0"/>
              <a:t>Meta 6.1:</a:t>
            </a:r>
            <a:r>
              <a:rPr lang="pt-BR" sz="1900" dirty="0" smtClean="0"/>
              <a:t> </a:t>
            </a:r>
            <a:r>
              <a:rPr lang="pt-BR" sz="1900" dirty="0"/>
              <a:t>Garantir orientação nutricional para hábitos alimentares saudáveis a 100% das pessoas </a:t>
            </a:r>
            <a:r>
              <a:rPr lang="pt-BR" sz="1900" dirty="0" smtClean="0"/>
              <a:t>idosas.</a:t>
            </a:r>
          </a:p>
          <a:p>
            <a:pPr marL="0" indent="0" algn="just">
              <a:buNone/>
            </a:pPr>
            <a:r>
              <a:rPr lang="pt-BR" sz="1900" dirty="0"/>
              <a:t>Atingimos 100% nos três meses da intervenção.</a:t>
            </a:r>
          </a:p>
          <a:p>
            <a:pPr marL="0" indent="0" algn="just">
              <a:buNone/>
            </a:pPr>
            <a:endParaRPr lang="pt-BR" sz="1900" dirty="0" smtClean="0"/>
          </a:p>
          <a:p>
            <a:pPr algn="just">
              <a:buFont typeface="Wingdings" pitchFamily="2" charset="2"/>
              <a:buChar char="v"/>
            </a:pPr>
            <a:r>
              <a:rPr lang="pt-BR" sz="1900" b="1" dirty="0" smtClean="0"/>
              <a:t>Meta 6.2: </a:t>
            </a:r>
            <a:r>
              <a:rPr lang="pt-BR" sz="1900" dirty="0" smtClean="0"/>
              <a:t>Garantir </a:t>
            </a:r>
            <a:r>
              <a:rPr lang="pt-BR" sz="1900" dirty="0"/>
              <a:t>orientação para a prática regular de atividade física a 100% idosos</a:t>
            </a:r>
            <a:r>
              <a:rPr lang="pt-BR" sz="1800" dirty="0" smtClean="0"/>
              <a:t>.</a:t>
            </a:r>
          </a:p>
          <a:p>
            <a:pPr algn="just">
              <a:buFont typeface="Wingdings" pitchFamily="2" charset="2"/>
              <a:buChar char="v"/>
            </a:pPr>
            <a:endParaRPr lang="pt-BR" sz="2400" dirty="0"/>
          </a:p>
        </p:txBody>
      </p:sp>
      <p:graphicFrame>
        <p:nvGraphicFramePr>
          <p:cNvPr id="5" name="Gráfico 4"/>
          <p:cNvGraphicFramePr/>
          <p:nvPr>
            <p:extLst>
              <p:ext uri="{D42A27DB-BD31-4B8C-83A1-F6EECF244321}">
                <p14:modId xmlns:p14="http://schemas.microsoft.com/office/powerpoint/2010/main" val="2144837705"/>
              </p:ext>
            </p:extLst>
          </p:nvPr>
        </p:nvGraphicFramePr>
        <p:xfrm>
          <a:off x="614975" y="2276872"/>
          <a:ext cx="7848872"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6588224" y="3645024"/>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a:t>
            </a:r>
            <a:r>
              <a:rPr lang="es-ES" sz="1600" dirty="0" smtClean="0"/>
              <a:t>1:   46 idosos</a:t>
            </a:r>
            <a:endParaRPr lang="es-ES" sz="1600" dirty="0"/>
          </a:p>
          <a:p>
            <a:r>
              <a:rPr lang="pt-BR" sz="1600" dirty="0">
                <a:latin typeface="Calibri" pitchFamily="34" charset="0"/>
                <a:cs typeface="Calibri" pitchFamily="34" charset="0"/>
              </a:rPr>
              <a:t>Mês</a:t>
            </a:r>
            <a:r>
              <a:rPr lang="es-ES" sz="1600" dirty="0"/>
              <a:t> </a:t>
            </a:r>
            <a:r>
              <a:rPr lang="es-ES" sz="1600" dirty="0" smtClean="0"/>
              <a:t>2: 121 </a:t>
            </a:r>
            <a:r>
              <a:rPr lang="es-ES" sz="1600" dirty="0"/>
              <a:t>idosos</a:t>
            </a:r>
          </a:p>
          <a:p>
            <a:r>
              <a:rPr lang="pt-BR" sz="1600" dirty="0">
                <a:latin typeface="Calibri" pitchFamily="34" charset="0"/>
                <a:cs typeface="Calibri" pitchFamily="34" charset="0"/>
              </a:rPr>
              <a:t>Mês </a:t>
            </a:r>
            <a:r>
              <a:rPr lang="es-ES" sz="1600" dirty="0" smtClean="0"/>
              <a:t>3: 245 idosos</a:t>
            </a:r>
            <a:endParaRPr lang="pt-BR" sz="1600" dirty="0"/>
          </a:p>
        </p:txBody>
      </p:sp>
      <p:sp>
        <p:nvSpPr>
          <p:cNvPr id="4" name="Retângulo 3"/>
          <p:cNvSpPr/>
          <p:nvPr/>
        </p:nvSpPr>
        <p:spPr>
          <a:xfrm>
            <a:off x="683568" y="5301208"/>
            <a:ext cx="7776864" cy="1200329"/>
          </a:xfrm>
          <a:prstGeom prst="rect">
            <a:avLst/>
          </a:prstGeom>
        </p:spPr>
        <p:txBody>
          <a:bodyPr wrap="square">
            <a:spAutoFit/>
          </a:bodyPr>
          <a:lstStyle/>
          <a:p>
            <a:pPr algn="just">
              <a:buFont typeface="Wingdings" pitchFamily="2" charset="2"/>
              <a:buChar char="v"/>
            </a:pPr>
            <a:r>
              <a:rPr lang="pt-BR" b="1" dirty="0"/>
              <a:t>Meta 6.3:</a:t>
            </a:r>
            <a:r>
              <a:rPr lang="pt-BR" dirty="0"/>
              <a:t> Garantir orientações sobre higiene bucal (incluindo higiene de próteses dentárias) para 100% dos idosos cadastrados</a:t>
            </a:r>
            <a:r>
              <a:rPr lang="pt-BR" dirty="0" smtClean="0"/>
              <a:t>.</a:t>
            </a:r>
          </a:p>
          <a:p>
            <a:pPr algn="just"/>
            <a:r>
              <a:rPr lang="pt-BR" dirty="0"/>
              <a:t>Atingimos 100% nos três meses da intervenção.</a:t>
            </a:r>
          </a:p>
          <a:p>
            <a:pPr algn="just"/>
            <a:endParaRPr lang="pt-BR" dirty="0"/>
          </a:p>
        </p:txBody>
      </p:sp>
    </p:spTree>
    <p:extLst>
      <p:ext uri="{BB962C8B-B14F-4D97-AF65-F5344CB8AC3E}">
        <p14:creationId xmlns:p14="http://schemas.microsoft.com/office/powerpoint/2010/main" val="4101476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504056"/>
          </a:xfrm>
        </p:spPr>
        <p:style>
          <a:lnRef idx="2">
            <a:schemeClr val="accent3"/>
          </a:lnRef>
          <a:fillRef idx="1">
            <a:schemeClr val="lt1"/>
          </a:fillRef>
          <a:effectRef idx="0">
            <a:schemeClr val="accent3"/>
          </a:effectRef>
          <a:fontRef idx="minor">
            <a:schemeClr val="dk1"/>
          </a:fontRef>
        </p:style>
        <p:txBody>
          <a:bodyPr>
            <a:noAutofit/>
          </a:bodyPr>
          <a:lstStyle/>
          <a:p>
            <a:r>
              <a:rPr lang="pt-BR" sz="3600" b="1" dirty="0" smtClean="0">
                <a:latin typeface="Calibri" pitchFamily="34" charset="0"/>
                <a:cs typeface="Calibri" pitchFamily="34" charset="0"/>
              </a:rPr>
              <a:t/>
            </a:r>
            <a:br>
              <a:rPr lang="pt-BR" sz="3600" b="1" dirty="0" smtClean="0">
                <a:latin typeface="Calibri" pitchFamily="34" charset="0"/>
                <a:cs typeface="Calibri" pitchFamily="34" charset="0"/>
              </a:rPr>
            </a:br>
            <a:r>
              <a:rPr lang="pt-BR" sz="3600" b="1" dirty="0" smtClean="0">
                <a:latin typeface="Calibri" pitchFamily="34" charset="0"/>
                <a:cs typeface="Calibri" pitchFamily="34" charset="0"/>
              </a:rPr>
              <a:t>Discussão</a:t>
            </a:r>
            <a:r>
              <a:rPr lang="pt-BR" sz="3600" dirty="0">
                <a:latin typeface="Calibri" pitchFamily="34" charset="0"/>
                <a:cs typeface="Calibri" pitchFamily="34" charset="0"/>
              </a:rPr>
              <a:t/>
            </a:r>
            <a:br>
              <a:rPr lang="pt-BR" sz="3600" dirty="0">
                <a:latin typeface="Calibri" pitchFamily="34" charset="0"/>
                <a:cs typeface="Calibri" pitchFamily="34" charset="0"/>
              </a:rPr>
            </a:br>
            <a:endParaRPr lang="pt-BR" sz="3600" dirty="0"/>
          </a:p>
        </p:txBody>
      </p:sp>
      <p:sp>
        <p:nvSpPr>
          <p:cNvPr id="3" name="Espaço Reservado para Conteúdo 2"/>
          <p:cNvSpPr>
            <a:spLocks noGrp="1"/>
          </p:cNvSpPr>
          <p:nvPr>
            <p:ph idx="1"/>
          </p:nvPr>
        </p:nvSpPr>
        <p:spPr>
          <a:xfrm>
            <a:off x="467544" y="764704"/>
            <a:ext cx="8229600" cy="5976664"/>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lvl="0" algn="just">
              <a:lnSpc>
                <a:spcPct val="150000"/>
              </a:lnSpc>
              <a:buFont typeface="Wingdings" pitchFamily="2" charset="2"/>
              <a:buChar char="v"/>
            </a:pPr>
            <a:r>
              <a:rPr lang="pt-BR" sz="3600" dirty="0">
                <a:latin typeface="Calibri" pitchFamily="34" charset="0"/>
                <a:cs typeface="Calibri" pitchFamily="34" charset="0"/>
              </a:rPr>
              <a:t>Ampliação da cobertura da atenção as pessoas </a:t>
            </a:r>
            <a:r>
              <a:rPr lang="pt-BR" sz="3600" dirty="0" smtClean="0">
                <a:latin typeface="Calibri" pitchFamily="34" charset="0"/>
                <a:cs typeface="Calibri" pitchFamily="34" charset="0"/>
              </a:rPr>
              <a:t>com mais de 60 anos (idosas) pertencentes </a:t>
            </a:r>
            <a:r>
              <a:rPr lang="pt-BR" sz="3600" dirty="0">
                <a:latin typeface="Calibri" pitchFamily="34" charset="0"/>
                <a:cs typeface="Calibri" pitchFamily="34" charset="0"/>
              </a:rPr>
              <a:t>a nossa área de abrangência.</a:t>
            </a:r>
          </a:p>
          <a:p>
            <a:pPr lvl="0" algn="just">
              <a:lnSpc>
                <a:spcPct val="150000"/>
              </a:lnSpc>
              <a:buFont typeface="Wingdings" pitchFamily="2" charset="2"/>
              <a:buChar char="v"/>
            </a:pPr>
            <a:r>
              <a:rPr lang="pt-BR" sz="3600" dirty="0">
                <a:latin typeface="Calibri" pitchFamily="34" charset="0"/>
                <a:cs typeface="Calibri" pitchFamily="34" charset="0"/>
              </a:rPr>
              <a:t>Acrescentamos o vinculo entre a equipe </a:t>
            </a:r>
            <a:r>
              <a:rPr lang="pt-BR" sz="3600" dirty="0" smtClean="0">
                <a:latin typeface="Calibri" pitchFamily="34" charset="0"/>
                <a:cs typeface="Calibri" pitchFamily="34" charset="0"/>
              </a:rPr>
              <a:t>de </a:t>
            </a:r>
            <a:r>
              <a:rPr lang="pt-BR" sz="3600" dirty="0">
                <a:latin typeface="Calibri" pitchFamily="34" charset="0"/>
                <a:cs typeface="Calibri" pitchFamily="34" charset="0"/>
              </a:rPr>
              <a:t>saúde e a comunidade.</a:t>
            </a:r>
          </a:p>
          <a:p>
            <a:pPr lvl="0" algn="just">
              <a:lnSpc>
                <a:spcPct val="150000"/>
              </a:lnSpc>
              <a:buFont typeface="Wingdings" pitchFamily="2" charset="2"/>
              <a:buChar char="v"/>
            </a:pPr>
            <a:r>
              <a:rPr lang="pt-BR" sz="3600" dirty="0" smtClean="0"/>
              <a:t>A </a:t>
            </a:r>
            <a:r>
              <a:rPr lang="pt-BR" sz="3600" dirty="0"/>
              <a:t>melhoria dos registros e a qualificação da atenção foram consideráveis, tendo em conta que nossa UBS não tinha o cadastramento da população </a:t>
            </a:r>
            <a:r>
              <a:rPr lang="pt-BR" sz="3600" dirty="0" smtClean="0"/>
              <a:t>atualizado.</a:t>
            </a:r>
          </a:p>
          <a:p>
            <a:pPr lvl="0" algn="just">
              <a:lnSpc>
                <a:spcPct val="150000"/>
              </a:lnSpc>
              <a:buFont typeface="Wingdings" pitchFamily="2" charset="2"/>
              <a:buChar char="v"/>
            </a:pPr>
            <a:r>
              <a:rPr lang="pt-BR" sz="3600" dirty="0" smtClean="0"/>
              <a:t>Se percebe </a:t>
            </a:r>
            <a:r>
              <a:rPr lang="pt-BR" sz="3600" dirty="0"/>
              <a:t>uma melhora significativa no seguimento dos idosos hipertensos e diabéticos assim como o adequado seguimento dos </a:t>
            </a:r>
            <a:r>
              <a:rPr lang="pt-BR" sz="3600" dirty="0" smtClean="0"/>
              <a:t> acamados </a:t>
            </a:r>
            <a:r>
              <a:rPr lang="pt-BR" sz="3600" dirty="0"/>
              <a:t>e com problemas de locomoção.</a:t>
            </a:r>
            <a:endParaRPr lang="pt-BR" sz="3600" dirty="0">
              <a:latin typeface="Calibri" pitchFamily="34" charset="0"/>
              <a:cs typeface="Calibri" pitchFamily="34" charset="0"/>
            </a:endParaRPr>
          </a:p>
          <a:p>
            <a:pPr lvl="0" algn="just">
              <a:lnSpc>
                <a:spcPct val="150000"/>
              </a:lnSpc>
              <a:buFont typeface="Wingdings" pitchFamily="2" charset="2"/>
              <a:buChar char="v"/>
            </a:pPr>
            <a:r>
              <a:rPr lang="pt-BR" sz="3600" dirty="0"/>
              <a:t>A intervenção exigiu que a equipe se capacitasse para seguir as recomendações do Ministério da </a:t>
            </a:r>
            <a:r>
              <a:rPr lang="pt-BR" sz="3600" dirty="0" smtClean="0"/>
              <a:t>Saúde.</a:t>
            </a:r>
          </a:p>
          <a:p>
            <a:pPr lvl="0" algn="just">
              <a:lnSpc>
                <a:spcPct val="150000"/>
              </a:lnSpc>
              <a:buFont typeface="Wingdings" pitchFamily="2" charset="2"/>
              <a:buChar char="v"/>
            </a:pPr>
            <a:r>
              <a:rPr lang="pt-BR" sz="3600" dirty="0" smtClean="0"/>
              <a:t>Os </a:t>
            </a:r>
            <a:r>
              <a:rPr lang="pt-BR" sz="3600" dirty="0"/>
              <a:t>fluxos de usuários melhoram muito dentro da instituição depois de aplicada a intervenção, além disso, a mesma atualmente serve de instrumento para traçar novas política de ação dentro da </a:t>
            </a:r>
            <a:r>
              <a:rPr lang="pt-BR" sz="3600" dirty="0" smtClean="0"/>
              <a:t>UBS.</a:t>
            </a:r>
          </a:p>
          <a:p>
            <a:pPr lvl="0" algn="just">
              <a:lnSpc>
                <a:spcPct val="150000"/>
              </a:lnSpc>
              <a:buFont typeface="Wingdings" pitchFamily="2" charset="2"/>
              <a:buChar char="v"/>
            </a:pPr>
            <a:r>
              <a:rPr lang="pt-BR" sz="3600" dirty="0" smtClean="0">
                <a:latin typeface="Calibri" pitchFamily="34" charset="0"/>
                <a:cs typeface="Calibri" pitchFamily="34" charset="0"/>
              </a:rPr>
              <a:t>Satisfação </a:t>
            </a:r>
            <a:r>
              <a:rPr lang="pt-BR" sz="3600" dirty="0">
                <a:latin typeface="Calibri" pitchFamily="34" charset="0"/>
                <a:cs typeface="Calibri" pitchFamily="34" charset="0"/>
              </a:rPr>
              <a:t>da comunidade com o trabalho realizado.</a:t>
            </a:r>
          </a:p>
          <a:p>
            <a:pPr lvl="0" algn="just">
              <a:lnSpc>
                <a:spcPct val="150000"/>
              </a:lnSpc>
              <a:buFont typeface="Wingdings" pitchFamily="2" charset="2"/>
              <a:buChar char="v"/>
            </a:pPr>
            <a:r>
              <a:rPr lang="pt-BR" sz="3600" dirty="0">
                <a:latin typeface="Calibri" pitchFamily="34" charset="0"/>
                <a:cs typeface="Calibri" pitchFamily="34" charset="0"/>
              </a:rPr>
              <a:t>Foco na educação em saúde e prevenção.</a:t>
            </a:r>
          </a:p>
          <a:p>
            <a:pPr algn="just">
              <a:lnSpc>
                <a:spcPct val="150000"/>
              </a:lnSpc>
              <a:buFont typeface="Wingdings" pitchFamily="2" charset="2"/>
              <a:buChar char="v"/>
            </a:pPr>
            <a:r>
              <a:rPr lang="pt-BR" sz="3600" dirty="0">
                <a:latin typeface="Calibri" pitchFamily="34" charset="0"/>
                <a:cs typeface="Calibri" pitchFamily="34" charset="0"/>
              </a:rPr>
              <a:t>Próximo passo organizar as ações direcionadas a outros focos. </a:t>
            </a:r>
          </a:p>
          <a:p>
            <a:endParaRPr lang="pt-BR" dirty="0"/>
          </a:p>
        </p:txBody>
      </p:sp>
    </p:spTree>
    <p:extLst>
      <p:ext uri="{BB962C8B-B14F-4D97-AF65-F5344CB8AC3E}">
        <p14:creationId xmlns:p14="http://schemas.microsoft.com/office/powerpoint/2010/main" val="1647375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style>
          <a:lnRef idx="2">
            <a:schemeClr val="accent3"/>
          </a:lnRef>
          <a:fillRef idx="1">
            <a:schemeClr val="lt1"/>
          </a:fillRef>
          <a:effectRef idx="0">
            <a:schemeClr val="accent3"/>
          </a:effectRef>
          <a:fontRef idx="minor">
            <a:schemeClr val="dk1"/>
          </a:fontRef>
        </p:style>
        <p:txBody>
          <a:bodyPr>
            <a:normAutofit/>
          </a:bodyPr>
          <a:lstStyle/>
          <a:p>
            <a:r>
              <a:rPr lang="pt-BR" sz="2400" dirty="0"/>
              <a:t>Reflexão crítica sobre o processo pessoal de aprendizagem.</a:t>
            </a:r>
          </a:p>
        </p:txBody>
      </p:sp>
      <p:sp>
        <p:nvSpPr>
          <p:cNvPr id="3" name="Espaço Reservado para Conteúdo 2"/>
          <p:cNvSpPr>
            <a:spLocks noGrp="1"/>
          </p:cNvSpPr>
          <p:nvPr>
            <p:ph idx="1"/>
          </p:nvPr>
        </p:nvSpPr>
        <p:spPr>
          <a:xfrm>
            <a:off x="467544" y="1052736"/>
            <a:ext cx="8229600" cy="5688632"/>
          </a:xfrm>
        </p:spPr>
        <p:style>
          <a:lnRef idx="2">
            <a:schemeClr val="accent3"/>
          </a:lnRef>
          <a:fillRef idx="1">
            <a:schemeClr val="lt1"/>
          </a:fillRef>
          <a:effectRef idx="0">
            <a:schemeClr val="accent3"/>
          </a:effectRef>
          <a:fontRef idx="minor">
            <a:schemeClr val="dk1"/>
          </a:fontRef>
        </p:style>
        <p:txBody>
          <a:bodyPr>
            <a:noAutofit/>
          </a:bodyPr>
          <a:lstStyle/>
          <a:p>
            <a:pPr lvl="0" algn="just">
              <a:lnSpc>
                <a:spcPct val="150000"/>
              </a:lnSpc>
              <a:buFont typeface="Wingdings" pitchFamily="2" charset="2"/>
              <a:buChar char="v"/>
            </a:pPr>
            <a:r>
              <a:rPr lang="pt-BR" sz="1600" dirty="0" smtClean="0"/>
              <a:t>Minhas </a:t>
            </a:r>
            <a:r>
              <a:rPr lang="pt-BR" sz="1600" dirty="0"/>
              <a:t>expectativas iniciais foram superadas, pois conseguimos desenvolver muito bem o curso de especialização. Através deste, pude conhecer melhor as ações que devem ser realizadas com os usuários e com a equipe de saúde, ampliando nosso conhecimento acerca das políticas de saúde públicas </a:t>
            </a:r>
            <a:r>
              <a:rPr lang="pt-BR" sz="1600" dirty="0" smtClean="0"/>
              <a:t>brasileiras.</a:t>
            </a:r>
            <a:endParaRPr lang="pt-BR" sz="1600" dirty="0"/>
          </a:p>
          <a:p>
            <a:pPr algn="just">
              <a:lnSpc>
                <a:spcPct val="150000"/>
              </a:lnSpc>
              <a:buFont typeface="Wingdings" pitchFamily="2" charset="2"/>
              <a:buChar char="v"/>
            </a:pPr>
            <a:r>
              <a:rPr lang="pt-BR" sz="1600" dirty="0" smtClean="0">
                <a:latin typeface="Calibri" pitchFamily="34" charset="0"/>
                <a:cs typeface="Calibri" pitchFamily="34" charset="0"/>
              </a:rPr>
              <a:t>Superação </a:t>
            </a:r>
            <a:r>
              <a:rPr lang="pt-BR" sz="1600" dirty="0">
                <a:latin typeface="Calibri" pitchFamily="34" charset="0"/>
                <a:cs typeface="Calibri" pitchFamily="34" charset="0"/>
              </a:rPr>
              <a:t>de dificuldades e vencimento de novos desafios(o idioma, </a:t>
            </a:r>
            <a:r>
              <a:rPr lang="pt-BR" sz="1600" dirty="0" smtClean="0">
                <a:latin typeface="Calibri" pitchFamily="34" charset="0"/>
                <a:cs typeface="Calibri" pitchFamily="34" charset="0"/>
              </a:rPr>
              <a:t>metodologia do ensino a dist</a:t>
            </a:r>
            <a:r>
              <a:rPr lang="pt-BR" sz="1600" dirty="0">
                <a:latin typeface="Calibri" pitchFamily="34" charset="0"/>
                <a:cs typeface="Calibri" pitchFamily="34" charset="0"/>
              </a:rPr>
              <a:t>â</a:t>
            </a:r>
            <a:r>
              <a:rPr lang="pt-BR" sz="1600" dirty="0" smtClean="0">
                <a:latin typeface="Calibri" pitchFamily="34" charset="0"/>
                <a:cs typeface="Calibri" pitchFamily="34" charset="0"/>
              </a:rPr>
              <a:t>ncia, atuação pelos protocolos de Brasil).</a:t>
            </a:r>
            <a:endParaRPr lang="pt-BR" sz="1600" dirty="0">
              <a:latin typeface="Calibri" pitchFamily="34" charset="0"/>
              <a:cs typeface="Calibri" pitchFamily="34" charset="0"/>
            </a:endParaRPr>
          </a:p>
          <a:p>
            <a:pPr lvl="0" algn="just">
              <a:lnSpc>
                <a:spcPct val="150000"/>
              </a:lnSpc>
              <a:buFont typeface="Wingdings" pitchFamily="2" charset="2"/>
              <a:buChar char="v"/>
            </a:pPr>
            <a:r>
              <a:rPr lang="pt-BR" sz="1600" dirty="0"/>
              <a:t>C</a:t>
            </a:r>
            <a:r>
              <a:rPr lang="pt-BR" sz="1600" dirty="0" smtClean="0"/>
              <a:t>onseguimos </a:t>
            </a:r>
            <a:r>
              <a:rPr lang="pt-BR" sz="1600" dirty="0"/>
              <a:t>iniciar a troca de </a:t>
            </a:r>
            <a:r>
              <a:rPr lang="pt-BR" sz="1600" dirty="0" smtClean="0"/>
              <a:t>informações </a:t>
            </a:r>
            <a:r>
              <a:rPr lang="pt-BR" sz="1600" dirty="0"/>
              <a:t>relacionadas a implementação das políticas de saúde, que até nesse momento, não </a:t>
            </a:r>
            <a:r>
              <a:rPr lang="pt-BR" sz="1600" dirty="0" smtClean="0"/>
              <a:t>se desenvolviam na UBS, </a:t>
            </a:r>
            <a:r>
              <a:rPr lang="pt-BR" sz="1600" dirty="0" smtClean="0">
                <a:latin typeface="Calibri" pitchFamily="34" charset="0"/>
                <a:cs typeface="Calibri" pitchFamily="34" charset="0"/>
              </a:rPr>
              <a:t>interferindo de </a:t>
            </a:r>
            <a:r>
              <a:rPr lang="pt-BR" sz="1600" dirty="0">
                <a:latin typeface="Calibri" pitchFamily="34" charset="0"/>
                <a:cs typeface="Calibri" pitchFamily="34" charset="0"/>
              </a:rPr>
              <a:t>maneira positiva a partir do conhecimento da realidade de nosso serviço e de nossa comunidade.</a:t>
            </a:r>
          </a:p>
          <a:p>
            <a:pPr lvl="0" algn="just">
              <a:lnSpc>
                <a:spcPct val="150000"/>
              </a:lnSpc>
              <a:buFont typeface="Wingdings" pitchFamily="2" charset="2"/>
              <a:buChar char="v"/>
            </a:pPr>
            <a:r>
              <a:rPr lang="pt-BR" sz="1600" dirty="0"/>
              <a:t>Nosso trabalho tem beneficiado muito o trabalho da UBS toda, pois conseguimos maior interação entre todos os membros da nossa equipe e das demais </a:t>
            </a:r>
            <a:r>
              <a:rPr lang="pt-BR" sz="1600" dirty="0" smtClean="0"/>
              <a:t>equipes.</a:t>
            </a:r>
          </a:p>
          <a:p>
            <a:pPr lvl="0" algn="just">
              <a:lnSpc>
                <a:spcPct val="150000"/>
              </a:lnSpc>
              <a:buFont typeface="Wingdings" pitchFamily="2" charset="2"/>
              <a:buChar char="v"/>
            </a:pPr>
            <a:r>
              <a:rPr lang="pt-BR" sz="1600" dirty="0" smtClean="0"/>
              <a:t>Agora </a:t>
            </a:r>
            <a:r>
              <a:rPr lang="pt-BR" sz="1600" dirty="0"/>
              <a:t>que já finalizamos o curso, temos resultados concretos que constituem uma proposta de </a:t>
            </a:r>
            <a:r>
              <a:rPr lang="pt-BR" sz="1600" dirty="0" smtClean="0"/>
              <a:t>trabalho, oferecendo </a:t>
            </a:r>
            <a:r>
              <a:rPr lang="pt-BR" sz="1600" dirty="0"/>
              <a:t>assim continuidade das ações programáticas implantadas, mediante uma postura de trabalhar baseado em evidências, em registros, em protocolos com o objetivo final de melhorar os indicadores </a:t>
            </a:r>
            <a:r>
              <a:rPr lang="pt-BR" sz="1600" dirty="0" smtClean="0"/>
              <a:t>.</a:t>
            </a:r>
            <a:endParaRPr lang="pt-BR" sz="1600" dirty="0"/>
          </a:p>
          <a:p>
            <a:pPr>
              <a:buFont typeface="Wingdings" pitchFamily="2" charset="2"/>
              <a:buChar char="v"/>
            </a:pPr>
            <a:endParaRPr lang="pt-BR" sz="1600" dirty="0"/>
          </a:p>
        </p:txBody>
      </p:sp>
    </p:spTree>
    <p:extLst>
      <p:ext uri="{BB962C8B-B14F-4D97-AF65-F5344CB8AC3E}">
        <p14:creationId xmlns:p14="http://schemas.microsoft.com/office/powerpoint/2010/main" val="4113979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9136"/>
          </a:xfrm>
        </p:spPr>
        <p:txBody>
          <a:bodyPr>
            <a:normAutofit fontScale="90000"/>
          </a:bodyPr>
          <a:lstStyle/>
          <a:p>
            <a:r>
              <a:rPr lang="pt-BR" sz="4000" b="1" dirty="0" smtClean="0">
                <a:latin typeface="Calibri" pitchFamily="34" charset="0"/>
                <a:cs typeface="Calibri" pitchFamily="34" charset="0"/>
              </a:rPr>
              <a:t>Análise Situacional</a:t>
            </a:r>
            <a:r>
              <a:rPr lang="pt-BR" dirty="0" smtClean="0">
                <a:latin typeface="Calibri" pitchFamily="34" charset="0"/>
                <a:cs typeface="Calibri" pitchFamily="34" charset="0"/>
              </a:rPr>
              <a:t/>
            </a:r>
            <a:br>
              <a:rPr lang="pt-BR" dirty="0" smtClean="0">
                <a:latin typeface="Calibri" pitchFamily="34" charset="0"/>
                <a:cs typeface="Calibri" pitchFamily="34" charset="0"/>
              </a:rPr>
            </a:b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764704"/>
            <a:ext cx="2918865" cy="1368152"/>
          </a:xfrm>
        </p:spPr>
        <p:style>
          <a:lnRef idx="2">
            <a:schemeClr val="accent3"/>
          </a:lnRef>
          <a:fillRef idx="1">
            <a:schemeClr val="lt1"/>
          </a:fillRef>
          <a:effectRef idx="0">
            <a:schemeClr val="accent3"/>
          </a:effectRef>
          <a:fontRef idx="minor">
            <a:schemeClr val="dk1"/>
          </a:fontRef>
        </p:style>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773774"/>
            <a:ext cx="3225178" cy="1287074"/>
          </a:xfrm>
          <a:prstGeom prst="rect">
            <a:avLst/>
          </a:prstGeom>
        </p:spPr>
        <p:style>
          <a:lnRef idx="2">
            <a:schemeClr val="accent3"/>
          </a:lnRef>
          <a:fillRef idx="1">
            <a:schemeClr val="lt1"/>
          </a:fillRef>
          <a:effectRef idx="0">
            <a:schemeClr val="accent3"/>
          </a:effectRef>
          <a:fontRef idx="minor">
            <a:schemeClr val="dk1"/>
          </a:fontRef>
        </p:style>
      </p:pic>
      <p:sp>
        <p:nvSpPr>
          <p:cNvPr id="6" name="CaixaDeTexto 5"/>
          <p:cNvSpPr txBox="1"/>
          <p:nvPr/>
        </p:nvSpPr>
        <p:spPr>
          <a:xfrm>
            <a:off x="467544" y="2234208"/>
            <a:ext cx="8553770" cy="449353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sz="2200" dirty="0">
                <a:latin typeface="+mj-lt"/>
              </a:rPr>
              <a:t>Santana é um município brasileiro localizado no sudeste do estado do Amapá. S</a:t>
            </a:r>
            <a:r>
              <a:rPr lang="pt-BR" sz="2200" dirty="0" smtClean="0">
                <a:latin typeface="+mj-lt"/>
              </a:rPr>
              <a:t>endo </a:t>
            </a:r>
            <a:r>
              <a:rPr lang="pt-BR" sz="2200" dirty="0">
                <a:latin typeface="+mj-lt"/>
              </a:rPr>
              <a:t>o segundo município mais populoso </a:t>
            </a:r>
            <a:r>
              <a:rPr lang="pt-BR" sz="2200" dirty="0" smtClean="0">
                <a:latin typeface="+mj-lt"/>
              </a:rPr>
              <a:t>do estado, </a:t>
            </a:r>
            <a:r>
              <a:rPr lang="pt-BR" sz="2200" dirty="0">
                <a:latin typeface="+mj-lt"/>
              </a:rPr>
              <a:t>com uma população estimada em 2013 de 108 897 habitantes. </a:t>
            </a:r>
            <a:r>
              <a:rPr lang="pt-BR" sz="2200" dirty="0" smtClean="0">
                <a:latin typeface="+mj-lt"/>
              </a:rPr>
              <a:t>Em </a:t>
            </a:r>
            <a:r>
              <a:rPr lang="pt-BR" sz="2200" dirty="0">
                <a:latin typeface="+mj-lt"/>
              </a:rPr>
              <a:t>torno de 97.92% da população é rural e só 2% é uma população urbana. A sua área é de 1577,517 km², o que resulta numa densidade demográfica de 69,03 hab./</a:t>
            </a:r>
            <a:r>
              <a:rPr lang="pt-BR" sz="2200" dirty="0" smtClean="0">
                <a:latin typeface="+mj-lt"/>
              </a:rPr>
              <a:t>km².</a:t>
            </a:r>
          </a:p>
          <a:p>
            <a:pPr marL="285750" indent="-285750" algn="just">
              <a:buFont typeface="Wingdings" pitchFamily="2" charset="2"/>
              <a:buChar char="v"/>
            </a:pPr>
            <a:endParaRPr lang="pt-BR" sz="2200" dirty="0">
              <a:effectLst/>
              <a:latin typeface="+mj-lt"/>
              <a:ea typeface="Calibri"/>
              <a:cs typeface="Times New Roman"/>
            </a:endParaRPr>
          </a:p>
          <a:p>
            <a:pPr marL="285750" indent="-285750" algn="just">
              <a:buFont typeface="Wingdings" pitchFamily="2" charset="2"/>
              <a:buChar char="v"/>
            </a:pPr>
            <a:r>
              <a:rPr lang="pt-BR" sz="2200" dirty="0" smtClean="0">
                <a:effectLst/>
                <a:latin typeface="+mj-lt"/>
                <a:ea typeface="Calibri"/>
                <a:cs typeface="Times New Roman"/>
              </a:rPr>
              <a:t>O município Santana tem um sistema de saúde organizado com um total de dez Unidades Básicas de Saúde (UBS) com 30 equipes de saúde da família com atenção de ESF tradicionais, temos também duas equipes volantes, uma terrestre e uma fluvial que oferecem atenção nas comunidades ribeirinhas e para a população rural, temos duas equipes de apoio à saúde da família (NASF).</a:t>
            </a:r>
            <a:endParaRPr lang="pt-BR" sz="1600" dirty="0">
              <a:latin typeface="+mj-lt"/>
            </a:endParaRPr>
          </a:p>
        </p:txBody>
      </p:sp>
    </p:spTree>
    <p:extLst>
      <p:ext uri="{BB962C8B-B14F-4D97-AF65-F5344CB8AC3E}">
        <p14:creationId xmlns:p14="http://schemas.microsoft.com/office/powerpoint/2010/main" val="2405216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pt-BR" b="1" dirty="0" smtClean="0">
                <a:latin typeface="Calibri" pitchFamily="34" charset="0"/>
                <a:cs typeface="Calibri" pitchFamily="34" charset="0"/>
              </a:rPr>
              <a:t/>
            </a:r>
            <a:br>
              <a:rPr lang="pt-BR" b="1" dirty="0" smtClean="0">
                <a:latin typeface="Calibri" pitchFamily="34" charset="0"/>
                <a:cs typeface="Calibri" pitchFamily="34" charset="0"/>
              </a:rPr>
            </a:br>
            <a:r>
              <a:rPr lang="pt-BR" b="1" dirty="0" smtClean="0">
                <a:latin typeface="Calibri" pitchFamily="34" charset="0"/>
                <a:cs typeface="Calibri" pitchFamily="34" charset="0"/>
              </a:rPr>
              <a:t>Obrigado </a:t>
            </a:r>
            <a:r>
              <a:rPr lang="pt-BR" b="1" dirty="0">
                <a:latin typeface="Calibri" pitchFamily="34" charset="0"/>
                <a:cs typeface="Calibri" pitchFamily="34" charset="0"/>
              </a:rPr>
              <a:t>pela atenção</a:t>
            </a:r>
            <a:br>
              <a:rPr lang="pt-BR" b="1" dirty="0">
                <a:latin typeface="Calibri" pitchFamily="34" charset="0"/>
                <a:cs typeface="Calibri" pitchFamily="34" charset="0"/>
              </a:rPr>
            </a:br>
            <a:endParaRPr lang="pt-BR" dirty="0"/>
          </a:p>
        </p:txBody>
      </p:sp>
      <p:pic>
        <p:nvPicPr>
          <p:cNvPr id="6" name="Imagem 5"/>
          <p:cNvPicPr/>
          <p:nvPr/>
        </p:nvPicPr>
        <p:blipFill>
          <a:blip r:embed="rId2" cstate="print">
            <a:extLst>
              <a:ext uri="{28A0092B-C50C-407E-A947-70E740481C1C}">
                <a14:useLocalDpi xmlns:a14="http://schemas.microsoft.com/office/drawing/2010/main" val="0"/>
              </a:ext>
            </a:extLst>
          </a:blip>
          <a:stretch>
            <a:fillRect/>
          </a:stretch>
        </p:blipFill>
        <p:spPr>
          <a:xfrm>
            <a:off x="1015255" y="2204864"/>
            <a:ext cx="2228850" cy="2007870"/>
          </a:xfrm>
          <a:prstGeom prst="rect">
            <a:avLst/>
          </a:prstGeom>
        </p:spPr>
        <p:style>
          <a:lnRef idx="2">
            <a:schemeClr val="accent3"/>
          </a:lnRef>
          <a:fillRef idx="1">
            <a:schemeClr val="lt1"/>
          </a:fillRef>
          <a:effectRef idx="0">
            <a:schemeClr val="accent3"/>
          </a:effectRef>
          <a:fontRef idx="minor">
            <a:schemeClr val="dk1"/>
          </a:fontRef>
        </p:style>
      </p:pic>
      <p:pic>
        <p:nvPicPr>
          <p:cNvPr id="7" name="Imagem 6"/>
          <p:cNvPicPr/>
          <p:nvPr/>
        </p:nvPicPr>
        <p:blipFill>
          <a:blip r:embed="rId3" cstate="print">
            <a:extLst>
              <a:ext uri="{28A0092B-C50C-407E-A947-70E740481C1C}">
                <a14:useLocalDpi xmlns:a14="http://schemas.microsoft.com/office/drawing/2010/main" val="0"/>
              </a:ext>
            </a:extLst>
          </a:blip>
          <a:stretch>
            <a:fillRect/>
          </a:stretch>
        </p:blipFill>
        <p:spPr>
          <a:xfrm>
            <a:off x="622038" y="4581128"/>
            <a:ext cx="3074035" cy="1981200"/>
          </a:xfrm>
          <a:prstGeom prst="rect">
            <a:avLst/>
          </a:prstGeom>
        </p:spPr>
        <p:style>
          <a:lnRef idx="2">
            <a:schemeClr val="accent3"/>
          </a:lnRef>
          <a:fillRef idx="1">
            <a:schemeClr val="lt1"/>
          </a:fillRef>
          <a:effectRef idx="0">
            <a:schemeClr val="accent3"/>
          </a:effectRef>
          <a:fontRef idx="minor">
            <a:schemeClr val="dk1"/>
          </a:fontRef>
        </p:style>
      </p:pic>
      <p:pic>
        <p:nvPicPr>
          <p:cNvPr id="8" name="Image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1700808"/>
            <a:ext cx="2705100" cy="1764030"/>
          </a:xfrm>
          <a:prstGeom prst="rect">
            <a:avLst/>
          </a:prstGeom>
          <a:ln/>
        </p:spPr>
        <p:style>
          <a:lnRef idx="2">
            <a:schemeClr val="accent3"/>
          </a:lnRef>
          <a:fillRef idx="1">
            <a:schemeClr val="lt1"/>
          </a:fillRef>
          <a:effectRef idx="0">
            <a:schemeClr val="accent3"/>
          </a:effectRef>
          <a:fontRef idx="minor">
            <a:schemeClr val="dk1"/>
          </a:fontRef>
        </p:style>
      </p:pic>
      <p:pic>
        <p:nvPicPr>
          <p:cNvPr id="9" name="Imagem 8"/>
          <p:cNvPicPr/>
          <p:nvPr/>
        </p:nvPicPr>
        <p:blipFill>
          <a:blip r:embed="rId5" cstate="print">
            <a:extLst>
              <a:ext uri="{28A0092B-C50C-407E-A947-70E740481C1C}">
                <a14:useLocalDpi xmlns:a14="http://schemas.microsoft.com/office/drawing/2010/main" val="0"/>
              </a:ext>
            </a:extLst>
          </a:blip>
          <a:stretch>
            <a:fillRect/>
          </a:stretch>
        </p:blipFill>
        <p:spPr>
          <a:xfrm>
            <a:off x="5868144" y="4609046"/>
            <a:ext cx="2789519" cy="1953281"/>
          </a:xfrm>
          <a:prstGeom prst="rect">
            <a:avLst/>
          </a:prstGeom>
        </p:spPr>
        <p:style>
          <a:lnRef idx="2">
            <a:schemeClr val="accent3"/>
          </a:lnRef>
          <a:fillRef idx="1">
            <a:schemeClr val="lt1"/>
          </a:fillRef>
          <a:effectRef idx="0">
            <a:schemeClr val="accent3"/>
          </a:effectRef>
          <a:fontRef idx="minor">
            <a:schemeClr val="dk1"/>
          </a:fontRef>
        </p:style>
      </p:pic>
      <p:pic>
        <p:nvPicPr>
          <p:cNvPr id="5" name="Imagem 4"/>
          <p:cNvPicPr/>
          <p:nvPr/>
        </p:nvPicPr>
        <p:blipFill>
          <a:blip r:embed="rId6" cstate="print">
            <a:extLst>
              <a:ext uri="{28A0092B-C50C-407E-A947-70E740481C1C}">
                <a14:useLocalDpi xmlns:a14="http://schemas.microsoft.com/office/drawing/2010/main" val="0"/>
              </a:ext>
            </a:extLst>
          </a:blip>
          <a:stretch>
            <a:fillRect/>
          </a:stretch>
        </p:blipFill>
        <p:spPr>
          <a:xfrm rot="5400000">
            <a:off x="3399208" y="3075335"/>
            <a:ext cx="2677377" cy="2592288"/>
          </a:xfrm>
          <a:prstGeom prst="rect">
            <a:avLst/>
          </a:prstGeom>
        </p:spPr>
        <p:style>
          <a:lnRef idx="2">
            <a:schemeClr val="accent3"/>
          </a:lnRef>
          <a:fillRef idx="1">
            <a:schemeClr val="lt1"/>
          </a:fillRef>
          <a:effectRef idx="0">
            <a:schemeClr val="accent3"/>
          </a:effectRef>
          <a:fontRef idx="minor">
            <a:schemeClr val="dk1"/>
          </a:fontRef>
        </p:style>
      </p:pic>
      <p:pic>
        <p:nvPicPr>
          <p:cNvPr id="4" name="Espaço Reservado para Conteúdo 3"/>
          <p:cNvPicPr>
            <a:picLocks noGrp="1"/>
          </p:cNvPicPr>
          <p:nvPr>
            <p:ph idx="1"/>
          </p:nvPr>
        </p:nvPicPr>
        <p:blipFill>
          <a:blip r:embed="rId7" cstate="print">
            <a:extLst>
              <a:ext uri="{28A0092B-C50C-407E-A947-70E740481C1C}">
                <a14:useLocalDpi xmlns:a14="http://schemas.microsoft.com/office/drawing/2010/main" val="0"/>
              </a:ext>
            </a:extLst>
          </a:blip>
          <a:stretch>
            <a:fillRect/>
          </a:stretch>
        </p:blipFill>
        <p:spPr>
          <a:xfrm>
            <a:off x="2699792" y="1052736"/>
            <a:ext cx="2506180" cy="1796365"/>
          </a:xfrm>
          <a:prstGeom prst="rect">
            <a:avLst/>
          </a:prstGeom>
        </p:spPr>
        <p:style>
          <a:lnRef idx="2">
            <a:schemeClr val="accent3"/>
          </a:lnRef>
          <a:fillRef idx="1">
            <a:schemeClr val="lt1"/>
          </a:fillRef>
          <a:effectRef idx="0">
            <a:schemeClr val="accent3"/>
          </a:effectRef>
          <a:fontRef idx="minor">
            <a:schemeClr val="dk1"/>
          </a:fontRef>
        </p:style>
      </p:pic>
    </p:spTree>
    <p:extLst>
      <p:ext uri="{BB962C8B-B14F-4D97-AF65-F5344CB8AC3E}">
        <p14:creationId xmlns:p14="http://schemas.microsoft.com/office/powerpoint/2010/main" val="3384610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style>
          <a:lnRef idx="2">
            <a:schemeClr val="accent3"/>
          </a:lnRef>
          <a:fillRef idx="1">
            <a:schemeClr val="lt1"/>
          </a:fillRef>
          <a:effectRef idx="0">
            <a:schemeClr val="accent3"/>
          </a:effectRef>
          <a:fontRef idx="minor">
            <a:schemeClr val="dk1"/>
          </a:fontRef>
        </p:style>
        <p:txBody>
          <a:bodyPr>
            <a:normAutofit/>
          </a:bodyPr>
          <a:lstStyle/>
          <a:p>
            <a:r>
              <a:rPr lang="es-ES" sz="2400" b="1" dirty="0" smtClean="0"/>
              <a:t>Sobre a UBS Jardín Paraíso</a:t>
            </a:r>
            <a:endParaRPr lang="pt-BR" sz="2400" b="1" dirty="0"/>
          </a:p>
        </p:txBody>
      </p:sp>
      <p:sp>
        <p:nvSpPr>
          <p:cNvPr id="3" name="Espaço Reservado para Conteúdo 2"/>
          <p:cNvSpPr>
            <a:spLocks noGrp="1"/>
          </p:cNvSpPr>
          <p:nvPr>
            <p:ph idx="1"/>
          </p:nvPr>
        </p:nvSpPr>
        <p:spPr>
          <a:xfrm>
            <a:off x="457200" y="980728"/>
            <a:ext cx="8229600" cy="5616624"/>
          </a:xfrm>
        </p:spPr>
        <p:style>
          <a:lnRef idx="2">
            <a:schemeClr val="accent3"/>
          </a:lnRef>
          <a:fillRef idx="1">
            <a:schemeClr val="lt1"/>
          </a:fillRef>
          <a:effectRef idx="0">
            <a:schemeClr val="accent3"/>
          </a:effectRef>
          <a:fontRef idx="minor">
            <a:schemeClr val="dk1"/>
          </a:fontRef>
        </p:style>
        <p:txBody>
          <a:bodyPr>
            <a:normAutofit/>
          </a:bodyPr>
          <a:lstStyle/>
          <a:p>
            <a:pPr algn="just"/>
            <a:endParaRPr lang="pt-BR" dirty="0" smtClean="0"/>
          </a:p>
          <a:p>
            <a:pPr algn="just"/>
            <a:r>
              <a:rPr lang="pt-BR" dirty="0" smtClean="0"/>
              <a:t>A UBS está </a:t>
            </a:r>
            <a:r>
              <a:rPr lang="pt-BR" dirty="0"/>
              <a:t>diretamente vinculada aos princípios do SUS, pertencendo à área urbana do município e oferece serviço com três equipes de saúde da família, compostas por um médico, uma enfermeira, uma técnica de enfermagem e ACS que oscilam entre nove e onze por equipe. Além do atendimento na UBS, fazemos visitas e consultas domiciliares, atividades educativas dentro das escolas e igrejas</a:t>
            </a:r>
            <a:r>
              <a:rPr lang="pt-BR" dirty="0" smtClean="0"/>
              <a:t>.</a:t>
            </a:r>
          </a:p>
        </p:txBody>
      </p:sp>
    </p:spTree>
    <p:extLst>
      <p:ext uri="{BB962C8B-B14F-4D97-AF65-F5344CB8AC3E}">
        <p14:creationId xmlns:p14="http://schemas.microsoft.com/office/powerpoint/2010/main" val="308947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style>
          <a:lnRef idx="2">
            <a:schemeClr val="accent3"/>
          </a:lnRef>
          <a:fillRef idx="1">
            <a:schemeClr val="lt1"/>
          </a:fillRef>
          <a:effectRef idx="0">
            <a:schemeClr val="accent3"/>
          </a:effectRef>
          <a:fontRef idx="minor">
            <a:schemeClr val="dk1"/>
          </a:fontRef>
        </p:style>
        <p:txBody>
          <a:bodyPr>
            <a:noAutofit/>
          </a:bodyPr>
          <a:lstStyle/>
          <a:p>
            <a:r>
              <a:rPr lang="pt-BR" sz="2400" b="1" dirty="0" smtClean="0">
                <a:latin typeface="Calibri" pitchFamily="34" charset="0"/>
                <a:cs typeface="Calibri" pitchFamily="34" charset="0"/>
              </a:rPr>
              <a:t/>
            </a:r>
            <a:br>
              <a:rPr lang="pt-BR" sz="2400" b="1" dirty="0" smtClean="0">
                <a:latin typeface="Calibri" pitchFamily="34" charset="0"/>
                <a:cs typeface="Calibri" pitchFamily="34" charset="0"/>
              </a:rPr>
            </a:br>
            <a:r>
              <a:rPr lang="pt-BR" sz="2400" b="1" dirty="0" smtClean="0">
                <a:latin typeface="Calibri" pitchFamily="34" charset="0"/>
                <a:cs typeface="Calibri" pitchFamily="34" charset="0"/>
              </a:rPr>
              <a:t>Situação da atenção à saúde dos idosos antes do inicio da intervenção.</a:t>
            </a:r>
            <a:r>
              <a:rPr lang="pt-BR" sz="2400" dirty="0" smtClean="0">
                <a:latin typeface="Calibri" pitchFamily="34" charset="0"/>
                <a:cs typeface="Calibri" pitchFamily="34" charset="0"/>
              </a:rPr>
              <a:t/>
            </a:r>
            <a:br>
              <a:rPr lang="pt-BR" sz="2400" dirty="0" smtClean="0">
                <a:latin typeface="Calibri" pitchFamily="34" charset="0"/>
                <a:cs typeface="Calibri" pitchFamily="34" charset="0"/>
              </a:rPr>
            </a:br>
            <a:endParaRPr lang="pt-BR" sz="2400" dirty="0"/>
          </a:p>
        </p:txBody>
      </p:sp>
      <p:sp>
        <p:nvSpPr>
          <p:cNvPr id="3" name="Espaço Reservado para Conteúdo 2"/>
          <p:cNvSpPr>
            <a:spLocks noGrp="1"/>
          </p:cNvSpPr>
          <p:nvPr>
            <p:ph idx="1"/>
          </p:nvPr>
        </p:nvSpPr>
        <p:spPr>
          <a:xfrm>
            <a:off x="467544" y="1340768"/>
            <a:ext cx="8229600" cy="5184576"/>
          </a:xfrm>
        </p:spPr>
        <p:style>
          <a:lnRef idx="2">
            <a:schemeClr val="accent3"/>
          </a:lnRef>
          <a:fillRef idx="1">
            <a:schemeClr val="lt1"/>
          </a:fillRef>
          <a:effectRef idx="0">
            <a:schemeClr val="accent3"/>
          </a:effectRef>
          <a:fontRef idx="minor">
            <a:schemeClr val="dk1"/>
          </a:fontRef>
        </p:style>
        <p:txBody>
          <a:bodyPr>
            <a:noAutofit/>
          </a:bodyPr>
          <a:lstStyle/>
          <a:p>
            <a:pPr lvl="0" algn="just">
              <a:buFont typeface="Wingdings" pitchFamily="2" charset="2"/>
              <a:buChar char="v"/>
            </a:pPr>
            <a:r>
              <a:rPr lang="pt-BR" sz="2000" dirty="0"/>
              <a:t>Do total da população da nossa área, que é de 10500 habitantes, temos com mais de 60 anos 1050 idosos, segundo a estimativa de 10% da planilha de coleta de dados disponibilizada pelo curso. A cobertura de Saúde da Pessoa Idosa em nossa UBS não fica em zero, </a:t>
            </a:r>
            <a:r>
              <a:rPr lang="pt-BR" sz="2000" dirty="0" smtClean="0"/>
              <a:t>as </a:t>
            </a:r>
            <a:r>
              <a:rPr lang="pt-BR" sz="2000" dirty="0" smtClean="0">
                <a:latin typeface="Calibri" pitchFamily="34" charset="0"/>
                <a:cs typeface="Calibri" pitchFamily="34" charset="0"/>
              </a:rPr>
              <a:t>nossas consultas não estão de acordo com os protocolos do </a:t>
            </a:r>
            <a:r>
              <a:rPr lang="pt-BR" sz="2000" b="1" dirty="0" smtClean="0">
                <a:latin typeface="Calibri" pitchFamily="34" charset="0"/>
                <a:cs typeface="Calibri" pitchFamily="34" charset="0"/>
              </a:rPr>
              <a:t>Ministério de Saúde</a:t>
            </a:r>
            <a:r>
              <a:rPr lang="pt-BR" sz="2000" dirty="0" smtClean="0">
                <a:latin typeface="Calibri" pitchFamily="34" charset="0"/>
                <a:cs typeface="Calibri" pitchFamily="34" charset="0"/>
              </a:rPr>
              <a:t> e nossos indicadores de qualidade encontram se fragilizados, com ausência do cuidado continuado da pessoa idosa.</a:t>
            </a:r>
          </a:p>
          <a:p>
            <a:pPr marL="0" indent="0" algn="just">
              <a:buNone/>
            </a:pPr>
            <a:endParaRPr lang="pt-BR" sz="2000" dirty="0" smtClean="0"/>
          </a:p>
          <a:p>
            <a:pPr lvl="0" algn="just">
              <a:buFont typeface="Wingdings" pitchFamily="2" charset="2"/>
              <a:buChar char="v"/>
            </a:pPr>
            <a:r>
              <a:rPr lang="pt-BR" sz="2000" dirty="0" smtClean="0"/>
              <a:t>As </a:t>
            </a:r>
            <a:r>
              <a:rPr lang="pt-BR" sz="2000" dirty="0"/>
              <a:t>principais dificuldades e limitações existentes encontram-se pela desatualização do cadastro da população </a:t>
            </a:r>
            <a:r>
              <a:rPr lang="pt-BR" sz="2000" dirty="0" smtClean="0"/>
              <a:t>e na </a:t>
            </a:r>
            <a:r>
              <a:rPr lang="pt-BR" sz="2000" dirty="0"/>
              <a:t>realização de exames complementares periódicos, devido o excesso de demanda deste </a:t>
            </a:r>
            <a:r>
              <a:rPr lang="pt-BR" sz="2000" dirty="0" smtClean="0"/>
              <a:t>serviço. </a:t>
            </a:r>
            <a:r>
              <a:rPr lang="pt-BR" sz="2000" dirty="0"/>
              <a:t>A prescrição de medicamentos também é uma dificuldade, já que na maior parte do tempo os insumos </a:t>
            </a:r>
            <a:r>
              <a:rPr lang="pt-BR" sz="2000" dirty="0" smtClean="0"/>
              <a:t>são insuficientes. </a:t>
            </a:r>
            <a:r>
              <a:rPr lang="pt-BR" sz="2000" dirty="0"/>
              <a:t>Com relação à saúde bucal dos idosos, infelizmente é muito complicado de executar, já que não temos equipe odontológica nem cadeiras odontológicas para fazer o atendimento. </a:t>
            </a:r>
          </a:p>
        </p:txBody>
      </p:sp>
    </p:spTree>
    <p:extLst>
      <p:ext uri="{BB962C8B-B14F-4D97-AF65-F5344CB8AC3E}">
        <p14:creationId xmlns:p14="http://schemas.microsoft.com/office/powerpoint/2010/main" val="1058941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562074"/>
          </a:xfrm>
        </p:spPr>
        <p:txBody>
          <a:bodyPr>
            <a:normAutofit fontScale="90000"/>
          </a:bodyPr>
          <a:lstStyle/>
          <a:p>
            <a:r>
              <a:rPr lang="pt-BR" b="1" dirty="0" smtClean="0">
                <a:latin typeface="Calibri" pitchFamily="34" charset="0"/>
                <a:cs typeface="Calibri" pitchFamily="34" charset="0"/>
              </a:rPr>
              <a:t/>
            </a:r>
            <a:br>
              <a:rPr lang="pt-BR" b="1" dirty="0" smtClean="0">
                <a:latin typeface="Calibri" pitchFamily="34" charset="0"/>
                <a:cs typeface="Calibri" pitchFamily="34" charset="0"/>
              </a:rPr>
            </a:br>
            <a:r>
              <a:rPr lang="pt-BR" b="1" dirty="0" smtClean="0">
                <a:latin typeface="Calibri" pitchFamily="34" charset="0"/>
                <a:cs typeface="Calibri" pitchFamily="34" charset="0"/>
              </a:rPr>
              <a:t>Resultados</a:t>
            </a:r>
            <a:r>
              <a:rPr lang="pt-BR" dirty="0" smtClean="0">
                <a:latin typeface="Calibri" pitchFamily="34" charset="0"/>
                <a:cs typeface="Calibri" pitchFamily="34" charset="0"/>
              </a:rPr>
              <a:t/>
            </a:r>
            <a:br>
              <a:rPr lang="pt-BR" dirty="0" smtClean="0">
                <a:latin typeface="Calibri" pitchFamily="34" charset="0"/>
                <a:cs typeface="Calibri" pitchFamily="34" charset="0"/>
              </a:rPr>
            </a:br>
            <a:endParaRPr lang="pt-BR" dirty="0"/>
          </a:p>
        </p:txBody>
      </p:sp>
      <p:sp>
        <p:nvSpPr>
          <p:cNvPr id="4" name="CaixaDeTexto 3"/>
          <p:cNvSpPr txBox="1"/>
          <p:nvPr/>
        </p:nvSpPr>
        <p:spPr>
          <a:xfrm>
            <a:off x="555429" y="836712"/>
            <a:ext cx="8064896"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t-BR" b="1" dirty="0"/>
              <a:t>Objetivo 1</a:t>
            </a:r>
            <a:r>
              <a:rPr lang="pt-BR" dirty="0"/>
              <a:t>. Ampliar a cobertura do Programa de Saúde do Idoso na UBS Jardim Paraiso.</a:t>
            </a:r>
          </a:p>
          <a:p>
            <a:pPr algn="just"/>
            <a:r>
              <a:rPr lang="pt-BR" b="1" dirty="0" smtClean="0"/>
              <a:t>Meta 1.1 </a:t>
            </a:r>
            <a:r>
              <a:rPr lang="pt-BR" dirty="0"/>
              <a:t>:</a:t>
            </a:r>
            <a:r>
              <a:rPr lang="pt-BR" dirty="0" smtClean="0"/>
              <a:t> </a:t>
            </a:r>
            <a:r>
              <a:rPr lang="pt-BR" dirty="0"/>
              <a:t>Ampliar a cobertura de atenção à saúde do idoso da área da unidade de saúde Jardim Paraíso para 100%.</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453593266"/>
              </p:ext>
            </p:extLst>
          </p:nvPr>
        </p:nvGraphicFramePr>
        <p:xfrm>
          <a:off x="1455529" y="2204864"/>
          <a:ext cx="6264696"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555429" y="5357014"/>
            <a:ext cx="2160240" cy="923330"/>
          </a:xfrm>
          <a:prstGeom prst="rect">
            <a:avLst/>
          </a:prstGeom>
          <a:noFill/>
        </p:spPr>
        <p:txBody>
          <a:bodyPr wrap="square" rtlCol="0">
            <a:spAutoFit/>
          </a:bodyPr>
          <a:lstStyle/>
          <a:p>
            <a:r>
              <a:rPr lang="pt-BR" dirty="0" smtClean="0">
                <a:latin typeface="Calibri" pitchFamily="34" charset="0"/>
                <a:cs typeface="Calibri" pitchFamily="34" charset="0"/>
              </a:rPr>
              <a:t>Mês</a:t>
            </a:r>
            <a:r>
              <a:rPr lang="es-ES" dirty="0" smtClean="0"/>
              <a:t> 1: 53 idosos</a:t>
            </a:r>
          </a:p>
          <a:p>
            <a:r>
              <a:rPr lang="pt-BR" dirty="0" smtClean="0">
                <a:latin typeface="Calibri" pitchFamily="34" charset="0"/>
                <a:cs typeface="Calibri" pitchFamily="34" charset="0"/>
              </a:rPr>
              <a:t>Mês</a:t>
            </a:r>
            <a:r>
              <a:rPr lang="es-ES" dirty="0" smtClean="0"/>
              <a:t> 2: 128 idosos</a:t>
            </a:r>
          </a:p>
          <a:p>
            <a:r>
              <a:rPr lang="pt-BR" dirty="0" smtClean="0">
                <a:latin typeface="Calibri" pitchFamily="34" charset="0"/>
                <a:cs typeface="Calibri" pitchFamily="34" charset="0"/>
              </a:rPr>
              <a:t>Mês</a:t>
            </a:r>
            <a:r>
              <a:rPr lang="es-ES" dirty="0" smtClean="0"/>
              <a:t> 3: 249 idosos</a:t>
            </a:r>
            <a:endParaRPr lang="pt-BR" dirty="0"/>
          </a:p>
        </p:txBody>
      </p:sp>
      <p:sp>
        <p:nvSpPr>
          <p:cNvPr id="8" name="CaixaDeTexto 7"/>
          <p:cNvSpPr txBox="1"/>
          <p:nvPr/>
        </p:nvSpPr>
        <p:spPr>
          <a:xfrm>
            <a:off x="2715669" y="5357014"/>
            <a:ext cx="6176811"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es-ES" dirty="0" smtClean="0"/>
              <a:t>Resultado influido por varios aspectos.</a:t>
            </a:r>
          </a:p>
          <a:p>
            <a:pPr algn="just"/>
            <a:endParaRPr lang="pt-BR" sz="800" dirty="0" smtClean="0"/>
          </a:p>
          <a:p>
            <a:pPr marL="285750" indent="-285750" algn="just">
              <a:buFont typeface="Wingdings" pitchFamily="2" charset="2"/>
              <a:buChar char="v"/>
            </a:pPr>
            <a:r>
              <a:rPr lang="pt-BR" dirty="0" smtClean="0"/>
              <a:t>Esperamos </a:t>
            </a:r>
            <a:r>
              <a:rPr lang="pt-BR" dirty="0"/>
              <a:t>atingir 100% da população o mais rápido possível, realidade que vem se concretizando </a:t>
            </a:r>
            <a:r>
              <a:rPr lang="pt-BR" dirty="0" smtClean="0"/>
              <a:t>diariamente sendo estou possível para o mês de Novembro.</a:t>
            </a:r>
            <a:endParaRPr lang="pt-BR" dirty="0"/>
          </a:p>
        </p:txBody>
      </p:sp>
    </p:spTree>
    <p:extLst>
      <p:ext uri="{BB962C8B-B14F-4D97-AF65-F5344CB8AC3E}">
        <p14:creationId xmlns:p14="http://schemas.microsoft.com/office/powerpoint/2010/main" val="294217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pt-BR" sz="2700" b="1" dirty="0" smtClean="0"/>
              <a:t/>
            </a:r>
            <a:br>
              <a:rPr lang="pt-BR" sz="2700" b="1" dirty="0" smtClean="0"/>
            </a:br>
            <a:r>
              <a:rPr lang="pt-BR" sz="2700" b="1" dirty="0"/>
              <a:t/>
            </a:r>
            <a:br>
              <a:rPr lang="pt-BR" sz="2700" b="1" dirty="0"/>
            </a:br>
            <a:r>
              <a:rPr lang="pt-BR" sz="2700" b="1" dirty="0" smtClean="0"/>
              <a:t/>
            </a:r>
            <a:br>
              <a:rPr lang="pt-BR" sz="2700" b="1" dirty="0" smtClean="0"/>
            </a:br>
            <a:r>
              <a:rPr lang="pt-BR" sz="2700" b="1" dirty="0"/>
              <a:t/>
            </a:r>
            <a:br>
              <a:rPr lang="pt-BR" sz="2700" b="1" dirty="0"/>
            </a:br>
            <a:r>
              <a:rPr lang="pt-BR" sz="2700" b="1" dirty="0" smtClean="0"/>
              <a:t/>
            </a:r>
            <a:br>
              <a:rPr lang="pt-BR" sz="2700" b="1" dirty="0" smtClean="0"/>
            </a:br>
            <a:r>
              <a:rPr lang="pt-BR" sz="2700" b="1" dirty="0" smtClean="0"/>
              <a:t>Objetivo </a:t>
            </a:r>
            <a:r>
              <a:rPr lang="pt-BR" sz="2700" b="1" dirty="0"/>
              <a:t>2: </a:t>
            </a:r>
            <a:r>
              <a:rPr lang="pt-BR" sz="2700" dirty="0"/>
              <a:t>Melhorar a qualidade do atendimento ao idoso na Unidade de Saúde.</a:t>
            </a:r>
            <a:r>
              <a:rPr lang="pt-BR" dirty="0"/>
              <a:t/>
            </a:r>
            <a:br>
              <a:rPr lang="pt-BR" dirty="0"/>
            </a:br>
            <a:r>
              <a:rPr lang="pt-BR" dirty="0"/>
              <a:t/>
            </a:r>
            <a:br>
              <a:rPr lang="pt-BR" dirty="0"/>
            </a:b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algn="just">
              <a:buFont typeface="Wingdings" pitchFamily="2" charset="2"/>
              <a:buChar char="v"/>
            </a:pPr>
            <a:r>
              <a:rPr lang="pt-BR" sz="1800" b="1" dirty="0" smtClean="0"/>
              <a:t>Meta 2.1:</a:t>
            </a:r>
            <a:r>
              <a:rPr lang="pt-BR" sz="1800" dirty="0" smtClean="0"/>
              <a:t> Realizar </a:t>
            </a:r>
            <a:r>
              <a:rPr lang="pt-BR" sz="1800" dirty="0"/>
              <a:t>Avaliação Multidimensional Rápida de 100% dos idosos da área de </a:t>
            </a:r>
            <a:r>
              <a:rPr lang="pt-BR" sz="1800" dirty="0" smtClean="0"/>
              <a:t>abrangência.</a:t>
            </a:r>
            <a:endParaRPr lang="pt-BR" sz="1800" dirty="0"/>
          </a:p>
        </p:txBody>
      </p:sp>
      <p:graphicFrame>
        <p:nvGraphicFramePr>
          <p:cNvPr id="4" name="Gráfico 3"/>
          <p:cNvGraphicFramePr/>
          <p:nvPr>
            <p:extLst>
              <p:ext uri="{D42A27DB-BD31-4B8C-83A1-F6EECF244321}">
                <p14:modId xmlns:p14="http://schemas.microsoft.com/office/powerpoint/2010/main" val="2419295935"/>
              </p:ext>
            </p:extLst>
          </p:nvPr>
        </p:nvGraphicFramePr>
        <p:xfrm>
          <a:off x="1619672" y="2260758"/>
          <a:ext cx="6912768" cy="3455512"/>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539552" y="5877272"/>
            <a:ext cx="7992888"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Wingdings" pitchFamily="2" charset="2"/>
              <a:buChar char="v"/>
            </a:pPr>
            <a:r>
              <a:rPr lang="pt-BR" sz="1600" dirty="0"/>
              <a:t>Em relação à proporção de idosos com Avaliação Multidimensional Rápida em dia, </a:t>
            </a:r>
            <a:r>
              <a:rPr lang="pt-BR" sz="1600" dirty="0" smtClean="0"/>
              <a:t>sempre tentamos fazer na </a:t>
            </a:r>
            <a:r>
              <a:rPr lang="pt-BR" sz="1600" dirty="0"/>
              <a:t>primeira consulta. Apesar de não ter atingido nossa meta inicial de 100%, este indicador sempre ficou acima dos 85%. </a:t>
            </a:r>
          </a:p>
        </p:txBody>
      </p:sp>
      <p:sp>
        <p:nvSpPr>
          <p:cNvPr id="6" name="CaixaDeTexto 5"/>
          <p:cNvSpPr txBox="1"/>
          <p:nvPr/>
        </p:nvSpPr>
        <p:spPr>
          <a:xfrm>
            <a:off x="6660232" y="3790398"/>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1: </a:t>
            </a:r>
            <a:r>
              <a:rPr lang="es-ES" sz="1600" dirty="0" smtClean="0"/>
              <a:t>47 </a:t>
            </a:r>
            <a:r>
              <a:rPr lang="es-ES" sz="1600" dirty="0"/>
              <a:t>idosos</a:t>
            </a:r>
          </a:p>
          <a:p>
            <a:r>
              <a:rPr lang="pt-BR" sz="1600" dirty="0">
                <a:latin typeface="Calibri" pitchFamily="34" charset="0"/>
                <a:cs typeface="Calibri" pitchFamily="34" charset="0"/>
              </a:rPr>
              <a:t>Mês</a:t>
            </a:r>
            <a:r>
              <a:rPr lang="es-ES" sz="1600" dirty="0"/>
              <a:t> 2: </a:t>
            </a:r>
            <a:r>
              <a:rPr lang="es-ES" sz="1600" dirty="0" smtClean="0"/>
              <a:t>122 </a:t>
            </a:r>
            <a:r>
              <a:rPr lang="es-ES" sz="1600" dirty="0"/>
              <a:t>idosos</a:t>
            </a:r>
          </a:p>
          <a:p>
            <a:r>
              <a:rPr lang="pt-BR" sz="1600" dirty="0">
                <a:latin typeface="Calibri" pitchFamily="34" charset="0"/>
                <a:cs typeface="Calibri" pitchFamily="34" charset="0"/>
              </a:rPr>
              <a:t>Mês </a:t>
            </a:r>
            <a:r>
              <a:rPr lang="es-ES" sz="1600" dirty="0"/>
              <a:t>3: </a:t>
            </a:r>
            <a:r>
              <a:rPr lang="es-ES" sz="1600" dirty="0" smtClean="0"/>
              <a:t>243 </a:t>
            </a:r>
            <a:r>
              <a:rPr lang="es-ES" sz="1600" dirty="0"/>
              <a:t>idosos</a:t>
            </a:r>
            <a:endParaRPr lang="pt-BR" sz="1600" dirty="0"/>
          </a:p>
        </p:txBody>
      </p:sp>
    </p:spTree>
    <p:extLst>
      <p:ext uri="{BB962C8B-B14F-4D97-AF65-F5344CB8AC3E}">
        <p14:creationId xmlns:p14="http://schemas.microsoft.com/office/powerpoint/2010/main" val="1428017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style>
          <a:lnRef idx="2">
            <a:schemeClr val="accent3"/>
          </a:lnRef>
          <a:fillRef idx="1">
            <a:schemeClr val="lt1"/>
          </a:fillRef>
          <a:effectRef idx="0">
            <a:schemeClr val="accent3"/>
          </a:effectRef>
          <a:fontRef idx="minor">
            <a:schemeClr val="dk1"/>
          </a:fontRef>
        </p:style>
        <p:txBody>
          <a:bodyPr>
            <a:noAutofit/>
          </a:bodyPr>
          <a:lstStyle/>
          <a:p>
            <a:r>
              <a:rPr lang="pt-BR" sz="2400" dirty="0" smtClean="0"/>
              <a:t/>
            </a:r>
            <a:br>
              <a:rPr lang="pt-BR" sz="2400" dirty="0" smtClean="0"/>
            </a:br>
            <a:r>
              <a:rPr lang="pt-BR" sz="2400" b="1" dirty="0" smtClean="0"/>
              <a:t>Meta 2.2: </a:t>
            </a:r>
            <a:r>
              <a:rPr lang="pt-BR" sz="2400" dirty="0"/>
              <a:t>Realizar exame clínico apropriado em 100% das </a:t>
            </a:r>
            <a:r>
              <a:rPr lang="pt-BR" sz="2400" dirty="0" smtClean="0"/>
              <a:t>consultas.</a:t>
            </a:r>
            <a:r>
              <a:rPr lang="pt-BR" sz="2400" dirty="0"/>
              <a:t/>
            </a:r>
            <a:br>
              <a:rPr lang="pt-BR" sz="2400" dirty="0"/>
            </a:br>
            <a:endParaRPr lang="pt-BR" sz="2400" dirty="0"/>
          </a:p>
        </p:txBody>
      </p:sp>
      <p:sp>
        <p:nvSpPr>
          <p:cNvPr id="4" name="CaixaDeTexto 3"/>
          <p:cNvSpPr txBox="1"/>
          <p:nvPr/>
        </p:nvSpPr>
        <p:spPr>
          <a:xfrm>
            <a:off x="549130" y="5569920"/>
            <a:ext cx="8280920"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dirty="0"/>
              <a:t>Este indicador se manteve em elevação desde o princípio da intervenção, pois a equipe se propôs em fazer uma avaliação de ótima qualidade a todos os usuários, que foram atendidos dentro do programa. </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291951851"/>
              </p:ext>
            </p:extLst>
          </p:nvPr>
        </p:nvGraphicFramePr>
        <p:xfrm>
          <a:off x="611560" y="1484784"/>
          <a:ext cx="6923112"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7" name="CaixaDeTexto 6"/>
          <p:cNvSpPr txBox="1"/>
          <p:nvPr/>
        </p:nvSpPr>
        <p:spPr>
          <a:xfrm>
            <a:off x="5580112" y="2204864"/>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1: </a:t>
            </a:r>
            <a:r>
              <a:rPr lang="es-ES" sz="1600" dirty="0" smtClean="0"/>
              <a:t>50 </a:t>
            </a:r>
            <a:r>
              <a:rPr lang="es-ES" sz="1600" dirty="0"/>
              <a:t>idosos</a:t>
            </a:r>
          </a:p>
          <a:p>
            <a:r>
              <a:rPr lang="pt-BR" sz="1600" dirty="0">
                <a:latin typeface="Calibri" pitchFamily="34" charset="0"/>
                <a:cs typeface="Calibri" pitchFamily="34" charset="0"/>
              </a:rPr>
              <a:t>Mês</a:t>
            </a:r>
            <a:r>
              <a:rPr lang="es-ES" sz="1600" dirty="0"/>
              <a:t> 2: </a:t>
            </a:r>
            <a:r>
              <a:rPr lang="es-ES" sz="1600" dirty="0" smtClean="0"/>
              <a:t>125 </a:t>
            </a:r>
            <a:r>
              <a:rPr lang="es-ES" sz="1600" dirty="0"/>
              <a:t>idosos</a:t>
            </a:r>
          </a:p>
          <a:p>
            <a:r>
              <a:rPr lang="pt-BR" sz="1600" dirty="0">
                <a:latin typeface="Calibri" pitchFamily="34" charset="0"/>
                <a:cs typeface="Calibri" pitchFamily="34" charset="0"/>
              </a:rPr>
              <a:t>Mês </a:t>
            </a:r>
            <a:r>
              <a:rPr lang="es-ES" sz="1600" dirty="0"/>
              <a:t>3: </a:t>
            </a:r>
            <a:r>
              <a:rPr lang="es-ES" sz="1600" dirty="0" smtClean="0"/>
              <a:t>246 </a:t>
            </a:r>
            <a:r>
              <a:rPr lang="es-ES" sz="1600" dirty="0"/>
              <a:t>idosos</a:t>
            </a:r>
            <a:endParaRPr lang="pt-BR" sz="1600" dirty="0"/>
          </a:p>
        </p:txBody>
      </p:sp>
    </p:spTree>
    <p:extLst>
      <p:ext uri="{BB962C8B-B14F-4D97-AF65-F5344CB8AC3E}">
        <p14:creationId xmlns:p14="http://schemas.microsoft.com/office/powerpoint/2010/main" val="1526044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229600" cy="3312369"/>
          </a:xfrm>
        </p:spPr>
        <p:txBody>
          <a:bodyPr/>
          <a:lstStyle/>
          <a:p>
            <a:pPr>
              <a:buFont typeface="Wingdings" pitchFamily="2" charset="2"/>
              <a:buChar char="v"/>
            </a:pPr>
            <a:r>
              <a:rPr lang="pt-BR" sz="2400" b="1" dirty="0" smtClean="0"/>
              <a:t>Meta 2.3: </a:t>
            </a:r>
            <a:r>
              <a:rPr lang="pt-BR" sz="2400" dirty="0" smtClean="0"/>
              <a:t>Realizar </a:t>
            </a:r>
            <a:r>
              <a:rPr lang="pt-BR" sz="2400" dirty="0"/>
              <a:t>a solicitação de exames complementares periódicos em 100% dos idosos hipertensos e/ou diabéticos. </a:t>
            </a:r>
            <a:endParaRPr lang="pt-BR" sz="2400" dirty="0" smtClean="0"/>
          </a:p>
          <a:p>
            <a:pPr marL="0" indent="0">
              <a:buNone/>
            </a:pPr>
            <a:r>
              <a:rPr lang="pt-BR" sz="2400" dirty="0"/>
              <a:t> </a:t>
            </a:r>
            <a:r>
              <a:rPr lang="pt-BR" sz="2400" dirty="0" smtClean="0"/>
              <a:t>Atingimos 100% nos três meses da intervenção.</a:t>
            </a:r>
          </a:p>
          <a:p>
            <a:pPr marL="0" indent="0">
              <a:buNone/>
            </a:pPr>
            <a:endParaRPr lang="pt-BR" sz="2400" dirty="0"/>
          </a:p>
          <a:p>
            <a:pPr>
              <a:buFont typeface="Wingdings" pitchFamily="2" charset="2"/>
              <a:buChar char="v"/>
            </a:pPr>
            <a:r>
              <a:rPr lang="pt-BR" sz="2400" b="1" dirty="0" smtClean="0"/>
              <a:t>Meta 2.4: </a:t>
            </a:r>
            <a:r>
              <a:rPr lang="pt-BR" sz="2400" dirty="0" smtClean="0"/>
              <a:t>Priorizar </a:t>
            </a:r>
            <a:r>
              <a:rPr lang="pt-BR" sz="2400" dirty="0"/>
              <a:t>a prescrição de medicamentos da Farmácia Popular a 100% dos idosos.</a:t>
            </a:r>
          </a:p>
          <a:p>
            <a:pPr marL="0" indent="0">
              <a:buNone/>
            </a:pPr>
            <a:r>
              <a:rPr lang="pt-BR" sz="2400" dirty="0"/>
              <a:t>Atingimos 100% nos três meses da intervenção.</a:t>
            </a:r>
          </a:p>
          <a:p>
            <a:pPr marL="0" indent="0">
              <a:buNone/>
            </a:pPr>
            <a:endParaRPr lang="pt-BR" dirty="0"/>
          </a:p>
        </p:txBody>
      </p:sp>
      <p:sp>
        <p:nvSpPr>
          <p:cNvPr id="4" name="CaixaDeTexto 3"/>
          <p:cNvSpPr txBox="1"/>
          <p:nvPr/>
        </p:nvSpPr>
        <p:spPr>
          <a:xfrm>
            <a:off x="539552" y="3356992"/>
            <a:ext cx="8208912" cy="332398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sz="1600" dirty="0"/>
              <a:t>Sobre o indicador relativo à proporção de idosos hipertensos e/ou diabéticos com solicitação de exames complementares periódicos em dia, o mesmo se comportou muito bem desde o começo da intervenção, já que as equipes adotaram como estratégia indicar os exames na primeira consulta com o usuário idoso, independentemente se os mesmos realizaram há pouco </a:t>
            </a:r>
            <a:r>
              <a:rPr lang="pt-BR" sz="1600" dirty="0" smtClean="0"/>
              <a:t>tempo.</a:t>
            </a:r>
          </a:p>
          <a:p>
            <a:pPr marL="285750" indent="-285750" algn="just">
              <a:buFont typeface="Wingdings" pitchFamily="2" charset="2"/>
              <a:buChar char="v"/>
            </a:pPr>
            <a:endParaRPr lang="pt-BR" sz="1600" dirty="0" smtClean="0"/>
          </a:p>
          <a:p>
            <a:pPr marL="285750" indent="-285750" algn="just">
              <a:buFont typeface="Wingdings" pitchFamily="2" charset="2"/>
              <a:buChar char="v"/>
            </a:pPr>
            <a:r>
              <a:rPr lang="pt-BR" sz="1600" dirty="0"/>
              <a:t>De igual maneira se comporto o indicador relativo aos idosos com prescrição de medicamentos da Farmácia Popular priorizada, já que também adotamos como estratégia em nossa intervenção, indicar sempre que fossem possíveis medicamentos que estavam disponíveis na farmácia popular assim como fazer mudanças no tratamento com o consentimento dos usuários, para que eles tivessem a maior ajuda possível dentro do programa.</a:t>
            </a:r>
          </a:p>
          <a:p>
            <a:endParaRPr lang="pt-BR" dirty="0"/>
          </a:p>
        </p:txBody>
      </p:sp>
    </p:spTree>
    <p:extLst>
      <p:ext uri="{BB962C8B-B14F-4D97-AF65-F5344CB8AC3E}">
        <p14:creationId xmlns:p14="http://schemas.microsoft.com/office/powerpoint/2010/main" val="3168625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style>
          <a:lnRef idx="2">
            <a:schemeClr val="accent3"/>
          </a:lnRef>
          <a:fillRef idx="1">
            <a:schemeClr val="lt1"/>
          </a:fillRef>
          <a:effectRef idx="0">
            <a:schemeClr val="accent3"/>
          </a:effectRef>
          <a:fontRef idx="minor">
            <a:schemeClr val="dk1"/>
          </a:fontRef>
        </p:style>
        <p:txBody>
          <a:bodyPr>
            <a:noAutofit/>
          </a:bodyPr>
          <a:lstStyle/>
          <a:p>
            <a:r>
              <a:rPr lang="pt-BR" sz="2400" dirty="0" smtClean="0"/>
              <a:t/>
            </a:r>
            <a:br>
              <a:rPr lang="pt-BR" sz="2400" dirty="0" smtClean="0"/>
            </a:br>
            <a:r>
              <a:rPr lang="pt-BR" sz="2400" b="1" dirty="0" smtClean="0"/>
              <a:t>Meta 2.5: </a:t>
            </a:r>
            <a:r>
              <a:rPr lang="pt-BR" sz="2400" dirty="0" smtClean="0"/>
              <a:t>Cadastrar </a:t>
            </a:r>
            <a:r>
              <a:rPr lang="pt-BR" sz="2400" dirty="0"/>
              <a:t>100% dos idosos acamados ou com problemas de locomoção.</a:t>
            </a:r>
            <a:br>
              <a:rPr lang="pt-BR" sz="2400" dirty="0"/>
            </a:br>
            <a:endParaRPr lang="pt-BR" sz="24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003630146"/>
              </p:ext>
            </p:extLst>
          </p:nvPr>
        </p:nvGraphicFramePr>
        <p:xfrm>
          <a:off x="755576" y="1412777"/>
          <a:ext cx="7272808" cy="3622422"/>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423603" y="5301208"/>
            <a:ext cx="828092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Wingdings" pitchFamily="2" charset="2"/>
              <a:buChar char="v"/>
            </a:pPr>
            <a:r>
              <a:rPr lang="pt-BR" sz="1600" dirty="0"/>
              <a:t>Falando de outro indicador, a proporção de idosos acamados ou com problemas de locomoção cadastrados, também foi ótima já que em nossa UBS de saúde estes dados estavam muito </a:t>
            </a:r>
            <a:r>
              <a:rPr lang="pt-BR" sz="1600" dirty="0" smtClean="0"/>
              <a:t>desatualizados.</a:t>
            </a:r>
          </a:p>
          <a:p>
            <a:pPr algn="just"/>
            <a:endParaRPr lang="pt-BR" sz="800" dirty="0" smtClean="0"/>
          </a:p>
        </p:txBody>
      </p:sp>
      <p:sp>
        <p:nvSpPr>
          <p:cNvPr id="6" name="CaixaDeTexto 5"/>
          <p:cNvSpPr txBox="1"/>
          <p:nvPr/>
        </p:nvSpPr>
        <p:spPr>
          <a:xfrm>
            <a:off x="6156176" y="2620361"/>
            <a:ext cx="1691680" cy="830997"/>
          </a:xfrm>
          <a:prstGeom prst="rect">
            <a:avLst/>
          </a:prstGeom>
          <a:noFill/>
        </p:spPr>
        <p:txBody>
          <a:bodyPr wrap="square" rtlCol="0">
            <a:spAutoFit/>
          </a:bodyPr>
          <a:lstStyle/>
          <a:p>
            <a:r>
              <a:rPr lang="pt-BR" sz="1600" dirty="0">
                <a:latin typeface="Calibri" pitchFamily="34" charset="0"/>
                <a:cs typeface="Calibri" pitchFamily="34" charset="0"/>
              </a:rPr>
              <a:t>Mês</a:t>
            </a:r>
            <a:r>
              <a:rPr lang="es-ES" sz="1600" dirty="0"/>
              <a:t> 1: </a:t>
            </a:r>
            <a:r>
              <a:rPr lang="es-ES" sz="1600" dirty="0" smtClean="0"/>
              <a:t>11 </a:t>
            </a:r>
            <a:r>
              <a:rPr lang="es-ES" sz="1600" dirty="0"/>
              <a:t>idosos</a:t>
            </a:r>
          </a:p>
          <a:p>
            <a:r>
              <a:rPr lang="pt-BR" sz="1600" dirty="0">
                <a:latin typeface="Calibri" pitchFamily="34" charset="0"/>
                <a:cs typeface="Calibri" pitchFamily="34" charset="0"/>
              </a:rPr>
              <a:t>Mês</a:t>
            </a:r>
            <a:r>
              <a:rPr lang="es-ES" sz="1600" dirty="0"/>
              <a:t> 2: </a:t>
            </a:r>
            <a:r>
              <a:rPr lang="es-ES" sz="1600" dirty="0" smtClean="0"/>
              <a:t>26 </a:t>
            </a:r>
            <a:r>
              <a:rPr lang="es-ES" sz="1600" dirty="0"/>
              <a:t>idosos</a:t>
            </a:r>
          </a:p>
          <a:p>
            <a:r>
              <a:rPr lang="pt-BR" sz="1600" dirty="0">
                <a:latin typeface="Calibri" pitchFamily="34" charset="0"/>
                <a:cs typeface="Calibri" pitchFamily="34" charset="0"/>
              </a:rPr>
              <a:t>Mês </a:t>
            </a:r>
            <a:r>
              <a:rPr lang="es-ES" sz="1600" dirty="0"/>
              <a:t>3: </a:t>
            </a:r>
            <a:r>
              <a:rPr lang="es-ES" sz="1600" dirty="0" smtClean="0"/>
              <a:t>46 </a:t>
            </a:r>
            <a:r>
              <a:rPr lang="es-ES" sz="1600" dirty="0"/>
              <a:t>idosos</a:t>
            </a:r>
            <a:endParaRPr lang="pt-BR" sz="1600" dirty="0"/>
          </a:p>
        </p:txBody>
      </p:sp>
    </p:spTree>
    <p:extLst>
      <p:ext uri="{BB962C8B-B14F-4D97-AF65-F5344CB8AC3E}">
        <p14:creationId xmlns:p14="http://schemas.microsoft.com/office/powerpoint/2010/main" val="2274606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287</TotalTime>
  <Words>1788</Words>
  <Application>Microsoft Office PowerPoint</Application>
  <PresentationFormat>Apresentação na tela (4:3)</PresentationFormat>
  <Paragraphs>125</Paragraphs>
  <Slides>20</Slides>
  <Notes>1</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Tema do Office</vt:lpstr>
      <vt:lpstr>   Universidade Aberta do Sistema Único de Saúde Universidade Federal de Pelotas  Departamento de Medicina Social Curso de Especialização em  Saúde da Família - Modalidade à Distância  Turma VII </vt:lpstr>
      <vt:lpstr>Análise Situacional </vt:lpstr>
      <vt:lpstr>Sobre a UBS Jardín Paraíso</vt:lpstr>
      <vt:lpstr> Situação da atenção à saúde dos idosos antes do inicio da intervenção. </vt:lpstr>
      <vt:lpstr> Resultados </vt:lpstr>
      <vt:lpstr>     Objetivo 2: Melhorar a qualidade do atendimento ao idoso na Unidade de Saúde.   </vt:lpstr>
      <vt:lpstr> Meta 2.2: Realizar exame clínico apropriado em 100% das consultas. </vt:lpstr>
      <vt:lpstr>Apresentação do PowerPoint</vt:lpstr>
      <vt:lpstr> Meta 2.5: Cadastrar 100% dos idosos acamados ou com problemas de locomoção. </vt:lpstr>
      <vt:lpstr>Apresentação do PowerPoint</vt:lpstr>
      <vt:lpstr> Meta 2.9: Realizar avaliação da necessidade de atendimento odontológico em 100% dos idosos. </vt:lpstr>
      <vt:lpstr> Meta 2.10: Realizar a primeira consulta odontológica para 100% dos idosos. </vt:lpstr>
      <vt:lpstr>  Objetivo 4. Melhorar o registro das informações. </vt:lpstr>
      <vt:lpstr> Meta 4.2: Distribuir a Caderneta de Saúde da Pessoa Idosa a 100% dos idosos cadastrados. </vt:lpstr>
      <vt:lpstr> Objetivo 5. Mapear os idosos de risco da área de abrangência. </vt:lpstr>
      <vt:lpstr>Meta 5.2: Investigar a presença de indicadores de fragilização na velhice em 100% das pessoas idosas.  </vt:lpstr>
      <vt:lpstr> Objetivo 6. Promover a saúde dos idosos. </vt:lpstr>
      <vt:lpstr> Discussão </vt:lpstr>
      <vt:lpstr>Reflexão crítica sobre o processo pessoal de aprendizagem.</vt:lpstr>
      <vt:lpstr> Obrigado pela atenção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Lesly</dc:creator>
  <cp:lastModifiedBy>Lesly</cp:lastModifiedBy>
  <cp:revision>32</cp:revision>
  <dcterms:created xsi:type="dcterms:W3CDTF">2015-08-12T23:36:53Z</dcterms:created>
  <dcterms:modified xsi:type="dcterms:W3CDTF">2015-08-13T23:34:34Z</dcterms:modified>
</cp:coreProperties>
</file>