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7" r:id="rId6"/>
    <p:sldId id="266" r:id="rId7"/>
    <p:sldId id="267" r:id="rId8"/>
    <p:sldId id="288" r:id="rId9"/>
    <p:sldId id="258" r:id="rId10"/>
    <p:sldId id="289" r:id="rId11"/>
    <p:sldId id="290" r:id="rId12"/>
    <p:sldId id="291" r:id="rId13"/>
    <p:sldId id="292" r:id="rId14"/>
    <p:sldId id="293" r:id="rId15"/>
    <p:sldId id="298" r:id="rId16"/>
    <p:sldId id="297" r:id="rId17"/>
    <p:sldId id="294" r:id="rId18"/>
    <p:sldId id="299" r:id="rId19"/>
    <p:sldId id="296" r:id="rId20"/>
    <p:sldId id="301" r:id="rId21"/>
    <p:sldId id="303" r:id="rId22"/>
    <p:sldId id="304" r:id="rId23"/>
    <p:sldId id="307" r:id="rId24"/>
    <p:sldId id="305" r:id="rId25"/>
    <p:sldId id="308" r:id="rId26"/>
    <p:sldId id="306" r:id="rId27"/>
    <p:sldId id="261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19" autoAdjust="0"/>
  </p:normalViewPr>
  <p:slideViewPr>
    <p:cSldViewPr>
      <p:cViewPr varScale="1">
        <p:scale>
          <a:sx n="129" d="100"/>
          <a:sy n="129" d="100"/>
        </p:scale>
        <p:origin x="-1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55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85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34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60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19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57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88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94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7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58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10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FB7E-B207-4674-97EF-C2A59C2F2C55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502C-2A4D-49EC-A29B-46DDA3B3337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99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://www.ibge.gov.br/home/estatistica/populacao/estimativa2014/estimativa_tcu.shtm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72207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cs typeface="Arial" pitchFamily="34" charset="0"/>
              </a:rPr>
              <a:t>MINISTÉRIO DA EDUCAÇÃO</a:t>
            </a:r>
            <a:br>
              <a:rPr lang="pt-BR" sz="2000" b="1" dirty="0" smtClean="0">
                <a:cs typeface="Arial" pitchFamily="34" charset="0"/>
              </a:rPr>
            </a:br>
            <a:r>
              <a:rPr lang="pt-BR" sz="2000" b="1" dirty="0" smtClean="0">
                <a:cs typeface="Arial" pitchFamily="34" charset="0"/>
              </a:rPr>
              <a:t>UNIVERSIDADE </a:t>
            </a:r>
            <a:r>
              <a:rPr lang="pt-BR" sz="2000" b="1" dirty="0">
                <a:cs typeface="Arial" pitchFamily="34" charset="0"/>
              </a:rPr>
              <a:t>ABERTA DO SUS - UNASUS</a:t>
            </a:r>
            <a:r>
              <a:rPr lang="pt-BR" sz="2000" dirty="0">
                <a:cs typeface="Arial" pitchFamily="34" charset="0"/>
              </a:rPr>
              <a:t/>
            </a:r>
            <a:br>
              <a:rPr lang="pt-BR" sz="2000" dirty="0">
                <a:cs typeface="Arial" pitchFamily="34" charset="0"/>
              </a:rPr>
            </a:br>
            <a:r>
              <a:rPr lang="pt-BR" sz="2000" b="1" dirty="0">
                <a:cs typeface="Arial" pitchFamily="34" charset="0"/>
              </a:rPr>
              <a:t>UNIVERSIDADE FEDERAL DE PELOTAS</a:t>
            </a:r>
            <a:r>
              <a:rPr lang="pt-BR" sz="2000" dirty="0">
                <a:cs typeface="Arial" pitchFamily="34" charset="0"/>
              </a:rPr>
              <a:t/>
            </a:r>
            <a:br>
              <a:rPr lang="pt-BR" sz="2000" dirty="0">
                <a:cs typeface="Arial" pitchFamily="34" charset="0"/>
              </a:rPr>
            </a:br>
            <a:r>
              <a:rPr lang="pt-BR" sz="2000" b="1" dirty="0">
                <a:cs typeface="Arial" pitchFamily="34" charset="0"/>
              </a:rPr>
              <a:t>DEPARTAMENTO DE MEDICINA SOCIAL</a:t>
            </a:r>
            <a:r>
              <a:rPr lang="pt-BR" sz="2000" dirty="0">
                <a:cs typeface="Arial" pitchFamily="34" charset="0"/>
              </a:rPr>
              <a:t/>
            </a:r>
            <a:br>
              <a:rPr lang="pt-BR" sz="2000" dirty="0">
                <a:cs typeface="Arial" pitchFamily="34" charset="0"/>
              </a:rPr>
            </a:br>
            <a:r>
              <a:rPr lang="pt-BR" sz="2000" b="1" dirty="0" smtClean="0">
                <a:cs typeface="Arial" pitchFamily="34" charset="0"/>
              </a:rPr>
              <a:t>CURSO DE ESPECIALIZAÇÃO </a:t>
            </a:r>
            <a:r>
              <a:rPr lang="pt-BR" sz="2000" b="1" dirty="0">
                <a:cs typeface="Arial" pitchFamily="34" charset="0"/>
              </a:rPr>
              <a:t>EM SAÚDE DA FAMÍLIA</a:t>
            </a:r>
            <a:br>
              <a:rPr lang="pt-BR" sz="2000" b="1" dirty="0">
                <a:cs typeface="Arial" pitchFamily="34" charset="0"/>
              </a:rPr>
            </a:br>
            <a:r>
              <a:rPr lang="pt-BR" sz="2000" b="1" dirty="0" smtClean="0">
                <a:cs typeface="Arial" pitchFamily="34" charset="0"/>
              </a:rPr>
              <a:t>TURMA 6</a:t>
            </a:r>
            <a:endParaRPr lang="pt-BR" sz="2000" b="1" dirty="0"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80112" y="49411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+mj-lt"/>
                <a:cs typeface="Arial" pitchFamily="34" charset="0"/>
              </a:rPr>
              <a:t>Milene da Silva Antunes</a:t>
            </a:r>
            <a:endParaRPr lang="pt-BR" b="1" dirty="0">
              <a:latin typeface="+mj-lt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62373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+mj-lt"/>
                <a:cs typeface="Arial" pitchFamily="34" charset="0"/>
              </a:rPr>
              <a:t>Pelotas, 2015</a:t>
            </a:r>
            <a:endParaRPr lang="pt-BR" b="1" dirty="0">
              <a:latin typeface="+mj-lt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58679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+mj-lt"/>
                <a:cs typeface="Arial" pitchFamily="34" charset="0"/>
              </a:rPr>
              <a:t>Orientadora: Bianca Bittencourt de Souza</a:t>
            </a:r>
            <a:endParaRPr lang="pt-BR" b="1" dirty="0"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2708920"/>
            <a:ext cx="7488832" cy="1754327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700" b="1" dirty="0">
                <a:solidFill>
                  <a:schemeClr val="bg1">
                    <a:lumMod val="50000"/>
                  </a:schemeClr>
                </a:solidFill>
                <a:cs typeface="Devanagari Sangam MN"/>
              </a:rPr>
              <a:t>MELHORIA DA ATENÇÃO À SAÚDE DA MULHER COM ENFOQUE NA PREVENÇÃO DO CÂNCER DO COLO DO ÚTERO E DO CÂNCER DE MAMA EM PACIENTES DA UBS KENNEDY, SANTA MARIA/RS</a:t>
            </a:r>
          </a:p>
        </p:txBody>
      </p:sp>
    </p:spTree>
    <p:extLst>
      <p:ext uri="{BB962C8B-B14F-4D97-AF65-F5344CB8AC3E}">
        <p14:creationId xmlns:p14="http://schemas.microsoft.com/office/powerpoint/2010/main" val="336262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Metas: </a:t>
            </a:r>
            <a:endParaRPr lang="pt-BR" dirty="0"/>
          </a:p>
          <a:p>
            <a:pPr algn="just"/>
            <a:r>
              <a:rPr lang="pt-BR" dirty="0"/>
              <a:t>CA colo do útero: 60%</a:t>
            </a:r>
          </a:p>
          <a:p>
            <a:pPr algn="just"/>
            <a:r>
              <a:rPr lang="pt-BR" dirty="0"/>
              <a:t>CA mama: 60</a:t>
            </a:r>
            <a:r>
              <a:rPr lang="pt-BR" dirty="0" smtClean="0"/>
              <a:t>%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Meta</a:t>
            </a:r>
            <a:r>
              <a:rPr lang="pt-BR" b="1" dirty="0"/>
              <a:t>: </a:t>
            </a:r>
            <a:r>
              <a:rPr lang="pt-BR" dirty="0"/>
              <a:t>100% de amostras satisfatórias do exame citopatológico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484784"/>
            <a:ext cx="8496944" cy="86177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Objetivo 1. Ampliar a cobertura de detecção precoce do câncer de colo e do câncer de </a:t>
            </a:r>
            <a:r>
              <a:rPr lang="pt-BR" sz="2500" b="1" dirty="0" smtClean="0"/>
              <a:t>mama</a:t>
            </a:r>
            <a:endParaRPr lang="pt-BR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077072"/>
            <a:ext cx="8496944" cy="124649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Objetivo 2. Melhorar a qualidade do atendimento das mulheres que realizam detecção precoce de câncer de colo de útero e de mama na unidade de saúde</a:t>
            </a:r>
          </a:p>
        </p:txBody>
      </p:sp>
    </p:spTree>
    <p:extLst>
      <p:ext uri="{BB962C8B-B14F-4D97-AF65-F5344CB8AC3E}">
        <p14:creationId xmlns:p14="http://schemas.microsoft.com/office/powerpoint/2010/main" val="46827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14116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sz="3500" b="1" dirty="0" smtClean="0"/>
              <a:t>Metas</a:t>
            </a:r>
            <a:r>
              <a:rPr lang="pt-BR" sz="3500" b="1" dirty="0"/>
              <a:t>:</a:t>
            </a:r>
          </a:p>
          <a:p>
            <a:pPr algn="just"/>
            <a:r>
              <a:rPr lang="pt-BR" sz="3500" dirty="0"/>
              <a:t>Identificar 100% das mulheres com exame citopatológico alterado sem acompanhamento na UBS;</a:t>
            </a:r>
          </a:p>
          <a:p>
            <a:pPr algn="just"/>
            <a:r>
              <a:rPr lang="pt-BR" sz="3500" dirty="0"/>
              <a:t>Identificar 100% das mulheres com mamografia alterada sem acompanhamento na UBS;</a:t>
            </a:r>
          </a:p>
          <a:p>
            <a:pPr algn="just"/>
            <a:r>
              <a:rPr lang="pt-BR" sz="3500" dirty="0"/>
              <a:t>Realizar busca ativa em 100% desse grupo de mulheres</a:t>
            </a:r>
            <a:r>
              <a:rPr lang="pt-BR" sz="3500" dirty="0" smtClean="0"/>
              <a:t>.</a:t>
            </a:r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sz="3500" b="1" dirty="0" smtClean="0"/>
              <a:t>Metas</a:t>
            </a:r>
            <a:r>
              <a:rPr lang="pt-BR" sz="3500" b="1" dirty="0"/>
              <a:t>: </a:t>
            </a:r>
          </a:p>
          <a:p>
            <a:pPr algn="just"/>
            <a:r>
              <a:rPr lang="pt-BR" sz="3500" dirty="0"/>
              <a:t>Exames citopatológicos: 100% em registro específico;</a:t>
            </a:r>
          </a:p>
          <a:p>
            <a:pPr algn="just"/>
            <a:r>
              <a:rPr lang="pt-BR" sz="3500" dirty="0"/>
              <a:t> Mamografias: 100% em registro específico.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412776"/>
            <a:ext cx="8496944" cy="86177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Objetivo 3. Melhorar a adesão das mulheres à realização de exame </a:t>
            </a:r>
            <a:r>
              <a:rPr lang="pt-BR" sz="2500" b="1" dirty="0" err="1"/>
              <a:t>citopatológico</a:t>
            </a:r>
            <a:r>
              <a:rPr lang="pt-BR" sz="2500" b="1" dirty="0"/>
              <a:t> de colo de útero e mamografia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4725144"/>
            <a:ext cx="8496944" cy="47705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Objetivo </a:t>
            </a:r>
            <a:r>
              <a:rPr lang="pt-BR" sz="2500" b="1" dirty="0" smtClean="0"/>
              <a:t>4. </a:t>
            </a:r>
            <a:r>
              <a:rPr lang="pt-BR" sz="2500" b="1" dirty="0"/>
              <a:t>Melhorar </a:t>
            </a:r>
            <a:r>
              <a:rPr lang="pt-BR" sz="2500" b="1" dirty="0" smtClean="0"/>
              <a:t>o registro das informações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50967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Metas: </a:t>
            </a:r>
            <a:endParaRPr lang="pt-BR" dirty="0"/>
          </a:p>
          <a:p>
            <a:pPr algn="just"/>
            <a:r>
              <a:rPr lang="pt-BR" dirty="0"/>
              <a:t>CA colo do útero: pesquisar sinais de alerta em 100% das mulheres (25-64 anos);</a:t>
            </a:r>
          </a:p>
          <a:p>
            <a:pPr algn="just"/>
            <a:r>
              <a:rPr lang="pt-BR" dirty="0"/>
              <a:t>CA mama: realizar avaliação de risco em 100% das mulheres (50-69 anos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Metas: </a:t>
            </a:r>
            <a:endParaRPr lang="pt-BR" b="1" dirty="0"/>
          </a:p>
          <a:p>
            <a:pPr algn="just"/>
            <a:r>
              <a:rPr lang="pt-BR" dirty="0"/>
              <a:t>Orientar 100% das mulheres: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err="1"/>
              <a:t>DSTs</a:t>
            </a:r>
            <a:r>
              <a:rPr lang="pt-BR" dirty="0"/>
              <a:t>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/>
              <a:t>Fatores de risco para CA colo e mama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268760"/>
            <a:ext cx="8496944" cy="80021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Objetivo 5. Mapear as mulheres de risco para câncer de colo de útero e de mama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221088"/>
            <a:ext cx="8496944" cy="80021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Objetivo 6. Promover a saúde das mulheres que realizam detecção precoce de câncer de colo de útero e de mama na unidade de saúde</a:t>
            </a:r>
          </a:p>
        </p:txBody>
      </p:sp>
    </p:spTree>
    <p:extLst>
      <p:ext uri="{BB962C8B-B14F-4D97-AF65-F5344CB8AC3E}">
        <p14:creationId xmlns:p14="http://schemas.microsoft.com/office/powerpoint/2010/main" val="179530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Diversas ações em quatro eixos de atuação: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708920"/>
            <a:ext cx="6120680" cy="446276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300" b="1" dirty="0" smtClean="0"/>
              <a:t>1. Monitoramento e avaliação</a:t>
            </a:r>
            <a:endParaRPr lang="pt-BR" sz="23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3573016"/>
            <a:ext cx="6120680" cy="446276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300" b="1" dirty="0" smtClean="0"/>
              <a:t>2. Organização e gestão de serviço</a:t>
            </a:r>
            <a:endParaRPr lang="pt-BR" sz="23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4509120"/>
            <a:ext cx="6120680" cy="446276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300" b="1" dirty="0" smtClean="0"/>
              <a:t>3. Engajamento público</a:t>
            </a:r>
            <a:endParaRPr lang="pt-BR" sz="23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5445224"/>
            <a:ext cx="6120680" cy="446276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300" b="1" dirty="0" smtClean="0"/>
              <a:t>4. Qualificação da prática clínica</a:t>
            </a:r>
            <a:endParaRPr lang="pt-BR" sz="2300" b="1" dirty="0"/>
          </a:p>
        </p:txBody>
      </p:sp>
    </p:spTree>
    <p:extLst>
      <p:ext uri="{BB962C8B-B14F-4D97-AF65-F5344CB8AC3E}">
        <p14:creationId xmlns:p14="http://schemas.microsoft.com/office/powerpoint/2010/main" val="2374691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7437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5157192"/>
            <a:ext cx="8496944" cy="1584176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pt-BR" sz="3500" b="1" dirty="0">
                <a:latin typeface="Arial" pitchFamily="34" charset="0"/>
                <a:cs typeface="Arial" pitchFamily="34" charset="0"/>
              </a:rPr>
              <a:t>Detalhamento</a:t>
            </a:r>
            <a:r>
              <a:rPr lang="pt-BR" sz="3500" b="1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3500" b="1" dirty="0">
              <a:latin typeface="Arial" pitchFamily="34" charset="0"/>
              <a:cs typeface="Arial" pitchFamily="34" charset="0"/>
            </a:endParaRPr>
          </a:p>
          <a:p>
            <a:r>
              <a:rPr lang="pt-BR" sz="3500" dirty="0">
                <a:latin typeface="Arial" pitchFamily="34" charset="0"/>
                <a:cs typeface="Arial" pitchFamily="34" charset="0"/>
              </a:rPr>
              <a:t>Análise de livros ata, cadernos dos ACS e prontuários de atendimento;</a:t>
            </a:r>
          </a:p>
          <a:p>
            <a:r>
              <a:rPr lang="pt-BR" sz="3500" dirty="0">
                <a:latin typeface="Arial" pitchFamily="34" charset="0"/>
                <a:cs typeface="Arial" pitchFamily="34" charset="0"/>
              </a:rPr>
              <a:t>Revisão mensal;</a:t>
            </a:r>
          </a:p>
          <a:p>
            <a:r>
              <a:rPr lang="pt-BR" sz="3500" dirty="0">
                <a:latin typeface="Arial" pitchFamily="34" charset="0"/>
                <a:cs typeface="Arial" pitchFamily="34" charset="0"/>
              </a:rPr>
              <a:t>ACS: cadastramento</a:t>
            </a:r>
            <a:r>
              <a:rPr lang="pt-BR" sz="35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t-BR" sz="3500" dirty="0">
                <a:latin typeface="Arial" pitchFamily="34" charset="0"/>
                <a:cs typeface="Arial" pitchFamily="34" charset="0"/>
              </a:rPr>
              <a:t>Acolhimento: equipe.</a:t>
            </a:r>
          </a:p>
          <a:p>
            <a:r>
              <a:rPr lang="pt-BR" sz="3500" dirty="0">
                <a:latin typeface="Arial" pitchFamily="34" charset="0"/>
                <a:cs typeface="Arial" pitchFamily="34" charset="0"/>
              </a:rPr>
              <a:t>Educação: </a:t>
            </a:r>
            <a:r>
              <a:rPr lang="pt-BR" sz="3500" dirty="0" smtClean="0">
                <a:latin typeface="Arial" pitchFamily="34" charset="0"/>
                <a:cs typeface="Arial" pitchFamily="34" charset="0"/>
              </a:rPr>
              <a:t>atividades 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em sala de espera.</a:t>
            </a:r>
          </a:p>
          <a:p>
            <a:r>
              <a:rPr lang="pt-BR" sz="3500" dirty="0">
                <a:latin typeface="Arial" pitchFamily="34" charset="0"/>
                <a:cs typeface="Arial" pitchFamily="34" charset="0"/>
              </a:rPr>
              <a:t>Capacitação : médico.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925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4221088"/>
            <a:ext cx="8229600" cy="204909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/>
              <a:t>Detalhamento:</a:t>
            </a:r>
          </a:p>
          <a:p>
            <a:pPr algn="just"/>
            <a:r>
              <a:rPr lang="pt-BR" dirty="0" smtClean="0"/>
              <a:t>Monitoramento</a:t>
            </a:r>
            <a:r>
              <a:rPr lang="pt-BR" dirty="0"/>
              <a:t>: médico e enfermagem;</a:t>
            </a:r>
          </a:p>
          <a:p>
            <a:pPr algn="just"/>
            <a:r>
              <a:rPr lang="pt-BR" dirty="0"/>
              <a:t>Arquivo: sala de enfermagem;</a:t>
            </a:r>
          </a:p>
          <a:p>
            <a:pPr algn="just"/>
            <a:r>
              <a:rPr lang="pt-BR" dirty="0"/>
              <a:t>Educação: </a:t>
            </a:r>
            <a:r>
              <a:rPr lang="pt-BR" dirty="0" smtClean="0"/>
              <a:t>consultas</a:t>
            </a:r>
            <a:r>
              <a:rPr lang="pt-BR" dirty="0"/>
              <a:t>, grupos, entrega de exames;</a:t>
            </a:r>
          </a:p>
          <a:p>
            <a:pPr algn="just"/>
            <a:r>
              <a:rPr lang="pt-BR" dirty="0"/>
              <a:t>Atualização da equipe: médico.</a:t>
            </a:r>
          </a:p>
          <a:p>
            <a:endParaRPr lang="pt-B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881294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9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3529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67544" y="5661248"/>
            <a:ext cx="424847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>
                <a:latin typeface="Arial" pitchFamily="34" charset="0"/>
                <a:cs typeface="Arial" pitchFamily="34" charset="0"/>
              </a:rPr>
              <a:t>Detalhamento:</a:t>
            </a:r>
          </a:p>
          <a:p>
            <a:pPr marL="285750" indent="-285750">
              <a:buFont typeface="Arial"/>
              <a:buChar char="•"/>
            </a:pPr>
            <a:r>
              <a:rPr lang="pt-BR" sz="1700" dirty="0"/>
              <a:t>Monitoramento: médico e enfermagem;</a:t>
            </a:r>
          </a:p>
          <a:p>
            <a:pPr marL="285750" indent="-285750">
              <a:buFont typeface="Arial"/>
              <a:buChar char="•"/>
            </a:pPr>
            <a:r>
              <a:rPr lang="pt-BR" sz="1700" dirty="0"/>
              <a:t>Periodicidade: + ACS;</a:t>
            </a:r>
          </a:p>
          <a:p>
            <a:pPr marL="285750" indent="-285750">
              <a:buFont typeface="Arial"/>
              <a:buChar char="•"/>
            </a:pPr>
            <a:r>
              <a:rPr lang="pt-BR" sz="1700" dirty="0"/>
              <a:t>Acesso e acolhimento: equipe</a:t>
            </a:r>
            <a:r>
              <a:rPr lang="pt-BR" sz="1700" dirty="0" smtClean="0"/>
              <a:t>;</a:t>
            </a:r>
            <a:endParaRPr lang="pt-BR" sz="1700" dirty="0"/>
          </a:p>
          <a:p>
            <a:endParaRPr lang="pt-BR" dirty="0" smtClean="0"/>
          </a:p>
        </p:txBody>
      </p:sp>
      <p:sp>
        <p:nvSpPr>
          <p:cNvPr id="6" name="Rectangle 5"/>
          <p:cNvSpPr/>
          <p:nvPr/>
        </p:nvSpPr>
        <p:spPr>
          <a:xfrm>
            <a:off x="5076056" y="5805264"/>
            <a:ext cx="388843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pt-BR" sz="1700" dirty="0">
                <a:solidFill>
                  <a:prstClr val="black"/>
                </a:solidFill>
              </a:rPr>
              <a:t>Resultados: médico e enfermagem;</a:t>
            </a:r>
          </a:p>
          <a:p>
            <a:pPr marL="285750" lvl="0" indent="-285750">
              <a:buFont typeface="Arial"/>
              <a:buChar char="•"/>
            </a:pPr>
            <a:r>
              <a:rPr lang="pt-BR" sz="1700" dirty="0">
                <a:solidFill>
                  <a:prstClr val="black"/>
                </a:solidFill>
              </a:rPr>
              <a:t>Informação e escuta: equipe;</a:t>
            </a:r>
          </a:p>
          <a:p>
            <a:pPr marL="285750" lvl="0" indent="-285750">
              <a:buFont typeface="Arial"/>
              <a:buChar char="•"/>
            </a:pPr>
            <a:r>
              <a:rPr lang="pt-BR" sz="1700" dirty="0">
                <a:solidFill>
                  <a:prstClr val="black"/>
                </a:solidFill>
              </a:rPr>
              <a:t>Capacitação da equipe: médico.</a:t>
            </a:r>
          </a:p>
        </p:txBody>
      </p:sp>
    </p:spTree>
    <p:extLst>
      <p:ext uri="{BB962C8B-B14F-4D97-AF65-F5344CB8AC3E}">
        <p14:creationId xmlns:p14="http://schemas.microsoft.com/office/powerpoint/2010/main" val="2578438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59896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611560" y="4509120"/>
            <a:ext cx="8229600" cy="161704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Detalhamento:</a:t>
            </a:r>
          </a:p>
          <a:p>
            <a:r>
              <a:rPr lang="pt-BR" dirty="0"/>
              <a:t>Monitoramento mensal: médico e enfermagem;</a:t>
            </a:r>
          </a:p>
          <a:p>
            <a:r>
              <a:rPr lang="pt-BR" dirty="0"/>
              <a:t>Esclarecimentos: equipe;</a:t>
            </a:r>
          </a:p>
          <a:p>
            <a:r>
              <a:rPr lang="pt-BR" dirty="0"/>
              <a:t>Treinamento: médico.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941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581128"/>
            <a:ext cx="8229600" cy="18722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800" b="1" dirty="0">
                <a:latin typeface="Arial" pitchFamily="34" charset="0"/>
                <a:cs typeface="Arial" pitchFamily="34" charset="0"/>
              </a:rPr>
              <a:t>Detalhamento:</a:t>
            </a:r>
          </a:p>
          <a:p>
            <a:r>
              <a:rPr lang="pt-BR" sz="3800" dirty="0"/>
              <a:t>Monitoramento e identificação de grupos de risco: médico e enfermagem.</a:t>
            </a:r>
          </a:p>
          <a:p>
            <a:r>
              <a:rPr lang="pt-BR" sz="3800" dirty="0"/>
              <a:t>Educação da comunidade: equipe;</a:t>
            </a:r>
          </a:p>
          <a:p>
            <a:r>
              <a:rPr lang="pt-BR" sz="3800" dirty="0"/>
              <a:t>Capacitação: médico e enfermagem.</a:t>
            </a:r>
          </a:p>
          <a:p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70986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462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20490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Detalhamento:</a:t>
            </a:r>
          </a:p>
          <a:p>
            <a:r>
              <a:rPr lang="pt-BR" dirty="0"/>
              <a:t>Planilha de acompanhamento: médico e enfermagem;</a:t>
            </a:r>
          </a:p>
          <a:p>
            <a:r>
              <a:rPr lang="pt-BR" dirty="0"/>
              <a:t>Gestão municipal: coordenação;</a:t>
            </a:r>
          </a:p>
          <a:p>
            <a:r>
              <a:rPr lang="pt-BR" dirty="0"/>
              <a:t>Educação da comunidade: equipe;</a:t>
            </a:r>
          </a:p>
          <a:p>
            <a:r>
              <a:rPr lang="pt-BR" dirty="0"/>
              <a:t>Capacitação: médico e enfermagem.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67437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00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Situacional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274 mil habitantes (IBGE 2014)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4º município mais populoso do RS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27 </a:t>
            </a:r>
            <a:r>
              <a:rPr lang="pt-BR" dirty="0" smtClean="0"/>
              <a:t>UBS: 14 </a:t>
            </a:r>
            <a:r>
              <a:rPr lang="pt-BR" dirty="0"/>
              <a:t>ESF; 5 mistas; 8 UBS tradicionais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PA adulto e infantil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UPA</a:t>
            </a:r>
            <a:r>
              <a:rPr lang="pt-BR" dirty="0" smtClean="0"/>
              <a:t>;</a:t>
            </a:r>
            <a:endParaRPr lang="pt-BR" dirty="0"/>
          </a:p>
          <a:p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628800"/>
            <a:ext cx="2520280" cy="47705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Santa Maria - RS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250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4824536" cy="262857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79"/>
            <a:ext cx="4851979" cy="2592287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868144" y="1268760"/>
            <a:ext cx="2880320" cy="255454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Total cadastradas entre 25-64 anos: 904</a:t>
            </a:r>
          </a:p>
          <a:p>
            <a:pPr algn="ctr"/>
            <a:endParaRPr lang="pt-BR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2000" b="1" dirty="0"/>
              <a:t>1º mês: 206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000" b="1" dirty="0"/>
              <a:t>2º mês: 239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000" b="1" dirty="0"/>
              <a:t>3º mês: 785</a:t>
            </a:r>
          </a:p>
          <a:p>
            <a:endParaRPr lang="pt-BR" sz="2000" b="1" dirty="0"/>
          </a:p>
          <a:p>
            <a:pPr algn="ctr"/>
            <a:r>
              <a:rPr lang="pt-BR" sz="2000" b="1" dirty="0"/>
              <a:t>Final: 86,9%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8144" y="4149080"/>
            <a:ext cx="2880320" cy="255454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Total cadastradas entre 50-69 anos: 309</a:t>
            </a:r>
          </a:p>
          <a:p>
            <a:pPr algn="ctr"/>
            <a:endParaRPr lang="pt-BR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2000" b="1" dirty="0"/>
              <a:t>1º mês: 50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000" b="1" dirty="0"/>
              <a:t>2º mês: 67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000" b="1" dirty="0"/>
              <a:t>3º mês: 262</a:t>
            </a:r>
          </a:p>
          <a:p>
            <a:endParaRPr lang="pt-BR" sz="2000" b="1" dirty="0"/>
          </a:p>
          <a:p>
            <a:pPr algn="ctr"/>
            <a:r>
              <a:rPr lang="pt-BR" sz="2000" b="1" dirty="0"/>
              <a:t>Final: 85%</a:t>
            </a:r>
          </a:p>
        </p:txBody>
      </p:sp>
    </p:spTree>
    <p:extLst>
      <p:ext uri="{BB962C8B-B14F-4D97-AF65-F5344CB8AC3E}">
        <p14:creationId xmlns:p14="http://schemas.microsoft.com/office/powerpoint/2010/main" val="764639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4600000" cy="262857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12" y="1268760"/>
            <a:ext cx="4657725" cy="25527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868144" y="1340768"/>
            <a:ext cx="2880320" cy="255454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1º mês: 14 de 17 não retornaram (82%);</a:t>
            </a:r>
          </a:p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2º mês: 16 de 19 mulheres (84%);</a:t>
            </a:r>
          </a:p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3º mês:  49 de 61 pacientes (80%)</a:t>
            </a:r>
            <a:r>
              <a:rPr lang="pt-BR" sz="2000" b="1" dirty="0" smtClean="0"/>
              <a:t>.</a:t>
            </a:r>
            <a:endParaRPr lang="pt-BR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68144" y="4365104"/>
            <a:ext cx="2880320" cy="224676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1º mês: 100% ;</a:t>
            </a:r>
          </a:p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2º mês: 100%;</a:t>
            </a:r>
          </a:p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3º mês: 81% (22 de 27 mulheres) não retornaram.</a:t>
            </a:r>
          </a:p>
        </p:txBody>
      </p:sp>
    </p:spTree>
    <p:extLst>
      <p:ext uri="{BB962C8B-B14F-4D97-AF65-F5344CB8AC3E}">
        <p14:creationId xmlns:p14="http://schemas.microsoft.com/office/powerpoint/2010/main" val="303522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2132855"/>
            <a:ext cx="8229600" cy="4706919"/>
          </a:xfrm>
        </p:spPr>
        <p:txBody>
          <a:bodyPr>
            <a:noAutofit/>
          </a:bodyPr>
          <a:lstStyle/>
          <a:p>
            <a:pPr algn="just"/>
            <a:r>
              <a:rPr lang="pt-BR" sz="2100" dirty="0"/>
              <a:t>Proporção de mulheres com </a:t>
            </a:r>
            <a:r>
              <a:rPr lang="pt-BR" sz="2100" u="sng" dirty="0"/>
              <a:t>amostras satisfatórias</a:t>
            </a:r>
            <a:r>
              <a:rPr lang="pt-BR" sz="2100" dirty="0"/>
              <a:t> do exame citopatológico de colo de útero durante os meses de </a:t>
            </a:r>
            <a:r>
              <a:rPr lang="pt-BR" sz="2100" dirty="0" smtClean="0"/>
              <a:t>intervenção;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2100" dirty="0" smtClean="0"/>
              <a:t>Proporção </a:t>
            </a:r>
            <a:r>
              <a:rPr lang="pt-BR" sz="2100" dirty="0"/>
              <a:t>de mulheres que </a:t>
            </a:r>
            <a:r>
              <a:rPr lang="pt-BR" sz="2100" u="sng" dirty="0"/>
              <a:t>não retornaram</a:t>
            </a:r>
            <a:r>
              <a:rPr lang="pt-BR" sz="2100" dirty="0"/>
              <a:t> à UBS Kennedy para conhecer o resultado do exame citopatológico e foi realizada busca </a:t>
            </a:r>
            <a:r>
              <a:rPr lang="pt-BR" sz="2100" dirty="0" smtClean="0"/>
              <a:t>ativa;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2100" dirty="0"/>
              <a:t>P</a:t>
            </a:r>
            <a:r>
              <a:rPr lang="pt-BR" sz="2100" dirty="0" smtClean="0"/>
              <a:t>roporção </a:t>
            </a:r>
            <a:r>
              <a:rPr lang="pt-BR" sz="2100" dirty="0"/>
              <a:t>de mulheres que </a:t>
            </a:r>
            <a:r>
              <a:rPr lang="pt-BR" sz="2100" u="sng" dirty="0"/>
              <a:t>não retornaram</a:t>
            </a:r>
            <a:r>
              <a:rPr lang="pt-BR" sz="2100" dirty="0"/>
              <a:t> à UBS Kennedy para conhecer o resultado da mamografia e foi </a:t>
            </a:r>
            <a:r>
              <a:rPr lang="pt-BR" sz="2100" dirty="0" smtClean="0"/>
              <a:t>realizada </a:t>
            </a:r>
            <a:r>
              <a:rPr lang="pt-BR" sz="2100" dirty="0"/>
              <a:t>busca </a:t>
            </a:r>
            <a:r>
              <a:rPr lang="pt-BR" sz="2100" dirty="0" smtClean="0"/>
              <a:t>ativa;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2100" dirty="0"/>
              <a:t>P</a:t>
            </a:r>
            <a:r>
              <a:rPr lang="pt-BR" sz="2100" dirty="0" smtClean="0"/>
              <a:t>roporção </a:t>
            </a:r>
            <a:r>
              <a:rPr lang="pt-BR" sz="2100" dirty="0"/>
              <a:t>de mulheres com </a:t>
            </a:r>
            <a:r>
              <a:rPr lang="pt-BR" sz="2100" u="sng" dirty="0"/>
              <a:t>registro adequado</a:t>
            </a:r>
            <a:r>
              <a:rPr lang="pt-BR" sz="2100" dirty="0"/>
              <a:t> do exame citopatológico de colo de </a:t>
            </a:r>
            <a:r>
              <a:rPr lang="pt-BR" sz="2100" dirty="0" smtClean="0"/>
              <a:t>útero;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2100" dirty="0"/>
              <a:t>P</a:t>
            </a:r>
            <a:r>
              <a:rPr lang="pt-BR" sz="2100" dirty="0" smtClean="0"/>
              <a:t>roporção </a:t>
            </a:r>
            <a:r>
              <a:rPr lang="pt-BR" sz="2100" dirty="0"/>
              <a:t>de mulheres com </a:t>
            </a:r>
            <a:r>
              <a:rPr lang="pt-BR" sz="2100" u="sng" dirty="0"/>
              <a:t>registro adequado</a:t>
            </a:r>
            <a:r>
              <a:rPr lang="pt-BR" sz="2100" dirty="0"/>
              <a:t> da </a:t>
            </a:r>
            <a:r>
              <a:rPr lang="pt-BR" sz="2100" dirty="0" smtClean="0"/>
              <a:t>mamografia;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1584176" cy="55399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100%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70245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924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Proporção de mulheres entre 25 e 64 anos com </a:t>
            </a:r>
            <a:r>
              <a:rPr lang="pt-BR" u="sng" dirty="0"/>
              <a:t>pesquisa de sinais de alerta</a:t>
            </a:r>
            <a:r>
              <a:rPr lang="pt-BR" dirty="0"/>
              <a:t> para câncer de colo de </a:t>
            </a:r>
            <a:r>
              <a:rPr lang="pt-BR" dirty="0" smtClean="0"/>
              <a:t>útero;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Proporção de mulheres entre 50 e 69 anos com </a:t>
            </a:r>
            <a:r>
              <a:rPr lang="pt-BR" u="sng" dirty="0"/>
              <a:t>avaliação de risco </a:t>
            </a:r>
            <a:r>
              <a:rPr lang="pt-BR" dirty="0"/>
              <a:t>para câncer de </a:t>
            </a:r>
            <a:r>
              <a:rPr lang="pt-BR" dirty="0" smtClean="0"/>
              <a:t>mama;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Proporção de mulheres entre 25 e 64 anos que receberam orientação sobre </a:t>
            </a:r>
            <a:r>
              <a:rPr lang="pt-BR" u="sng" dirty="0" err="1"/>
              <a:t>DSTs</a:t>
            </a:r>
            <a:r>
              <a:rPr lang="pt-BR" u="sng" dirty="0"/>
              <a:t> e fatores de risco</a:t>
            </a:r>
            <a:r>
              <a:rPr lang="pt-BR" dirty="0"/>
              <a:t> para câncer de colo de </a:t>
            </a:r>
            <a:r>
              <a:rPr lang="pt-BR" dirty="0" smtClean="0"/>
              <a:t>útero;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Proporção de mulheres entre 50 e 69 anos que receberam orientação durante a intervenção sobre </a:t>
            </a:r>
            <a:r>
              <a:rPr lang="pt-BR" u="sng" dirty="0" err="1"/>
              <a:t>DSTs</a:t>
            </a:r>
            <a:r>
              <a:rPr lang="pt-BR" u="sng" dirty="0"/>
              <a:t> e fatores de risco</a:t>
            </a:r>
            <a:r>
              <a:rPr lang="pt-BR" dirty="0"/>
              <a:t> para câncer de </a:t>
            </a:r>
            <a:r>
              <a:rPr lang="pt-BR" dirty="0" smtClean="0"/>
              <a:t>mama.</a:t>
            </a:r>
            <a:endParaRPr lang="pt-BR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340768"/>
            <a:ext cx="1584176" cy="55399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100%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39963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Intervenção mais significativa na UBS nos últimos anos;</a:t>
            </a:r>
          </a:p>
          <a:p>
            <a:endParaRPr lang="pt-BR" dirty="0" smtClean="0"/>
          </a:p>
          <a:p>
            <a:r>
              <a:rPr lang="pt-BR" dirty="0" smtClean="0"/>
              <a:t>Ampliação significativa da cobertura;</a:t>
            </a:r>
          </a:p>
          <a:p>
            <a:endParaRPr lang="pt-BR" dirty="0" smtClean="0"/>
          </a:p>
          <a:p>
            <a:r>
              <a:rPr lang="pt-BR" dirty="0" smtClean="0"/>
              <a:t>Qualificação da equipe;</a:t>
            </a:r>
          </a:p>
          <a:p>
            <a:endParaRPr lang="pt-BR" dirty="0" smtClean="0"/>
          </a:p>
          <a:p>
            <a:r>
              <a:rPr lang="pt-BR" dirty="0" smtClean="0"/>
              <a:t>Engajamento da equipe;</a:t>
            </a:r>
          </a:p>
          <a:p>
            <a:endParaRPr lang="pt-BR" dirty="0" smtClean="0"/>
          </a:p>
          <a:p>
            <a:r>
              <a:rPr lang="pt-BR" dirty="0" smtClean="0"/>
              <a:t>Educação populacional;</a:t>
            </a:r>
          </a:p>
          <a:p>
            <a:endParaRPr lang="pt-BR" dirty="0" smtClean="0"/>
          </a:p>
          <a:p>
            <a:r>
              <a:rPr lang="pt-BR" dirty="0" smtClean="0"/>
              <a:t>Organização geral da Saúde da Mulher.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755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300" dirty="0" smtClean="0"/>
              <a:t>Reflexão </a:t>
            </a:r>
            <a:r>
              <a:rPr lang="pt-BR" sz="3300" dirty="0"/>
              <a:t>crítica sobre o processo de aprendizagem e na implementação da intervenção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941168"/>
          </a:xfrm>
        </p:spPr>
        <p:txBody>
          <a:bodyPr>
            <a:noAutofit/>
          </a:bodyPr>
          <a:lstStyle/>
          <a:p>
            <a:pPr algn="just"/>
            <a:r>
              <a:rPr lang="en-US" sz="2300" dirty="0" err="1" smtClean="0"/>
              <a:t>Melhorias</a:t>
            </a:r>
            <a:r>
              <a:rPr lang="en-US" sz="2300" dirty="0" smtClean="0"/>
              <a:t> </a:t>
            </a:r>
            <a:r>
              <a:rPr lang="en-US" sz="2300" dirty="0" err="1" smtClean="0"/>
              <a:t>na</a:t>
            </a:r>
            <a:r>
              <a:rPr lang="en-US" sz="2300" dirty="0" smtClean="0"/>
              <a:t> </a:t>
            </a:r>
            <a:r>
              <a:rPr lang="en-US" sz="2300" dirty="0" err="1" smtClean="0"/>
              <a:t>prática</a:t>
            </a:r>
            <a:r>
              <a:rPr lang="en-US" sz="2300" dirty="0" smtClean="0"/>
              <a:t> </a:t>
            </a:r>
            <a:r>
              <a:rPr lang="en-US" sz="2300" dirty="0" err="1" smtClean="0"/>
              <a:t>clínica</a:t>
            </a:r>
            <a:r>
              <a:rPr lang="en-US" sz="2300" dirty="0" smtClean="0"/>
              <a:t>;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300" dirty="0" err="1" smtClean="0"/>
              <a:t>Troca</a:t>
            </a:r>
            <a:r>
              <a:rPr lang="en-US" sz="2300" dirty="0" smtClean="0"/>
              <a:t> de </a:t>
            </a:r>
            <a:r>
              <a:rPr lang="en-US" sz="2300" dirty="0" err="1" smtClean="0"/>
              <a:t>experiências</a:t>
            </a:r>
            <a:r>
              <a:rPr lang="en-US" sz="2300" dirty="0" smtClean="0"/>
              <a:t> entre </a:t>
            </a:r>
            <a:r>
              <a:rPr lang="en-US" sz="2300" dirty="0" err="1" smtClean="0"/>
              <a:t>colegas</a:t>
            </a:r>
            <a:r>
              <a:rPr lang="en-US" sz="2300" dirty="0" smtClean="0"/>
              <a:t> e </a:t>
            </a:r>
            <a:r>
              <a:rPr lang="en-US" sz="2300" dirty="0" err="1" smtClean="0"/>
              <a:t>orientador</a:t>
            </a:r>
            <a:r>
              <a:rPr lang="en-US" sz="2300" dirty="0" smtClean="0"/>
              <a:t>;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300" dirty="0" err="1" smtClean="0"/>
              <a:t>Ampliação</a:t>
            </a:r>
            <a:r>
              <a:rPr lang="en-US" sz="2300" dirty="0" smtClean="0"/>
              <a:t> do </a:t>
            </a:r>
            <a:r>
              <a:rPr lang="en-US" sz="2300" dirty="0" err="1" smtClean="0"/>
              <a:t>conhecimento</a:t>
            </a:r>
            <a:r>
              <a:rPr lang="en-US" sz="2300" dirty="0" smtClean="0"/>
              <a:t> do </a:t>
            </a:r>
            <a:r>
              <a:rPr lang="en-US" sz="2300" dirty="0" err="1" smtClean="0"/>
              <a:t>trabalho</a:t>
            </a:r>
            <a:r>
              <a:rPr lang="en-US" sz="2300" dirty="0" smtClean="0"/>
              <a:t> </a:t>
            </a:r>
            <a:r>
              <a:rPr lang="en-US" sz="2300" dirty="0" err="1" smtClean="0"/>
              <a:t>multidisciplinar</a:t>
            </a:r>
            <a:r>
              <a:rPr lang="en-US" sz="2300" dirty="0" smtClean="0"/>
              <a:t>;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300" dirty="0" err="1" smtClean="0"/>
              <a:t>Importância</a:t>
            </a:r>
            <a:r>
              <a:rPr lang="en-US" sz="2300" dirty="0" smtClean="0"/>
              <a:t> dos </a:t>
            </a:r>
            <a:r>
              <a:rPr lang="en-US" sz="2300" dirty="0" err="1" smtClean="0"/>
              <a:t>registros</a:t>
            </a:r>
            <a:r>
              <a:rPr lang="en-US" sz="2300" dirty="0" smtClean="0"/>
              <a:t> </a:t>
            </a:r>
            <a:r>
              <a:rPr lang="en-US" sz="2300" dirty="0" err="1" smtClean="0"/>
              <a:t>para</a:t>
            </a:r>
            <a:r>
              <a:rPr lang="en-US" sz="2300" dirty="0" smtClean="0"/>
              <a:t> </a:t>
            </a:r>
            <a:r>
              <a:rPr lang="en-US" sz="2300" dirty="0" err="1" smtClean="0"/>
              <a:t>planejamento</a:t>
            </a:r>
            <a:r>
              <a:rPr lang="en-US" sz="2300" dirty="0" smtClean="0"/>
              <a:t> de </a:t>
            </a:r>
            <a:r>
              <a:rPr lang="en-US" sz="2300" dirty="0" err="1" smtClean="0"/>
              <a:t>novas</a:t>
            </a:r>
            <a:r>
              <a:rPr lang="en-US" sz="2300" dirty="0" smtClean="0"/>
              <a:t> </a:t>
            </a:r>
            <a:r>
              <a:rPr lang="en-US" sz="2300" dirty="0" err="1" smtClean="0"/>
              <a:t>ações</a:t>
            </a:r>
            <a:r>
              <a:rPr lang="en-US" sz="2300" dirty="0" smtClean="0"/>
              <a:t>;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300" dirty="0" err="1" smtClean="0"/>
              <a:t>Importância</a:t>
            </a:r>
            <a:r>
              <a:rPr lang="en-US" sz="2300" dirty="0" smtClean="0"/>
              <a:t> das </a:t>
            </a:r>
            <a:r>
              <a:rPr lang="en-US" sz="2300" dirty="0" err="1" smtClean="0"/>
              <a:t>ações</a:t>
            </a:r>
            <a:r>
              <a:rPr lang="en-US" sz="2300" dirty="0" smtClean="0"/>
              <a:t> </a:t>
            </a:r>
            <a:r>
              <a:rPr lang="en-US" sz="2300" dirty="0" err="1" smtClean="0"/>
              <a:t>educativas</a:t>
            </a:r>
            <a:r>
              <a:rPr lang="en-US" sz="2300" dirty="0" smtClean="0"/>
              <a:t> e </a:t>
            </a:r>
            <a:r>
              <a:rPr lang="en-US" sz="2300" dirty="0" err="1" smtClean="0"/>
              <a:t>preventivas</a:t>
            </a:r>
            <a:r>
              <a:rPr lang="en-US" sz="2300" dirty="0" smtClean="0"/>
              <a:t>;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300" dirty="0" err="1" smtClean="0"/>
              <a:t>Desafios</a:t>
            </a:r>
            <a:r>
              <a:rPr lang="en-US" sz="2300" dirty="0" smtClean="0"/>
              <a:t>: </a:t>
            </a:r>
            <a:r>
              <a:rPr lang="en-US" sz="2300" dirty="0" err="1" smtClean="0"/>
              <a:t>prosseguir</a:t>
            </a:r>
            <a:r>
              <a:rPr lang="en-US" sz="2300" dirty="0" smtClean="0"/>
              <a:t> com </a:t>
            </a:r>
            <a:r>
              <a:rPr lang="en-US" sz="2300" dirty="0" err="1" smtClean="0"/>
              <a:t>novas</a:t>
            </a:r>
            <a:r>
              <a:rPr lang="en-US" sz="2300" dirty="0" smtClean="0"/>
              <a:t> </a:t>
            </a:r>
            <a:r>
              <a:rPr lang="en-US" sz="2300" dirty="0" err="1" smtClean="0"/>
              <a:t>intervenções</a:t>
            </a:r>
            <a:r>
              <a:rPr lang="en-US" sz="2300" dirty="0" smtClean="0"/>
              <a:t>; </a:t>
            </a:r>
            <a:r>
              <a:rPr lang="en-US" sz="2300" dirty="0" err="1" smtClean="0"/>
              <a:t>manter</a:t>
            </a:r>
            <a:r>
              <a:rPr lang="en-US" sz="2300" dirty="0" smtClean="0"/>
              <a:t> o </a:t>
            </a:r>
            <a:r>
              <a:rPr lang="en-US" sz="2300" dirty="0" err="1" smtClean="0"/>
              <a:t>comprometimento</a:t>
            </a:r>
            <a:r>
              <a:rPr lang="en-US" sz="2300" dirty="0" smtClean="0"/>
              <a:t> dos </a:t>
            </a:r>
            <a:r>
              <a:rPr lang="en-US" sz="2300" dirty="0" err="1" smtClean="0"/>
              <a:t>profissionais</a:t>
            </a:r>
            <a:r>
              <a:rPr lang="en-US" sz="2300" dirty="0" smtClean="0"/>
              <a:t> com a </a:t>
            </a:r>
            <a:r>
              <a:rPr lang="en-US" sz="2300" dirty="0" err="1" smtClean="0"/>
              <a:t>qualidade</a:t>
            </a:r>
            <a:r>
              <a:rPr lang="en-US" sz="2300" dirty="0" smtClean="0"/>
              <a:t> dos </a:t>
            </a:r>
            <a:r>
              <a:rPr lang="en-US" sz="2300" dirty="0" err="1" smtClean="0"/>
              <a:t>atendimentos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53689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853136"/>
          </a:xfrm>
        </p:spPr>
        <p:txBody>
          <a:bodyPr>
            <a:noAutofit/>
          </a:bodyPr>
          <a:lstStyle/>
          <a:p>
            <a:pPr algn="just"/>
            <a:r>
              <a:rPr lang="pt-BR" sz="1600" dirty="0"/>
              <a:t>BRASIL. Ministério da Saúde. Secretaria de Atenção à Saúde. Departamento de Atenção Básica.  </a:t>
            </a:r>
            <a:r>
              <a:rPr lang="pt-BR" sz="1600" b="1" dirty="0"/>
              <a:t>Manual de estrutura física das unidades básicas de saúde</a:t>
            </a:r>
            <a:r>
              <a:rPr lang="pt-BR" sz="1600" dirty="0"/>
              <a:t>: saúde da família. Brasília : Ministério da Saúde, 2008.  72p. (Série A. Normas e Manuais </a:t>
            </a:r>
            <a:r>
              <a:rPr lang="pt-BR" sz="1600" dirty="0" smtClean="0"/>
              <a:t>Técnicos).</a:t>
            </a:r>
            <a:endParaRPr lang="pt-BR" sz="1600" dirty="0"/>
          </a:p>
          <a:p>
            <a:pPr algn="just"/>
            <a:endParaRPr lang="pt-BR" sz="1600" dirty="0"/>
          </a:p>
          <a:p>
            <a:pPr algn="just"/>
            <a:r>
              <a:rPr lang="x-none" sz="1600" dirty="0"/>
              <a:t> </a:t>
            </a:r>
            <a:r>
              <a:rPr lang="pt-BR" sz="1600" dirty="0"/>
              <a:t>_____.  Coordenação Geral de Ações Estratégicas. Divisão de Apoio à Rede de Atenção Oncológica. </a:t>
            </a:r>
            <a:r>
              <a:rPr lang="pt-BR" sz="1600" b="1" dirty="0"/>
              <a:t>Diretrizes brasileiras para o rastreamento do câncer do colo do útero</a:t>
            </a:r>
            <a:r>
              <a:rPr lang="pt-BR" sz="1600" dirty="0"/>
              <a:t>. Rio de Janeiro, 2011a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_____. Ministério da Saúde. Secretaria de Atenção à Saúde. Departamento de Atenção Básica. </a:t>
            </a:r>
            <a:r>
              <a:rPr lang="pt-BR" sz="1600" b="1" dirty="0"/>
              <a:t>Controle dos cânceres do colo do útero e da mama</a:t>
            </a:r>
            <a:r>
              <a:rPr lang="pt-BR" sz="1600" dirty="0"/>
              <a:t>. 2. ed. – Brasília: Editora do Ministério da Saúde, 2013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_____. _____. _____. _____. </a:t>
            </a:r>
            <a:r>
              <a:rPr lang="pt-BR" sz="1600" b="1" dirty="0"/>
              <a:t>Acolhimento à demanda espontânea</a:t>
            </a:r>
            <a:r>
              <a:rPr lang="pt-BR" sz="1600" dirty="0"/>
              <a:t>. Brasília: Ministério da Saúde, 2013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FUNDAÇÃO INSTITUTO BRASILEIRO DE GEOGRAFIA E ESTATÍSTICA (IBGE). Diretoria de Pesquisas. Coordenação de População e Indicadores Sociais. Disponível em: &lt;</a:t>
            </a:r>
            <a:r>
              <a:rPr lang="pt-BR" sz="1600" u="sng" dirty="0">
                <a:hlinkClick r:id="rId3"/>
              </a:rPr>
              <a:t>http://www.ibge.gov.br/home/estatistica/populacao/estimativa2014/estimativa_tcu.shtm</a:t>
            </a:r>
            <a:r>
              <a:rPr lang="pt-BR" sz="1600" dirty="0"/>
              <a:t>&gt;. Acesso em 13 dez.2014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4557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sz="3100" dirty="0"/>
              <a:t>INSTITUTO NACIONAL DO CÂNCER (INCA). </a:t>
            </a:r>
            <a:r>
              <a:rPr lang="pt-BR" sz="3100" b="1" dirty="0"/>
              <a:t>Atlas da mortalidade</a:t>
            </a:r>
            <a:r>
              <a:rPr lang="pt-BR" sz="3100" dirty="0"/>
              <a:t>. Brasília, 2012</a:t>
            </a:r>
            <a:r>
              <a:rPr lang="pt-BR" sz="3100" dirty="0" smtClean="0"/>
              <a:t>.</a:t>
            </a:r>
          </a:p>
          <a:p>
            <a:pPr algn="just"/>
            <a:endParaRPr lang="pt-BR" sz="3100" dirty="0"/>
          </a:p>
          <a:p>
            <a:pPr algn="just"/>
            <a:r>
              <a:rPr lang="pt-BR" sz="3100" dirty="0"/>
              <a:t> _____. </a:t>
            </a:r>
            <a:r>
              <a:rPr lang="pt-BR" sz="3100" b="1" dirty="0"/>
              <a:t>Situação do câncer no Brasil</a:t>
            </a:r>
            <a:r>
              <a:rPr lang="pt-BR" sz="3100" dirty="0"/>
              <a:t>. Disponível em: &lt;http://www.inca.gov.br/situacao/&gt;. Acesso em: 11 </a:t>
            </a:r>
            <a:r>
              <a:rPr lang="pt-BR" sz="3100" dirty="0" smtClean="0"/>
              <a:t>jun.2014.</a:t>
            </a:r>
          </a:p>
          <a:p>
            <a:pPr algn="just"/>
            <a:endParaRPr lang="pt-BR" sz="3100" dirty="0" smtClean="0"/>
          </a:p>
          <a:p>
            <a:pPr algn="just"/>
            <a:r>
              <a:rPr lang="pt-BR" sz="3100" dirty="0"/>
              <a:t>MENDES, A. C. G.; MIRANDA, G. M. D.; LYRA, T. M.; TAVARES, R. A. W. Assistência pública de saúde no contexto da transição demográfica brasileira: exigências atuais e futuras. </a:t>
            </a:r>
            <a:r>
              <a:rPr lang="pt-BR" sz="3100" b="1" dirty="0"/>
              <a:t>Cad. Saúde Pública</a:t>
            </a:r>
            <a:r>
              <a:rPr lang="pt-BR" sz="3100" dirty="0"/>
              <a:t>, v. 28, n. 5, p. 955-64, 2012</a:t>
            </a:r>
            <a:r>
              <a:rPr lang="pt-BR" sz="3100" dirty="0" smtClean="0"/>
              <a:t>.</a:t>
            </a:r>
          </a:p>
          <a:p>
            <a:pPr algn="just"/>
            <a:endParaRPr lang="pt-BR" sz="3100" dirty="0"/>
          </a:p>
          <a:p>
            <a:pPr algn="just"/>
            <a:r>
              <a:rPr lang="pt-BR" sz="3100" dirty="0"/>
              <a:t>MOURA, A. D. A.; SILVA, S. M. G.; FARIAS, L. M.; FEITOZA, A. R. Conhecimento e motivações das mulheres acerca do exame de Papanicolau: subsídios para a prática de enfermagem. </a:t>
            </a:r>
            <a:r>
              <a:rPr lang="pt-BR" sz="3100" b="1" dirty="0" err="1"/>
              <a:t>Rev</a:t>
            </a:r>
            <a:r>
              <a:rPr lang="pt-BR" sz="3100" b="1" dirty="0"/>
              <a:t> Rene</a:t>
            </a:r>
            <a:r>
              <a:rPr lang="pt-BR" sz="3100" dirty="0"/>
              <a:t>, v. 11, n. 1, p. 94-104., 2010</a:t>
            </a:r>
            <a:r>
              <a:rPr lang="pt-BR" sz="3100" dirty="0" smtClean="0"/>
              <a:t>.</a:t>
            </a:r>
          </a:p>
          <a:p>
            <a:pPr algn="just"/>
            <a:endParaRPr lang="pt-BR" sz="3100" dirty="0"/>
          </a:p>
          <a:p>
            <a:pPr algn="just"/>
            <a:r>
              <a:rPr lang="pt-BR" sz="3100" dirty="0"/>
              <a:t>SIQUEIRA, Fernando Carlos </a:t>
            </a:r>
            <a:r>
              <a:rPr lang="pt-BR" sz="3100" dirty="0" err="1"/>
              <a:t>Vinholes</a:t>
            </a:r>
            <a:r>
              <a:rPr lang="pt-BR" sz="3100" dirty="0"/>
              <a:t> et al. Barreiras arquitetônicas a idosos e portadores de deficiência física: um estudo epidemiológico da estrutura física das unidades básicas de saúde em sete estados do Brasil. </a:t>
            </a:r>
            <a:r>
              <a:rPr lang="pt-BR" sz="3100" b="1" dirty="0"/>
              <a:t>Ciênc. saúde coletiva</a:t>
            </a:r>
            <a:r>
              <a:rPr lang="pt-BR" sz="3100" dirty="0"/>
              <a:t>, Rio de Janeiro,  v. 14, n. 1, fev.  2009</a:t>
            </a:r>
            <a:r>
              <a:rPr lang="pt-BR" sz="3100" dirty="0" smtClean="0"/>
              <a:t>.</a:t>
            </a:r>
            <a:r>
              <a:rPr lang="pt-BR" sz="3100" dirty="0"/>
              <a:t> 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568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4 CAPS;</a:t>
            </a:r>
          </a:p>
          <a:p>
            <a:endParaRPr lang="pt-BR" dirty="0" smtClean="0"/>
          </a:p>
          <a:p>
            <a:r>
              <a:rPr lang="pt-BR" dirty="0" smtClean="0"/>
              <a:t>Saúde mental;</a:t>
            </a:r>
          </a:p>
          <a:p>
            <a:endParaRPr lang="pt-BR" dirty="0" smtClean="0"/>
          </a:p>
          <a:p>
            <a:r>
              <a:rPr lang="pt-BR" dirty="0" smtClean="0"/>
              <a:t>CEREST;</a:t>
            </a:r>
          </a:p>
          <a:p>
            <a:endParaRPr lang="pt-BR" dirty="0"/>
          </a:p>
          <a:p>
            <a:r>
              <a:rPr lang="pt-BR" dirty="0"/>
              <a:t>Não há NASF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HUSM e Casa de Saúde;</a:t>
            </a:r>
          </a:p>
          <a:p>
            <a:endParaRPr lang="pt-BR" dirty="0"/>
          </a:p>
        </p:txBody>
      </p:sp>
      <p:pic>
        <p:nvPicPr>
          <p:cNvPr id="5" name="Picture 4" descr="Screen Shot 2015-01-22 at 11.38.3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348880"/>
            <a:ext cx="3703063" cy="3672408"/>
          </a:xfrm>
          <a:prstGeom prst="rect">
            <a:avLst/>
          </a:prstGeom>
          <a:ln w="38100" cmpd="sng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539552" y="1628800"/>
            <a:ext cx="2520280" cy="47705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Santa Maria - RS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60398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Bairro Salgado Filho, Zona Norte</a:t>
            </a:r>
            <a:r>
              <a:rPr lang="pt-BR" dirty="0" smtClean="0"/>
              <a:t>;</a:t>
            </a:r>
          </a:p>
          <a:p>
            <a:pPr algn="just"/>
            <a:endParaRPr lang="pt-BR" sz="2600" dirty="0"/>
          </a:p>
          <a:p>
            <a:pPr algn="just"/>
            <a:r>
              <a:rPr lang="pt-BR" dirty="0"/>
              <a:t>Mista; </a:t>
            </a:r>
            <a:endParaRPr lang="pt-BR" dirty="0" smtClean="0"/>
          </a:p>
          <a:p>
            <a:pPr algn="just"/>
            <a:endParaRPr lang="pt-BR" sz="2600" dirty="0" smtClean="0"/>
          </a:p>
          <a:p>
            <a:pPr algn="just"/>
            <a:r>
              <a:rPr lang="pt-BR" dirty="0" smtClean="0"/>
              <a:t>4000 </a:t>
            </a:r>
            <a:r>
              <a:rPr lang="pt-BR" dirty="0"/>
              <a:t>usuários cadastrados (50% da população local)</a:t>
            </a:r>
            <a:r>
              <a:rPr lang="pt-BR" dirty="0" smtClean="0"/>
              <a:t>;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dirty="0" smtClean="0"/>
              <a:t>Ginecologistas (3); pediatras (2); clínicos (2); dentistas (2);</a:t>
            </a:r>
          </a:p>
          <a:p>
            <a:pPr algn="just"/>
            <a:endParaRPr lang="pt-BR" sz="2600" dirty="0"/>
          </a:p>
          <a:p>
            <a:pPr algn="just"/>
            <a:r>
              <a:rPr lang="pt-BR" dirty="0"/>
              <a:t>M</a:t>
            </a:r>
            <a:r>
              <a:rPr lang="pt-BR" dirty="0" smtClean="0"/>
              <a:t>édicos ESF (2); ACS (10); enfermeiros (2);</a:t>
            </a:r>
          </a:p>
          <a:p>
            <a:pPr algn="just"/>
            <a:endParaRPr lang="pt-BR" sz="2600" dirty="0"/>
          </a:p>
          <a:p>
            <a:pPr algn="just"/>
            <a:r>
              <a:rPr lang="pt-BR" dirty="0"/>
              <a:t>Equipe mínima </a:t>
            </a:r>
            <a:r>
              <a:rPr lang="pt-BR" dirty="0" smtClean="0"/>
              <a:t>incompleta.</a:t>
            </a:r>
            <a:endParaRPr lang="pt-BR" dirty="0"/>
          </a:p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628800"/>
            <a:ext cx="2520280" cy="47705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UBS Kennedy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59844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Elevados índices de incidência e mortalidade por cânceres do colo do útero e da mama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CA mama: CA mais comum em mulheres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CA de colo uterino: elevado potencial de cura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Promoção à saúde, prevenção e detecção precoce.</a:t>
            </a:r>
          </a:p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628800"/>
            <a:ext cx="4968552" cy="47705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Importância da ação programática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69867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Sem registros adequados;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Material escasso (macas ginecológicas, espéculos);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Baixa adesão: pouca informação;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Realizados apenas por ginecologistas;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Menos de 30% das mulheres cadastradas com exames em dia.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064896" cy="492443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600" b="1" dirty="0"/>
              <a:t>Situação na UBS antes da intervenção – CA colo do útero:</a:t>
            </a:r>
          </a:p>
        </p:txBody>
      </p:sp>
    </p:spTree>
    <p:extLst>
      <p:ext uri="{BB962C8B-B14F-4D97-AF65-F5344CB8AC3E}">
        <p14:creationId xmlns:p14="http://schemas.microsoft.com/office/powerpoint/2010/main" val="44712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Sem registros adequados;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Exame das mamas e mamografia: apenas por ginecologistas;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Baixa adesão: educação precária;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Menos de 35% das mulheres cadastradas com exames em dia.</a:t>
            </a:r>
          </a:p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7200800" cy="492443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600" b="1" dirty="0"/>
              <a:t>Situação na UBS antes da intervenção – </a:t>
            </a:r>
            <a:r>
              <a:rPr lang="pt-BR" sz="2600" b="1" dirty="0" smtClean="0"/>
              <a:t>CA mama: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98748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Melhoria da Atenção à Saúde da Mulher com enfoque na prevenção do câncer do colo do útero e do câncer de mama em pacientes da UBS Kennedy, Santa Maria/RS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700808"/>
            <a:ext cx="2952328" cy="55399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Objetivo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geral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16618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2 at 11.19.41.pn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1200" dirty="0" smtClean="0"/>
          </a:p>
          <a:p>
            <a:pPr marL="0" indent="0" algn="just">
              <a:buNone/>
            </a:pPr>
            <a:r>
              <a:rPr lang="pt-BR" sz="2000" b="1" dirty="0" smtClean="0"/>
              <a:t>1</a:t>
            </a:r>
            <a:r>
              <a:rPr lang="pt-BR" sz="2000" b="1" dirty="0"/>
              <a:t>.</a:t>
            </a:r>
            <a:r>
              <a:rPr lang="pt-BR" sz="2000" dirty="0"/>
              <a:t> Ampliar a cobertura de detecção precoce </a:t>
            </a:r>
            <a:r>
              <a:rPr lang="pt-BR" sz="2000" dirty="0" smtClean="0"/>
              <a:t>dos cânceres </a:t>
            </a:r>
            <a:r>
              <a:rPr lang="pt-BR" sz="2000" dirty="0"/>
              <a:t>de colo e</a:t>
            </a:r>
            <a:r>
              <a:rPr lang="pt-BR" sz="2000" dirty="0" smtClean="0"/>
              <a:t> </a:t>
            </a:r>
            <a:r>
              <a:rPr lang="pt-BR" sz="2000" dirty="0"/>
              <a:t>de mama</a:t>
            </a:r>
            <a:r>
              <a:rPr lang="pt-BR" sz="2000" dirty="0" smtClean="0"/>
              <a:t>;</a:t>
            </a:r>
          </a:p>
          <a:p>
            <a:pPr marL="0" indent="0" algn="just">
              <a:buNone/>
            </a:pPr>
            <a:endParaRPr lang="pt-BR" sz="1200" dirty="0"/>
          </a:p>
          <a:p>
            <a:pPr marL="0" indent="0" algn="just">
              <a:buNone/>
            </a:pPr>
            <a:r>
              <a:rPr lang="pt-BR" sz="2000" b="1" dirty="0" smtClean="0"/>
              <a:t>2</a:t>
            </a:r>
            <a:r>
              <a:rPr lang="pt-BR" sz="2000" b="1" dirty="0"/>
              <a:t>.</a:t>
            </a:r>
            <a:r>
              <a:rPr lang="pt-BR" sz="2000" dirty="0"/>
              <a:t> Melhorar a qualidade do atendimento das mulheres que realizam a detecção precoce de câncer de colo de útero e de mama na Unidade de Saúde</a:t>
            </a:r>
            <a:r>
              <a:rPr lang="pt-BR" sz="2000" dirty="0" smtClean="0"/>
              <a:t>;</a:t>
            </a:r>
          </a:p>
          <a:p>
            <a:pPr marL="0" indent="0" algn="just">
              <a:buNone/>
            </a:pPr>
            <a:endParaRPr lang="pt-BR" sz="1200" dirty="0"/>
          </a:p>
          <a:p>
            <a:pPr marL="0" indent="0" algn="just">
              <a:buNone/>
            </a:pPr>
            <a:r>
              <a:rPr lang="pt-BR" sz="2000" b="1" dirty="0" smtClean="0"/>
              <a:t>3</a:t>
            </a:r>
            <a:r>
              <a:rPr lang="pt-BR" sz="2000" b="1" dirty="0"/>
              <a:t>.</a:t>
            </a:r>
            <a:r>
              <a:rPr lang="pt-BR" sz="2000" dirty="0"/>
              <a:t> Melhorar a adesão das mulheres à realização de exame citopatológico de colo de útero e mamografia</a:t>
            </a:r>
            <a:r>
              <a:rPr lang="pt-BR" sz="2000" dirty="0" smtClean="0"/>
              <a:t>;</a:t>
            </a:r>
          </a:p>
          <a:p>
            <a:pPr marL="0" indent="0" algn="just">
              <a:buNone/>
            </a:pPr>
            <a:endParaRPr lang="pt-BR" sz="1200" dirty="0"/>
          </a:p>
          <a:p>
            <a:pPr marL="0" indent="0" algn="just">
              <a:buNone/>
            </a:pPr>
            <a:r>
              <a:rPr lang="pt-BR" sz="2000" b="1" dirty="0" smtClean="0"/>
              <a:t>4</a:t>
            </a:r>
            <a:r>
              <a:rPr lang="pt-BR" sz="2000" b="1" dirty="0"/>
              <a:t>.</a:t>
            </a:r>
            <a:r>
              <a:rPr lang="pt-BR" sz="2000" dirty="0"/>
              <a:t> Melhorar o registro das informações</a:t>
            </a:r>
            <a:r>
              <a:rPr lang="pt-BR" sz="2000" dirty="0" smtClean="0"/>
              <a:t>;</a:t>
            </a:r>
          </a:p>
          <a:p>
            <a:pPr marL="0" indent="0" algn="just">
              <a:buNone/>
            </a:pPr>
            <a:endParaRPr lang="pt-BR" sz="1200" dirty="0"/>
          </a:p>
          <a:p>
            <a:pPr marL="0" indent="0" algn="just">
              <a:buNone/>
            </a:pPr>
            <a:r>
              <a:rPr lang="pt-BR" sz="2000" b="1" dirty="0" smtClean="0"/>
              <a:t>5</a:t>
            </a:r>
            <a:r>
              <a:rPr lang="pt-BR" sz="2000" b="1" dirty="0"/>
              <a:t>.</a:t>
            </a:r>
            <a:r>
              <a:rPr lang="pt-BR" sz="2000" dirty="0"/>
              <a:t> Mapear as mulheres de risco para câncer de colo de útero e de mama</a:t>
            </a:r>
            <a:r>
              <a:rPr lang="pt-BR" sz="2000" dirty="0" smtClean="0"/>
              <a:t>;</a:t>
            </a:r>
          </a:p>
          <a:p>
            <a:pPr marL="0" indent="0" algn="just">
              <a:buNone/>
            </a:pPr>
            <a:endParaRPr lang="pt-BR" sz="1200" dirty="0"/>
          </a:p>
          <a:p>
            <a:pPr marL="0" indent="0" algn="just">
              <a:buNone/>
            </a:pPr>
            <a:r>
              <a:rPr lang="pt-BR" sz="2000" b="1" dirty="0" smtClean="0"/>
              <a:t>6</a:t>
            </a:r>
            <a:r>
              <a:rPr lang="pt-BR" sz="2000" b="1" dirty="0"/>
              <a:t>.</a:t>
            </a:r>
            <a:r>
              <a:rPr lang="pt-BR" sz="2000" dirty="0"/>
              <a:t> Promover a saúde das mulheres que realizam a detecção precoce de câncer de colo de útero e de mama na Unidade de Saúde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3672408" cy="492443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/>
              <a:t>Objetivos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específicos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0832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1372</Words>
  <Application>Microsoft Macintosh PowerPoint</Application>
  <PresentationFormat>On-screen Show (4:3)</PresentationFormat>
  <Paragraphs>292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Tema do Office</vt:lpstr>
      <vt:lpstr>MINISTÉRIO DA EDUCAÇÃO UNIVERSIDADE ABERTA DO SUS - UNASUS UNIVERSIDADE FEDERAL DE PELOTAS DEPARTAMENTO DE MEDICINA SOCIAL CURSO DE ESPECIALIZAÇÃO EM SAÚDE DA FAMÍLIA TURMA 6</vt:lpstr>
      <vt:lpstr>Análise Situacional </vt:lpstr>
      <vt:lpstr>Análise Situacional</vt:lpstr>
      <vt:lpstr>Análise Situacional</vt:lpstr>
      <vt:lpstr>Justificativa</vt:lpstr>
      <vt:lpstr>Justificativa</vt:lpstr>
      <vt:lpstr>Justificativa</vt:lpstr>
      <vt:lpstr>Objetivos</vt:lpstr>
      <vt:lpstr>Objetivos</vt:lpstr>
      <vt:lpstr>Metas</vt:lpstr>
      <vt:lpstr>Metas</vt:lpstr>
      <vt:lpstr>Metas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Discussão</vt:lpstr>
      <vt:lpstr>Reflexão crítica sobre o processo de aprendizagem e na implementação da intervenção</vt:lpstr>
      <vt:lpstr>Referências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- UNASUS UNIVERSIDADE FEDERAL DE PELOTAS DEPARTAMENTO DE MEDICINA SOCIAL ESPECIALIZAÇÃO EM SAÚDE DA FAMÍLIA MODALIDADE A DISTÂNCIA</dc:title>
  <dc:creator>Win7</dc:creator>
  <cp:lastModifiedBy>iMac</cp:lastModifiedBy>
  <cp:revision>49</cp:revision>
  <dcterms:created xsi:type="dcterms:W3CDTF">2015-01-05T21:09:31Z</dcterms:created>
  <dcterms:modified xsi:type="dcterms:W3CDTF">2015-01-22T16:38:35Z</dcterms:modified>
</cp:coreProperties>
</file>