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305" r:id="rId9"/>
    <p:sldId id="306" r:id="rId10"/>
    <p:sldId id="307" r:id="rId11"/>
    <p:sldId id="308" r:id="rId12"/>
    <p:sldId id="310" r:id="rId13"/>
    <p:sldId id="311" r:id="rId14"/>
    <p:sldId id="263" r:id="rId15"/>
    <p:sldId id="284" r:id="rId16"/>
    <p:sldId id="285" r:id="rId17"/>
    <p:sldId id="286" r:id="rId18"/>
    <p:sldId id="287" r:id="rId19"/>
    <p:sldId id="282" r:id="rId20"/>
    <p:sldId id="288" r:id="rId21"/>
    <p:sldId id="289" r:id="rId22"/>
    <p:sldId id="290" r:id="rId23"/>
    <p:sldId id="291" r:id="rId24"/>
    <p:sldId id="292" r:id="rId25"/>
    <p:sldId id="312" r:id="rId26"/>
    <p:sldId id="264" r:id="rId27"/>
    <p:sldId id="265" r:id="rId28"/>
    <p:sldId id="267" r:id="rId29"/>
    <p:sldId id="268" r:id="rId30"/>
    <p:sldId id="269" r:id="rId31"/>
    <p:sldId id="271" r:id="rId32"/>
    <p:sldId id="273" r:id="rId33"/>
    <p:sldId id="274" r:id="rId34"/>
    <p:sldId id="275" r:id="rId35"/>
    <p:sldId id="276" r:id="rId36"/>
    <p:sldId id="279" r:id="rId37"/>
    <p:sldId id="293" r:id="rId38"/>
    <p:sldId id="300" r:id="rId39"/>
    <p:sldId id="302" r:id="rId40"/>
    <p:sldId id="303" r:id="rId41"/>
    <p:sldId id="313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CB66-0A97-4942-8673-5B0A432B3E2E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2B6725-921D-40EB-8678-A686C3889BBD}">
      <dgm:prSet phldrT="[Texto]"/>
      <dgm:spPr/>
      <dgm:t>
        <a:bodyPr/>
        <a:lstStyle/>
        <a:p>
          <a:r>
            <a:rPr lang="en-US" b="1" dirty="0" smtClean="0"/>
            <a:t>AÇÕES</a:t>
          </a:r>
          <a:endParaRPr lang="pt-BR" b="1" dirty="0"/>
        </a:p>
      </dgm:t>
    </dgm:pt>
    <dgm:pt modelId="{8FA3C194-CDFB-45A2-A88D-818DDA2E7F92}" type="parTrans" cxnId="{88041EB6-C6DE-4431-B70F-C11038888B38}">
      <dgm:prSet/>
      <dgm:spPr/>
      <dgm:t>
        <a:bodyPr/>
        <a:lstStyle/>
        <a:p>
          <a:endParaRPr lang="pt-BR"/>
        </a:p>
      </dgm:t>
    </dgm:pt>
    <dgm:pt modelId="{61A4EB64-AE46-4FEF-9380-FE4B8282A685}" type="sibTrans" cxnId="{88041EB6-C6DE-4431-B70F-C11038888B38}">
      <dgm:prSet/>
      <dgm:spPr/>
      <dgm:t>
        <a:bodyPr/>
        <a:lstStyle/>
        <a:p>
          <a:endParaRPr lang="pt-BR"/>
        </a:p>
      </dgm:t>
    </dgm:pt>
    <dgm:pt modelId="{2A15983A-4F92-46A7-88AA-959ACDBA5C16}">
      <dgm:prSet phldrT="[Texto]"/>
      <dgm:spPr/>
      <dgm:t>
        <a:bodyPr/>
        <a:lstStyle/>
        <a:p>
          <a:r>
            <a:rPr lang="en-US" dirty="0" smtClean="0"/>
            <a:t>ENGAJAMENTO PÚBLICO</a:t>
          </a:r>
          <a:endParaRPr lang="pt-BR" dirty="0"/>
        </a:p>
      </dgm:t>
    </dgm:pt>
    <dgm:pt modelId="{1CF8A581-B194-4D88-B581-CF012E9067A9}" type="parTrans" cxnId="{EC0DA965-BAD0-44B2-A6DE-05C973F863FF}">
      <dgm:prSet/>
      <dgm:spPr/>
      <dgm:t>
        <a:bodyPr/>
        <a:lstStyle/>
        <a:p>
          <a:endParaRPr lang="pt-BR"/>
        </a:p>
      </dgm:t>
    </dgm:pt>
    <dgm:pt modelId="{C7E03896-DD09-4D48-BAEF-BEA5FBA27202}" type="sibTrans" cxnId="{EC0DA965-BAD0-44B2-A6DE-05C973F863FF}">
      <dgm:prSet/>
      <dgm:spPr/>
      <dgm:t>
        <a:bodyPr/>
        <a:lstStyle/>
        <a:p>
          <a:endParaRPr lang="pt-BR"/>
        </a:p>
      </dgm:t>
    </dgm:pt>
    <dgm:pt modelId="{E68B35A0-07D2-4D84-8F3B-4EEA6710CA86}">
      <dgm:prSet phldrT="[Texto]"/>
      <dgm:spPr/>
      <dgm:t>
        <a:bodyPr/>
        <a:lstStyle/>
        <a:p>
          <a:r>
            <a:rPr lang="en-US" dirty="0" smtClean="0"/>
            <a:t>ORGANIZAÇÃO E GESTÃO</a:t>
          </a:r>
          <a:endParaRPr lang="pt-BR" dirty="0"/>
        </a:p>
      </dgm:t>
    </dgm:pt>
    <dgm:pt modelId="{DC34E8A7-CDB4-4DBF-83ED-5CD928918C8D}" type="parTrans" cxnId="{090CDE65-6690-4A18-8D1F-D9EE1581241D}">
      <dgm:prSet/>
      <dgm:spPr/>
      <dgm:t>
        <a:bodyPr/>
        <a:lstStyle/>
        <a:p>
          <a:endParaRPr lang="pt-BR"/>
        </a:p>
      </dgm:t>
    </dgm:pt>
    <dgm:pt modelId="{74AE0B7F-ED1D-4EF9-868F-B86B7962BF54}" type="sibTrans" cxnId="{090CDE65-6690-4A18-8D1F-D9EE1581241D}">
      <dgm:prSet/>
      <dgm:spPr/>
      <dgm:t>
        <a:bodyPr/>
        <a:lstStyle/>
        <a:p>
          <a:endParaRPr lang="pt-BR"/>
        </a:p>
      </dgm:t>
    </dgm:pt>
    <dgm:pt modelId="{4B50D8DA-4CCE-4A00-9789-1CE2AABF5CE4}">
      <dgm:prSet phldrT="[Texto]"/>
      <dgm:spPr/>
      <dgm:t>
        <a:bodyPr/>
        <a:lstStyle/>
        <a:p>
          <a:r>
            <a:rPr lang="en-US" dirty="0" smtClean="0"/>
            <a:t>QUALIFICAÇÃO DAS PRÁTICAS CLÍNICAS</a:t>
          </a:r>
          <a:endParaRPr lang="pt-BR" dirty="0"/>
        </a:p>
      </dgm:t>
    </dgm:pt>
    <dgm:pt modelId="{745FF363-7FE5-4FF4-A1BE-0F4382B24CB8}" type="parTrans" cxnId="{97F5EA3B-A51D-43A5-9C0C-605E96A29854}">
      <dgm:prSet/>
      <dgm:spPr/>
      <dgm:t>
        <a:bodyPr/>
        <a:lstStyle/>
        <a:p>
          <a:endParaRPr lang="pt-BR"/>
        </a:p>
      </dgm:t>
    </dgm:pt>
    <dgm:pt modelId="{8F66024D-CDF5-47E6-8301-4D09174C6322}" type="sibTrans" cxnId="{97F5EA3B-A51D-43A5-9C0C-605E96A29854}">
      <dgm:prSet/>
      <dgm:spPr/>
      <dgm:t>
        <a:bodyPr/>
        <a:lstStyle/>
        <a:p>
          <a:endParaRPr lang="pt-BR"/>
        </a:p>
      </dgm:t>
    </dgm:pt>
    <dgm:pt modelId="{102BA9E2-050C-4F03-9FA0-0CFE1AFB8740}">
      <dgm:prSet phldrT="[Texto]" custT="1"/>
      <dgm:spPr/>
      <dgm:t>
        <a:bodyPr/>
        <a:lstStyle/>
        <a:p>
          <a:r>
            <a:rPr lang="en-US" sz="1600" baseline="0" dirty="0" smtClean="0"/>
            <a:t>MONITORAMENTO E AVALIAÇÃO</a:t>
          </a:r>
          <a:endParaRPr lang="pt-BR" sz="1600" baseline="0" dirty="0"/>
        </a:p>
      </dgm:t>
    </dgm:pt>
    <dgm:pt modelId="{1EDFA3CB-5A29-4FAF-B844-A0795AF3D4B6}" type="parTrans" cxnId="{3EE19EDB-DDCC-460F-B436-47B0CE496F03}">
      <dgm:prSet/>
      <dgm:spPr/>
      <dgm:t>
        <a:bodyPr/>
        <a:lstStyle/>
        <a:p>
          <a:endParaRPr lang="pt-BR"/>
        </a:p>
      </dgm:t>
    </dgm:pt>
    <dgm:pt modelId="{B821C669-75FD-47C8-A24F-B5CCAF6FDFE3}" type="sibTrans" cxnId="{3EE19EDB-DDCC-460F-B436-47B0CE496F03}">
      <dgm:prSet/>
      <dgm:spPr/>
      <dgm:t>
        <a:bodyPr/>
        <a:lstStyle/>
        <a:p>
          <a:endParaRPr lang="pt-BR"/>
        </a:p>
      </dgm:t>
    </dgm:pt>
    <dgm:pt modelId="{E745C7C6-A63F-4E68-B0D8-C0E1922FC9F8}" type="pres">
      <dgm:prSet presAssocID="{9D40CB66-0A97-4942-8673-5B0A432B3E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083DDE-D757-43A0-A40A-A8ACB1F728F6}" type="pres">
      <dgm:prSet presAssocID="{862B6725-921D-40EB-8678-A686C3889BBD}" presName="centerShape" presStyleLbl="node0" presStyleIdx="0" presStyleCnt="1" custScaleX="138657"/>
      <dgm:spPr/>
      <dgm:t>
        <a:bodyPr/>
        <a:lstStyle/>
        <a:p>
          <a:endParaRPr lang="pt-BR"/>
        </a:p>
      </dgm:t>
    </dgm:pt>
    <dgm:pt modelId="{050F7F12-AEE0-4206-A3B7-B56C50000EFF}" type="pres">
      <dgm:prSet presAssocID="{1CF8A581-B194-4D88-B581-CF012E9067A9}" presName="parTrans" presStyleLbl="sibTrans2D1" presStyleIdx="0" presStyleCnt="4"/>
      <dgm:spPr/>
      <dgm:t>
        <a:bodyPr/>
        <a:lstStyle/>
        <a:p>
          <a:endParaRPr lang="pt-BR"/>
        </a:p>
      </dgm:t>
    </dgm:pt>
    <dgm:pt modelId="{1E54ABF1-4CC7-4CF8-B941-BAC0482E0349}" type="pres">
      <dgm:prSet presAssocID="{1CF8A581-B194-4D88-B581-CF012E9067A9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A709DD8-51B9-4F51-AF94-D3D301EC4D69}" type="pres">
      <dgm:prSet presAssocID="{2A15983A-4F92-46A7-88AA-959ACDBA5C16}" presName="node" presStyleLbl="node1" presStyleIdx="0" presStyleCnt="4" custScaleX="175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0D961-3BD8-4A73-9E66-47CD06DB5CD2}" type="pres">
      <dgm:prSet presAssocID="{DC34E8A7-CDB4-4DBF-83ED-5CD928918C8D}" presName="parTrans" presStyleLbl="sibTrans2D1" presStyleIdx="1" presStyleCnt="4"/>
      <dgm:spPr/>
      <dgm:t>
        <a:bodyPr/>
        <a:lstStyle/>
        <a:p>
          <a:endParaRPr lang="pt-BR"/>
        </a:p>
      </dgm:t>
    </dgm:pt>
    <dgm:pt modelId="{AB9E37EC-A8FD-422F-AAB5-1D93940808DA}" type="pres">
      <dgm:prSet presAssocID="{DC34E8A7-CDB4-4DBF-83ED-5CD928918C8D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0D4E692D-B445-41C6-8047-4F10B68407E9}" type="pres">
      <dgm:prSet presAssocID="{E68B35A0-07D2-4D84-8F3B-4EEA6710CA86}" presName="node" presStyleLbl="node1" presStyleIdx="1" presStyleCnt="4" custScaleX="180931" custRadScaleRad="138836" custRadScaleInc="9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28A799-AC33-4FC8-8F2F-34D725B77425}" type="pres">
      <dgm:prSet presAssocID="{745FF363-7FE5-4FF4-A1BE-0F4382B24CB8}" presName="parTrans" presStyleLbl="sibTrans2D1" presStyleIdx="2" presStyleCnt="4"/>
      <dgm:spPr/>
      <dgm:t>
        <a:bodyPr/>
        <a:lstStyle/>
        <a:p>
          <a:endParaRPr lang="pt-BR"/>
        </a:p>
      </dgm:t>
    </dgm:pt>
    <dgm:pt modelId="{0C1F9CFB-F5F2-48F4-89EF-B22CBF25242B}" type="pres">
      <dgm:prSet presAssocID="{745FF363-7FE5-4FF4-A1BE-0F4382B24CB8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98DEBB36-3D31-4FF1-B03F-13B26B1138D2}" type="pres">
      <dgm:prSet presAssocID="{4B50D8DA-4CCE-4A00-9789-1CE2AABF5CE4}" presName="node" presStyleLbl="node1" presStyleIdx="2" presStyleCnt="4" custScaleX="166934" custRadScaleRad="95227" custRadScaleInc="58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11CB0D-F9B0-4CDD-B631-4E2786715119}" type="pres">
      <dgm:prSet presAssocID="{1EDFA3CB-5A29-4FAF-B844-A0795AF3D4B6}" presName="parTrans" presStyleLbl="sibTrans2D1" presStyleIdx="3" presStyleCnt="4"/>
      <dgm:spPr/>
      <dgm:t>
        <a:bodyPr/>
        <a:lstStyle/>
        <a:p>
          <a:endParaRPr lang="pt-BR"/>
        </a:p>
      </dgm:t>
    </dgm:pt>
    <dgm:pt modelId="{58645D88-7710-4AEB-ACB0-C62EF7CBD428}" type="pres">
      <dgm:prSet presAssocID="{1EDFA3CB-5A29-4FAF-B844-A0795AF3D4B6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DDE53055-6030-43F9-89FF-3654F6E3EB04}" type="pres">
      <dgm:prSet presAssocID="{102BA9E2-050C-4F03-9FA0-0CFE1AFB8740}" presName="node" presStyleLbl="node1" presStyleIdx="3" presStyleCnt="4" custScaleX="194483" custRadScaleRad="142149" custRadScaleInc="2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F5EA3B-A51D-43A5-9C0C-605E96A29854}" srcId="{862B6725-921D-40EB-8678-A686C3889BBD}" destId="{4B50D8DA-4CCE-4A00-9789-1CE2AABF5CE4}" srcOrd="2" destOrd="0" parTransId="{745FF363-7FE5-4FF4-A1BE-0F4382B24CB8}" sibTransId="{8F66024D-CDF5-47E6-8301-4D09174C6322}"/>
    <dgm:cxn modelId="{F9AC0CE7-824E-4255-8015-9AFC95415D58}" type="presOf" srcId="{DC34E8A7-CDB4-4DBF-83ED-5CD928918C8D}" destId="{AB9E37EC-A8FD-422F-AAB5-1D93940808DA}" srcOrd="1" destOrd="0" presId="urn:microsoft.com/office/officeart/2005/8/layout/radial5"/>
    <dgm:cxn modelId="{816B7AD4-1D90-4E98-A66A-ADB4EA14E1BF}" type="presOf" srcId="{4B50D8DA-4CCE-4A00-9789-1CE2AABF5CE4}" destId="{98DEBB36-3D31-4FF1-B03F-13B26B1138D2}" srcOrd="0" destOrd="0" presId="urn:microsoft.com/office/officeart/2005/8/layout/radial5"/>
    <dgm:cxn modelId="{9B4AC43E-6995-4BA5-9405-DB278A70FDD4}" type="presOf" srcId="{2A15983A-4F92-46A7-88AA-959ACDBA5C16}" destId="{AA709DD8-51B9-4F51-AF94-D3D301EC4D69}" srcOrd="0" destOrd="0" presId="urn:microsoft.com/office/officeart/2005/8/layout/radial5"/>
    <dgm:cxn modelId="{378A6759-2896-4606-98C0-A1252CCA0335}" type="presOf" srcId="{745FF363-7FE5-4FF4-A1BE-0F4382B24CB8}" destId="{1828A799-AC33-4FC8-8F2F-34D725B77425}" srcOrd="0" destOrd="0" presId="urn:microsoft.com/office/officeart/2005/8/layout/radial5"/>
    <dgm:cxn modelId="{78C10994-41A2-4DCE-9134-D13C0F28834F}" type="presOf" srcId="{862B6725-921D-40EB-8678-A686C3889BBD}" destId="{36083DDE-D757-43A0-A40A-A8ACB1F728F6}" srcOrd="0" destOrd="0" presId="urn:microsoft.com/office/officeart/2005/8/layout/radial5"/>
    <dgm:cxn modelId="{65D2755C-0688-45C1-B358-896B1877491B}" type="presOf" srcId="{745FF363-7FE5-4FF4-A1BE-0F4382B24CB8}" destId="{0C1F9CFB-F5F2-48F4-89EF-B22CBF25242B}" srcOrd="1" destOrd="0" presId="urn:microsoft.com/office/officeart/2005/8/layout/radial5"/>
    <dgm:cxn modelId="{090CDE65-6690-4A18-8D1F-D9EE1581241D}" srcId="{862B6725-921D-40EB-8678-A686C3889BBD}" destId="{E68B35A0-07D2-4D84-8F3B-4EEA6710CA86}" srcOrd="1" destOrd="0" parTransId="{DC34E8A7-CDB4-4DBF-83ED-5CD928918C8D}" sibTransId="{74AE0B7F-ED1D-4EF9-868F-B86B7962BF54}"/>
    <dgm:cxn modelId="{44AFDE78-66D6-4F4C-9F20-B812DD03679B}" type="presOf" srcId="{E68B35A0-07D2-4D84-8F3B-4EEA6710CA86}" destId="{0D4E692D-B445-41C6-8047-4F10B68407E9}" srcOrd="0" destOrd="0" presId="urn:microsoft.com/office/officeart/2005/8/layout/radial5"/>
    <dgm:cxn modelId="{EC0DA965-BAD0-44B2-A6DE-05C973F863FF}" srcId="{862B6725-921D-40EB-8678-A686C3889BBD}" destId="{2A15983A-4F92-46A7-88AA-959ACDBA5C16}" srcOrd="0" destOrd="0" parTransId="{1CF8A581-B194-4D88-B581-CF012E9067A9}" sibTransId="{C7E03896-DD09-4D48-BAEF-BEA5FBA27202}"/>
    <dgm:cxn modelId="{76E9A713-00DD-44BA-868C-345736564053}" type="presOf" srcId="{1CF8A581-B194-4D88-B581-CF012E9067A9}" destId="{050F7F12-AEE0-4206-A3B7-B56C50000EFF}" srcOrd="0" destOrd="0" presId="urn:microsoft.com/office/officeart/2005/8/layout/radial5"/>
    <dgm:cxn modelId="{12A28C5C-4965-42C4-81E8-4362F7540417}" type="presOf" srcId="{1EDFA3CB-5A29-4FAF-B844-A0795AF3D4B6}" destId="{5311CB0D-F9B0-4CDD-B631-4E2786715119}" srcOrd="0" destOrd="0" presId="urn:microsoft.com/office/officeart/2005/8/layout/radial5"/>
    <dgm:cxn modelId="{88041EB6-C6DE-4431-B70F-C11038888B38}" srcId="{9D40CB66-0A97-4942-8673-5B0A432B3E2E}" destId="{862B6725-921D-40EB-8678-A686C3889BBD}" srcOrd="0" destOrd="0" parTransId="{8FA3C194-CDFB-45A2-A88D-818DDA2E7F92}" sibTransId="{61A4EB64-AE46-4FEF-9380-FE4B8282A685}"/>
    <dgm:cxn modelId="{201A822C-323B-45AD-8471-FA6F016F60D3}" type="presOf" srcId="{102BA9E2-050C-4F03-9FA0-0CFE1AFB8740}" destId="{DDE53055-6030-43F9-89FF-3654F6E3EB04}" srcOrd="0" destOrd="0" presId="urn:microsoft.com/office/officeart/2005/8/layout/radial5"/>
    <dgm:cxn modelId="{7A50D552-4596-474B-943C-15638FA4C1DD}" type="presOf" srcId="{1EDFA3CB-5A29-4FAF-B844-A0795AF3D4B6}" destId="{58645D88-7710-4AEB-ACB0-C62EF7CBD428}" srcOrd="1" destOrd="0" presId="urn:microsoft.com/office/officeart/2005/8/layout/radial5"/>
    <dgm:cxn modelId="{46FF8555-0ED6-4CC8-B700-FE28784CA950}" type="presOf" srcId="{9D40CB66-0A97-4942-8673-5B0A432B3E2E}" destId="{E745C7C6-A63F-4E68-B0D8-C0E1922FC9F8}" srcOrd="0" destOrd="0" presId="urn:microsoft.com/office/officeart/2005/8/layout/radial5"/>
    <dgm:cxn modelId="{EA3CDE01-B9C1-4608-9B4E-668B323E8B79}" type="presOf" srcId="{DC34E8A7-CDB4-4DBF-83ED-5CD928918C8D}" destId="{8050D961-3BD8-4A73-9E66-47CD06DB5CD2}" srcOrd="0" destOrd="0" presId="urn:microsoft.com/office/officeart/2005/8/layout/radial5"/>
    <dgm:cxn modelId="{1C9CCFA1-1E2D-43AF-B173-2831F500439F}" type="presOf" srcId="{1CF8A581-B194-4D88-B581-CF012E9067A9}" destId="{1E54ABF1-4CC7-4CF8-B941-BAC0482E0349}" srcOrd="1" destOrd="0" presId="urn:microsoft.com/office/officeart/2005/8/layout/radial5"/>
    <dgm:cxn modelId="{3EE19EDB-DDCC-460F-B436-47B0CE496F03}" srcId="{862B6725-921D-40EB-8678-A686C3889BBD}" destId="{102BA9E2-050C-4F03-9FA0-0CFE1AFB8740}" srcOrd="3" destOrd="0" parTransId="{1EDFA3CB-5A29-4FAF-B844-A0795AF3D4B6}" sibTransId="{B821C669-75FD-47C8-A24F-B5CCAF6FDFE3}"/>
    <dgm:cxn modelId="{42DF6BC5-0943-4C91-BC31-C687D6D49BAB}" type="presParOf" srcId="{E745C7C6-A63F-4E68-B0D8-C0E1922FC9F8}" destId="{36083DDE-D757-43A0-A40A-A8ACB1F728F6}" srcOrd="0" destOrd="0" presId="urn:microsoft.com/office/officeart/2005/8/layout/radial5"/>
    <dgm:cxn modelId="{75DCD957-6814-4D55-89BA-14133D5F43B7}" type="presParOf" srcId="{E745C7C6-A63F-4E68-B0D8-C0E1922FC9F8}" destId="{050F7F12-AEE0-4206-A3B7-B56C50000EFF}" srcOrd="1" destOrd="0" presId="urn:microsoft.com/office/officeart/2005/8/layout/radial5"/>
    <dgm:cxn modelId="{235461E8-715D-4AD7-B5E2-9C7CE32E35F9}" type="presParOf" srcId="{050F7F12-AEE0-4206-A3B7-B56C50000EFF}" destId="{1E54ABF1-4CC7-4CF8-B941-BAC0482E0349}" srcOrd="0" destOrd="0" presId="urn:microsoft.com/office/officeart/2005/8/layout/radial5"/>
    <dgm:cxn modelId="{5055EFAE-B021-455E-A038-96354AA7DB13}" type="presParOf" srcId="{E745C7C6-A63F-4E68-B0D8-C0E1922FC9F8}" destId="{AA709DD8-51B9-4F51-AF94-D3D301EC4D69}" srcOrd="2" destOrd="0" presId="urn:microsoft.com/office/officeart/2005/8/layout/radial5"/>
    <dgm:cxn modelId="{126F389D-C3A5-4B3C-AE78-09D21AEC558A}" type="presParOf" srcId="{E745C7C6-A63F-4E68-B0D8-C0E1922FC9F8}" destId="{8050D961-3BD8-4A73-9E66-47CD06DB5CD2}" srcOrd="3" destOrd="0" presId="urn:microsoft.com/office/officeart/2005/8/layout/radial5"/>
    <dgm:cxn modelId="{348F3461-782D-4B2E-8D9A-70B4AB658A46}" type="presParOf" srcId="{8050D961-3BD8-4A73-9E66-47CD06DB5CD2}" destId="{AB9E37EC-A8FD-422F-AAB5-1D93940808DA}" srcOrd="0" destOrd="0" presId="urn:microsoft.com/office/officeart/2005/8/layout/radial5"/>
    <dgm:cxn modelId="{999784BA-9F9B-4294-87C6-F56B91E284C1}" type="presParOf" srcId="{E745C7C6-A63F-4E68-B0D8-C0E1922FC9F8}" destId="{0D4E692D-B445-41C6-8047-4F10B68407E9}" srcOrd="4" destOrd="0" presId="urn:microsoft.com/office/officeart/2005/8/layout/radial5"/>
    <dgm:cxn modelId="{C5466A0B-116A-427B-ACCD-A73E12BAD3E5}" type="presParOf" srcId="{E745C7C6-A63F-4E68-B0D8-C0E1922FC9F8}" destId="{1828A799-AC33-4FC8-8F2F-34D725B77425}" srcOrd="5" destOrd="0" presId="urn:microsoft.com/office/officeart/2005/8/layout/radial5"/>
    <dgm:cxn modelId="{275FF9E8-C5CB-4145-8FCA-25DD3B21E37F}" type="presParOf" srcId="{1828A799-AC33-4FC8-8F2F-34D725B77425}" destId="{0C1F9CFB-F5F2-48F4-89EF-B22CBF25242B}" srcOrd="0" destOrd="0" presId="urn:microsoft.com/office/officeart/2005/8/layout/radial5"/>
    <dgm:cxn modelId="{AA51F90D-CB84-4DDC-8570-CD811BD690C5}" type="presParOf" srcId="{E745C7C6-A63F-4E68-B0D8-C0E1922FC9F8}" destId="{98DEBB36-3D31-4FF1-B03F-13B26B1138D2}" srcOrd="6" destOrd="0" presId="urn:microsoft.com/office/officeart/2005/8/layout/radial5"/>
    <dgm:cxn modelId="{2D13A1A3-C64F-40D9-B13A-6C32717534C4}" type="presParOf" srcId="{E745C7C6-A63F-4E68-B0D8-C0E1922FC9F8}" destId="{5311CB0D-F9B0-4CDD-B631-4E2786715119}" srcOrd="7" destOrd="0" presId="urn:microsoft.com/office/officeart/2005/8/layout/radial5"/>
    <dgm:cxn modelId="{EA7FBEB9-2FC2-41F4-A2E4-08ED0DA5ECFA}" type="presParOf" srcId="{5311CB0D-F9B0-4CDD-B631-4E2786715119}" destId="{58645D88-7710-4AEB-ACB0-C62EF7CBD428}" srcOrd="0" destOrd="0" presId="urn:microsoft.com/office/officeart/2005/8/layout/radial5"/>
    <dgm:cxn modelId="{9EEABB50-F712-450C-B3C6-DC513CE25CB0}" type="presParOf" srcId="{E745C7C6-A63F-4E68-B0D8-C0E1922FC9F8}" destId="{DDE53055-6030-43F9-89FF-3654F6E3EB0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83DDE-D757-43A0-A40A-A8ACB1F728F6}">
      <dsp:nvSpPr>
        <dsp:cNvPr id="0" name=""/>
        <dsp:cNvSpPr/>
      </dsp:nvSpPr>
      <dsp:spPr>
        <a:xfrm>
          <a:off x="3348606" y="2030293"/>
          <a:ext cx="1686744" cy="1216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AÇÕES</a:t>
          </a:r>
          <a:endParaRPr lang="pt-BR" sz="2200" b="1" kern="1200" dirty="0"/>
        </a:p>
      </dsp:txBody>
      <dsp:txXfrm>
        <a:off x="3348606" y="2030293"/>
        <a:ext cx="1686744" cy="1216486"/>
      </dsp:txXfrm>
    </dsp:sp>
    <dsp:sp modelId="{050F7F12-AEE0-4206-A3B7-B56C50000EFF}">
      <dsp:nvSpPr>
        <dsp:cNvPr id="0" name=""/>
        <dsp:cNvSpPr/>
      </dsp:nvSpPr>
      <dsp:spPr>
        <a:xfrm rot="16200000">
          <a:off x="4062238" y="1586042"/>
          <a:ext cx="259478" cy="413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6200000">
        <a:off x="4062238" y="1586042"/>
        <a:ext cx="259478" cy="413605"/>
      </dsp:txXfrm>
    </dsp:sp>
    <dsp:sp modelId="{AA709DD8-51B9-4F51-AF94-D3D301EC4D69}">
      <dsp:nvSpPr>
        <dsp:cNvPr id="0" name=""/>
        <dsp:cNvSpPr/>
      </dsp:nvSpPr>
      <dsp:spPr>
        <a:xfrm>
          <a:off x="2861126" y="20101"/>
          <a:ext cx="2661703" cy="1520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ENGAJAMENTO PÚBLICO</a:t>
          </a:r>
          <a:endParaRPr lang="pt-BR" sz="1600" kern="1200" dirty="0"/>
        </a:p>
      </dsp:txBody>
      <dsp:txXfrm>
        <a:off x="2861126" y="20101"/>
        <a:ext cx="2661703" cy="1520608"/>
      </dsp:txXfrm>
    </dsp:sp>
    <dsp:sp modelId="{8050D961-3BD8-4A73-9E66-47CD06DB5CD2}">
      <dsp:nvSpPr>
        <dsp:cNvPr id="0" name=""/>
        <dsp:cNvSpPr/>
      </dsp:nvSpPr>
      <dsp:spPr>
        <a:xfrm rot="26271">
          <a:off x="5114689" y="2439515"/>
          <a:ext cx="191260" cy="413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26271">
        <a:off x="5114689" y="2439515"/>
        <a:ext cx="191260" cy="413605"/>
      </dsp:txXfrm>
    </dsp:sp>
    <dsp:sp modelId="{0D4E692D-B445-41C6-8047-4F10B68407E9}">
      <dsp:nvSpPr>
        <dsp:cNvPr id="0" name=""/>
        <dsp:cNvSpPr/>
      </dsp:nvSpPr>
      <dsp:spPr>
        <a:xfrm>
          <a:off x="5396030" y="1897946"/>
          <a:ext cx="2751252" cy="1520608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ORGANIZAÇÃO E GESTÃO</a:t>
          </a:r>
          <a:endParaRPr lang="pt-BR" sz="1600" kern="1200" dirty="0"/>
        </a:p>
      </dsp:txBody>
      <dsp:txXfrm>
        <a:off x="5396030" y="1897946"/>
        <a:ext cx="2751252" cy="1520608"/>
      </dsp:txXfrm>
    </dsp:sp>
    <dsp:sp modelId="{1828A799-AC33-4FC8-8F2F-34D725B77425}">
      <dsp:nvSpPr>
        <dsp:cNvPr id="0" name=""/>
        <dsp:cNvSpPr/>
      </dsp:nvSpPr>
      <dsp:spPr>
        <a:xfrm rot="5559219">
          <a:off x="4048804" y="3233457"/>
          <a:ext cx="212030" cy="413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5559219">
        <a:off x="4048804" y="3233457"/>
        <a:ext cx="212030" cy="413605"/>
      </dsp:txXfrm>
    </dsp:sp>
    <dsp:sp modelId="{98DEBB36-3D31-4FF1-B03F-13B26B1138D2}">
      <dsp:nvSpPr>
        <dsp:cNvPr id="0" name=""/>
        <dsp:cNvSpPr/>
      </dsp:nvSpPr>
      <dsp:spPr>
        <a:xfrm>
          <a:off x="2840849" y="3645776"/>
          <a:ext cx="2538412" cy="1520608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QUALIFICAÇÃO DAS PRÁTICAS CLÍNICAS</a:t>
          </a:r>
          <a:endParaRPr lang="pt-BR" sz="1600" kern="1200" dirty="0"/>
        </a:p>
      </dsp:txBody>
      <dsp:txXfrm>
        <a:off x="2840849" y="3645776"/>
        <a:ext cx="2538412" cy="1520608"/>
      </dsp:txXfrm>
    </dsp:sp>
    <dsp:sp modelId="{5311CB0D-F9B0-4CDD-B631-4E2786715119}">
      <dsp:nvSpPr>
        <dsp:cNvPr id="0" name=""/>
        <dsp:cNvSpPr/>
      </dsp:nvSpPr>
      <dsp:spPr>
        <a:xfrm rot="10807830">
          <a:off x="3109141" y="2429460"/>
          <a:ext cx="169224" cy="413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7830">
        <a:off x="3109141" y="2429460"/>
        <a:ext cx="169224" cy="413605"/>
      </dsp:txXfrm>
    </dsp:sp>
    <dsp:sp modelId="{DDE53055-6030-43F9-89FF-3654F6E3EB04}">
      <dsp:nvSpPr>
        <dsp:cNvPr id="0" name=""/>
        <dsp:cNvSpPr/>
      </dsp:nvSpPr>
      <dsp:spPr>
        <a:xfrm>
          <a:off x="72008" y="1872216"/>
          <a:ext cx="2957324" cy="1520608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MONITORAMENTO E AVALIAÇÃO</a:t>
          </a:r>
          <a:endParaRPr lang="pt-BR" sz="1600" kern="1200" baseline="0" dirty="0"/>
        </a:p>
      </dsp:txBody>
      <dsp:txXfrm>
        <a:off x="72008" y="1872216"/>
        <a:ext cx="2957324" cy="152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5CE1-D4C4-46CA-A457-22A44B83F579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A1BA-E22A-4702-8010-AF472890C4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548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A1BA-E22A-4702-8010-AF472890C40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A1BA-E22A-4702-8010-AF472890C40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E22C0A-FCC9-460D-8C53-E8AB57116414}" type="datetimeFigureOut">
              <a:rPr lang="pt-BR" smtClean="0"/>
              <a:pPr/>
              <a:t>30/05/2015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0B86B0-D193-48F1-9124-DD84D5569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2708920"/>
            <a:ext cx="7124328" cy="122413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cademy Engraved LET" pitchFamily="2" charset="0"/>
              </a:rPr>
              <a:t>MELHORIA DA ATENÇÃO À SAÚDE DAS CRIANÇAS COM IDADE ENTRE 0 A 72 MESES DA UBSF N54, MANAUS/AM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cademy Engraved LET" pitchFamily="2" charset="0"/>
              </a:rPr>
              <a:t>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cademy Engraved LET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5085184"/>
            <a:ext cx="4392488" cy="585918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MILIANE ALVES PANTOJA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 LUCIANO DE PAULA MOURA</a:t>
            </a: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731" y="498376"/>
            <a:ext cx="1792181" cy="1274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shape_0"/>
          <p:cNvSpPr>
            <a:spLocks noChangeArrowheads="1"/>
          </p:cNvSpPr>
          <p:nvPr/>
        </p:nvSpPr>
        <p:spPr bwMode="auto">
          <a:xfrm>
            <a:off x="5553075" y="457200"/>
            <a:ext cx="352425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95936" y="404664"/>
            <a:ext cx="46085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UNIVERSIDADE ABERTA DO SUS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UNIVERSIDADE FEDERAL DE PELOTAS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ESPECIALIZAÇÃO EM SAÚDE DA FAMÍLIA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MODALIDADE À DISTÂNCIA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Turma 5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843808" y="630932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MANAUS – AMAZONAS, 2015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58092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20152"/>
            <a:ext cx="7931224" cy="5277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Melhorar a qualidade do atendimento à criança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Realizar suplementação de ferro em 100% das crianças de 6 a 24 meses;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Realizar triagem auditiva em 100% das crianças;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Realizar teste do pezinho em 100% das crianças até 7 dias de vida;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Realizar avaliação da necessidade de atendimento odontológico em 100% das crianças de 6 e 72 meses;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Realizar primeira consulta odontológica para 100% das crianças de 6 a 72 meses		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085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58092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ao programa de Saúde da Criança.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busca ativa das crianças acompanhadas na Puericultura e das crianças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alterações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peso faltosas às consultas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-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registro na ficha espelho de saúde da criança e no cartão de vacinação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dirty="0">
                <a:latin typeface="Arial" pitchFamily="34" charset="0"/>
                <a:cs typeface="Arial" pitchFamily="34" charset="0"/>
              </a:rPr>
              <a:t>crianças que consultam no serviço.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799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5293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136904" cy="237626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5.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Mapear as crianças de risco pertencentes à área de abrangência.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pt-BR" sz="2400" dirty="0" smtClean="0"/>
              <a:t>	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de risco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das crianças atendidas nas consultas de Puericultura;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2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1810"/>
            <a:ext cx="7467600" cy="50891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a saúde das crianças.</a:t>
            </a:r>
          </a:p>
          <a:p>
            <a:pPr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Promover e acompanhar as crianças com sobrepeso em risco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obesidade e crianças desnutridas e com baixo peso para idade;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Dar orientações para prevenir acidentes na infância em 100% das consultas de saúde da criança;</a:t>
            </a:r>
          </a:p>
          <a:p>
            <a:pPr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Colocar 100% das crianças para mamar durante a primeira consulta;</a:t>
            </a:r>
          </a:p>
          <a:p>
            <a:pPr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Fornecer orientações nutricionais de acordo com a faixa etária para 100% das crianças;</a:t>
            </a:r>
          </a:p>
          <a:p>
            <a:pPr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Fornecer orientações sobre higiene bucal para 100% das crianças de acordo com a faixa etária.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395536" y="1268760"/>
          <a:ext cx="8280920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832648" cy="50891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147248" cy="4873752"/>
          </a:xfrm>
        </p:spPr>
        <p:txBody>
          <a:bodyPr>
            <a:noAutofit/>
          </a:bodyPr>
          <a:lstStyle/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Cadastro das crianças de zero a 72 meses e crianças com alterações de peso devido 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alterações alimentare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alimentares;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Monitoramento das consultas e buscas às crianças faltosas;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Elaboração de um cardápio adequado às características regionais e condições socioeconômicas a ser utilizado como base para alimentação das crianças;</a:t>
            </a:r>
          </a:p>
          <a:p>
            <a:pPr marL="0" lv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Organização de visitas domiciliares e busca ativa;</a:t>
            </a:r>
          </a:p>
          <a:p>
            <a:pPr marL="0" lv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 Organização da agenda para acolher as crianças provenientes das buscas;</a:t>
            </a:r>
          </a:p>
          <a:p>
            <a:pPr lvl="0" algn="just"/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/>
          </a:p>
        </p:txBody>
      </p:sp>
      <p:pic>
        <p:nvPicPr>
          <p:cNvPr id="61442" name="Picture 2" descr="C:\Users\Miliane\Documents\Fotos UBS\20140910_10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1"/>
            <a:ext cx="1152128" cy="156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7249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003232" cy="4968552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Priorização no atendimento das crianças de alto risco;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Identificação na ficha espelho das crianças de alto risco;</a:t>
            </a:r>
          </a:p>
          <a:p>
            <a:pPr marL="0" indent="0" algn="just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Identificação das possíveis complicações de saúde nas crianças com alterações de peso devido aos erros alimentares;</a:t>
            </a:r>
          </a:p>
          <a:p>
            <a:pPr lvl="0"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Informação e envolvimento da família e da comunidade na importância do atendimento de Puericultura,  reconhecimento e controle dos erros alimentares nas crianças;</a:t>
            </a:r>
          </a:p>
          <a:p>
            <a:endParaRPr lang="pt-BR" sz="2200" dirty="0"/>
          </a:p>
        </p:txBody>
      </p:sp>
      <p:pic>
        <p:nvPicPr>
          <p:cNvPr id="60418" name="Picture 2" descr="C:\Users\Miliane\Documents\Fotos UBS\P100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2008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4392488" cy="65293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7643192" cy="4869160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latin typeface="Arial" pitchFamily="34" charset="0"/>
                <a:cs typeface="Arial" pitchFamily="34" charset="0"/>
              </a:rPr>
              <a:t>Definição do papel de todos os membros da equipe na orientação nutricional;</a:t>
            </a:r>
          </a:p>
          <a:p>
            <a:pPr marL="0" indent="0" algn="just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Capacitação da equipe: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acolhimento da criança e de suas particularidades;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realização adequada das medidas antropométricas nas crianças do Programa;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preenchimento e interpretação das curvas de crescimento do cartão da criança;</a:t>
            </a: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nutricional adequada conforme a idade da criança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promoção em saúde de crianças de 0 a 72 meses de idade e para atividades de promoção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59393" name="Picture 1" descr="C:\Users\Miliane\Documents\Fotos UBS\P100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693" y="116632"/>
            <a:ext cx="2363755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65293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136904" cy="487375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Ações com a comunidade:</a:t>
            </a: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dos pais e/ou responsáveis sobre como ler a curva de crescimento identificando sinais de anormalidade;</a:t>
            </a:r>
          </a:p>
          <a:p>
            <a:pPr lvl="1"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Orientações à comunidade sobre os fatores de risco para morbidades na infância com ênfase na obesidade infantil, desnutrição e baixo peso;</a:t>
            </a:r>
          </a:p>
          <a:p>
            <a:pPr marL="365760" lvl="1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Orientação da família e/ou responsáveis sobre a alimentação adequada para crianças.</a:t>
            </a:r>
          </a:p>
          <a:p>
            <a:pPr lvl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58369" name="Picture 1" descr="C:\Users\Miliane\Documents\Fotos UBS\20141112_144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624"/>
            <a:ext cx="134911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136904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LOGÍSTICA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/>
              <a:buChar char="o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Protocolo de Saúde da Criança, Ministério da Saúde, 2012;</a:t>
            </a:r>
          </a:p>
          <a:p>
            <a:pPr algn="just">
              <a:buFont typeface="Courier New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rontuário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acompanhamento da criança;</a:t>
            </a:r>
          </a:p>
          <a:p>
            <a:pPr algn="just">
              <a:buFont typeface="Courier New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Cartão de vacina;</a:t>
            </a:r>
          </a:p>
          <a:p>
            <a:pPr algn="just">
              <a:buFont typeface="Courier New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icha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espelho;</a:t>
            </a:r>
          </a:p>
          <a:p>
            <a:pPr algn="just">
              <a:buFont typeface="Courier New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Alimentação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semanalmente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Planilha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Coleta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 Dados;</a:t>
            </a:r>
          </a:p>
          <a:p>
            <a:pPr algn="just">
              <a:buFont typeface="Courier New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Obtenção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de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junto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coordenação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distrital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2494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Caracterização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município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MANAUS:</a:t>
            </a: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aproximada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1, 9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milhões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-  Grande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Metrópole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Região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Norte;</a:t>
            </a:r>
          </a:p>
          <a:p>
            <a:pPr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-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Divisão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Zonas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Norte,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Leste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Oeste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Rural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Ø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Norte:</a:t>
            </a:r>
          </a:p>
          <a:p>
            <a:pPr lvl="2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Maior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área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populacional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Manaus;</a:t>
            </a:r>
          </a:p>
          <a:p>
            <a:pPr lvl="2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Serviços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com: Pronto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Policlínicas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Unidades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Básicas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Centro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Especialidade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Odontológica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Básicas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Família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Foto  - Teatro -  Centro 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4664"/>
            <a:ext cx="1477516" cy="158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LOGÍSTICA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848872" cy="4873752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Revisão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livro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registro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Prontuários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Atualização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dados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Prontuários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Fichas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Espelho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Capacitação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Equipe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Acolhimento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agendamento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consultas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Prioridade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casos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risco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agudos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Retorno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agendado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7249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LOGÍSTICA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704856" cy="432048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Conversa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aumento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captação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crianças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Revisão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quinzenal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Fichas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Espelho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Busca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ativa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às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crianças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faltosas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Criação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cardápio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nutricional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9575" cy="4476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1520" y="448598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5616" y="338753"/>
            <a:ext cx="26587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Ficha Espelho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95536" y="2045164"/>
            <a:ext cx="8244408" cy="3693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SECRETARIA MUNICIPAL DE SAUDE (SEMSA) - DISA NORTE/ UBSF N54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      PROGRAMA DE SAÚDE DA CRIANÇA (FICHA ESPELHO)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Data do ingresso no programa __/__/____ Número do Prontuário: ___________ Cartão SUS: 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Nome completo: ___________________________________________  Data do Nascimento:  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Endereço:  _________________________________________________________________________________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Nome da mãe:  _____________________________  Nome do pai: ___________________________________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Telefone: ___________________ Peso ao nascer: ____________g   Idade gestacional  ____________semanas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Comprimento ao nascer _________ cm  Perímetro cefálico __________ cm  Local do nascimento: 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Tipo de parto: __________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Apgar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1º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min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: _______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Apgar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5º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min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_______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Tipagem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sanguínea:  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Intercorrências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no nascimento: (  ) não  (  ) sim  Quais: _____________________________________________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Uso de leite materno:    (  ) em uso de LME     (  ) LME até 6 meses     (  ) LM Predominante até 6 meses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(  ) LM complementar     (  ) LME até __ meses        (  ) não usou 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Manobra de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Ortolani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: (  ) negativo (  ) positivo   Teste do reflexo vermelho: (  ) normal  (  ) alterado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Triagem auditiva: (  ) sim (  )não	   Realizado em: __/ __/ __  Teste do coração: (  ) normal (  ) alterado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Teste do pezinho ( ) sim ( ) não  Realizado em: __/ __/ ________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Fenilcetunúria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( ) normal ( ) alterado/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Hipotireodismo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(  ) normal (  ) alterado/ Anemia falciforme: (  ) normal (  ) alterado  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Observações_____________________________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  Outros testes realizado: (  )sim (  ) não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(  ) PEATE (  ) EOA  resultados: OD (  ) normal (  ) alterado  OE (  ) normal  (  ) alterado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Realizou a 1ª consulta com 7 dias do nascimento: (  ) sim    (  ) não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Foi colocado para mamar na primeira consulta: (  ) sim   (  ) não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Vacinação: ( ) em dia ( ) atraso Vacinas em atraso: ____________________________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Criança portadora de deficiência: (  ) não   (  ) sim   Qual: _______________________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Programa Bolsa Família: (  ) não  (  ) sim        Programa Leite do Meu Filho: (  ) não  (  ) sim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43607" y="548684"/>
          <a:ext cx="6912772" cy="5184575"/>
        </p:xfrm>
        <a:graphic>
          <a:graphicData uri="http://schemas.openxmlformats.org/drawingml/2006/table">
            <a:tbl>
              <a:tblPr/>
              <a:tblGrid>
                <a:gridCol w="2545424"/>
                <a:gridCol w="361434"/>
                <a:gridCol w="362717"/>
                <a:gridCol w="362077"/>
                <a:gridCol w="365281"/>
                <a:gridCol w="362077"/>
                <a:gridCol w="365281"/>
                <a:gridCol w="365281"/>
                <a:gridCol w="362077"/>
                <a:gridCol w="365281"/>
                <a:gridCol w="365281"/>
                <a:gridCol w="362717"/>
                <a:gridCol w="367844"/>
              </a:tblGrid>
              <a:tr h="181646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CONSULTA MÉDICA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Data do atendimento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Nome do profissional que atendeu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Idade (anos e/ou meses)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Peso em g (elevado, adequado, baixo ou muito baixo para idade).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Estatura em cm (elevada, adequado, baixa ou muito baixa para idade).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Perímetro cefálico (acima do esperado, adequado, abaixo do esperado).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IMC em kg/m</a:t>
                      </a:r>
                      <a:r>
                        <a:rPr lang="pt-BR" sz="800" kern="50" baseline="3000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 (obesidade, sobrepeso, risco de sobrepeso, adequado, magreza ou magreza acentuada)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Circunferência abdominal em cm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Desenvolvimento: provável atraso, alerta, adequado com fatores de risco, adequado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Criança com risco: sim ou não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Uso de sulfato ferroso: sim ou não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Aleitamento materno: exclusivo, predominante, complementar, desmamada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0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Orientação sobre alimentação complementar: sim, não ou não de aplica (NSA)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Orientação para prevenção de acidentes: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sim, não 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Orientação sobre higiene bucal: sim, não 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kern="50">
                          <a:solidFill>
                            <a:srgbClr val="1F497D"/>
                          </a:solidFill>
                          <a:latin typeface="Calibri"/>
                          <a:ea typeface="SimSun"/>
                          <a:cs typeface="Calibri"/>
                        </a:rPr>
                        <a:t>Data da próxima consulta</a:t>
                      </a:r>
                      <a:endParaRPr lang="pt-BR" sz="10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800" kern="50" dirty="0">
                        <a:solidFill>
                          <a:srgbClr val="1F497D"/>
                        </a:solidFill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30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2339752" y="0"/>
          <a:ext cx="4680520" cy="6525344"/>
        </p:xfrm>
        <a:graphic>
          <a:graphicData uri="http://schemas.openxmlformats.org/presentationml/2006/ole">
            <p:oleObj spid="_x0000_s52254" name="Documento" r:id="rId3" imgW="5954058" imgH="94830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65293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08912" cy="5328592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ações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planejadas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tiveram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seus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100%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alcançados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Crianças com registro atualizado;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Crianças com excesso de peso monitoradas;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Crianças de 6 a 24 meses com suplementação de ferro;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Crianças com avaliação de risco;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Crianças cujas mães receberam orientações sobre prevenção de acidentes na infância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Crianças cujas mães receberam orientações nutricionais de acordo com a faixa etária;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Crianças cujas mães receberam orientação sobre higiene bucal.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818656" cy="58092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RESULTADOS</a:t>
            </a: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4956556"/>
            <a:ext cx="7956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01: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entre zero e 72 meses inscritas e acompanhadas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Chart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7606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4818057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02: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busca ativa realizada às crianças faltosas às consultas no programa de saúde da criança, inscritas e acompanhadas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24592" name="Chart 2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501317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Figura 03: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inscritas no Programa da Unidade de Saúde com primeira consulta realizada na primeira semana de vida,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Final.</a:t>
            </a:r>
          </a:p>
        </p:txBody>
      </p:sp>
      <p:pic>
        <p:nvPicPr>
          <p:cNvPr id="26640" name="Chart 3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1206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552" y="4874676"/>
            <a:ext cx="76328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04: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com monitoramento do crescimento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4" name="Chart 4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69721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99802"/>
            <a:ext cx="8208912" cy="7249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UBSF N54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848872" cy="5112568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LOCALIZAÇÃO: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Conjunto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João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Paulo II,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Bairro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Nova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Cidade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Norte. Manaus-AM.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ESTRUTURA FÍSICA: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Recepção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Corredor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Consultórios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Consultório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Odontológico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Triagem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Farmácia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Esterilização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Vacinação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Nebulização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Agentes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Banheiros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NÚMERO DE FUNCIONÁRIOS: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Médico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Enfermeira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Dentista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Técnico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Técnicos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Enfermagem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Endemias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Agentes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POPULAÇÃO CADASTRADA: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3. 179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pessoas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Microáreas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11560" y="4797152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Figura 05: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com déficit de peso monitoradas,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904" name="Chart 4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1206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9552" y="4962073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06: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com vacinação em dia para a idade,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35856" name="Chart 5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59766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4797152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</a:t>
            </a:r>
            <a:r>
              <a:rPr lang="pt-BR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07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com triagem auditivas realizadas,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8" name="Chart 6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0719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9552" y="4970293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</a:t>
            </a:r>
            <a:r>
              <a:rPr lang="pt-BR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08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com teste do pezinho realizado até 7 dias de vida,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32784" name="Chart 6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55576" y="494116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Figura 09: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entre 6 e 72 meses com avaliação de necessidade de atendimento odontológico,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31760" name="Chart 7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606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11560" y="5013176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10: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Proporção de crianças de 6 a 72 meses com primeira consulta odontológica, inscritas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30736" name="Chart 8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59766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7544" y="4791635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Figura 11: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Número de crianças colocadas para mamar durante a primeira consulta, inscritas e acompanhadas no Programa da Unidade de Saúde, UBS N54,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set-dez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2014, Manaus.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pic>
        <p:nvPicPr>
          <p:cNvPr id="40976" name="Chart 8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2646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809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alcançado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com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equipe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faria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diferente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fosse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Viabilidade de incorporar a Intervenção à rotina do serviço/ melhorias pretendidas na ação programática;</a:t>
            </a: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Quais os próximos passos para melhorar a atenção à saúde no serviço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8147248" cy="868958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7467600" cy="2476872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Expectativas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iniciais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Siginificado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curso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prática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profissional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Aprendizados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relevantes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5293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Referências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bibliográficas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15200" cy="4873752"/>
          </a:xfrm>
        </p:spPr>
        <p:txBody>
          <a:bodyPr>
            <a:normAutofit fontScale="40000" lnSpcReduction="20000"/>
          </a:bodyPr>
          <a:lstStyle/>
          <a:p>
            <a:r>
              <a:rPr lang="pt-BR" dirty="0" smtClean="0"/>
              <a:t>GIGANTE, D. </a:t>
            </a:r>
            <a:r>
              <a:rPr lang="pt-BR" dirty="0" err="1" smtClean="0"/>
              <a:t>et</a:t>
            </a:r>
            <a:r>
              <a:rPr lang="pt-BR" dirty="0" smtClean="0"/>
              <a:t> al. </a:t>
            </a:r>
            <a:r>
              <a:rPr lang="pt-BR" b="1" dirty="0" smtClean="0"/>
              <a:t>Consumo alimentar de famílias de baixa renda no município de Piracicaba/SP</a:t>
            </a:r>
            <a:r>
              <a:rPr lang="pt-BR" dirty="0" smtClean="0"/>
              <a:t>. Saúde em revista: Segurança Alimentar e Nutricional, São Paulo, v. 6, n. 13, maio/ago, 2004.</a:t>
            </a:r>
          </a:p>
          <a:p>
            <a:r>
              <a:rPr lang="pt-BR" dirty="0" smtClean="0"/>
              <a:t> </a:t>
            </a:r>
          </a:p>
          <a:p>
            <a:r>
              <a:rPr lang="en-US" cap="all" dirty="0" err="1" smtClean="0"/>
              <a:t>Kiess</a:t>
            </a:r>
            <a:r>
              <a:rPr lang="en-US" cap="all" dirty="0" smtClean="0"/>
              <a:t>, W.; </a:t>
            </a:r>
            <a:r>
              <a:rPr lang="en-US" cap="all" dirty="0" err="1" smtClean="0"/>
              <a:t>Galler</a:t>
            </a:r>
            <a:r>
              <a:rPr lang="en-US" cap="all" dirty="0" smtClean="0"/>
              <a:t>, A.; Reich, A;. Muller, G.; </a:t>
            </a:r>
            <a:r>
              <a:rPr lang="en-US" cap="all" dirty="0" err="1" smtClean="0"/>
              <a:t>Kapellen</a:t>
            </a:r>
            <a:r>
              <a:rPr lang="en-US" cap="all" dirty="0" smtClean="0"/>
              <a:t>, T.; </a:t>
            </a:r>
            <a:r>
              <a:rPr lang="en-US" cap="all" dirty="0" err="1" smtClean="0"/>
              <a:t>Deutscher</a:t>
            </a:r>
            <a:r>
              <a:rPr lang="en-US" cap="all" dirty="0" smtClean="0"/>
              <a:t>, R.</a:t>
            </a:r>
            <a:r>
              <a:rPr lang="en-US" dirty="0" smtClean="0"/>
              <a:t>, et al. </a:t>
            </a:r>
            <a:r>
              <a:rPr lang="en-US" b="1" dirty="0" smtClean="0"/>
              <a:t>Clinical aspects of obesity in childhood and adolescence</a:t>
            </a:r>
            <a:r>
              <a:rPr lang="en-US" dirty="0" smtClean="0"/>
              <a:t>. </a:t>
            </a:r>
            <a:r>
              <a:rPr lang="en-US" dirty="0" err="1" smtClean="0"/>
              <a:t>Obes</a:t>
            </a:r>
            <a:r>
              <a:rPr lang="en-US" dirty="0" smtClean="0"/>
              <a:t> Rev. </a:t>
            </a:r>
            <a:endParaRPr lang="pt-BR" dirty="0" smtClean="0"/>
          </a:p>
          <a:p>
            <a:r>
              <a:rPr lang="pt-BR" dirty="0" smtClean="0"/>
              <a:t>2001;2(1):29-36.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Saúde da criança: crescimento e desenvolvimento</a:t>
            </a:r>
            <a:r>
              <a:rPr lang="pt-BR" dirty="0" smtClean="0"/>
              <a:t>/ Ministério da Saúde. Secretaria de Atenção à Saúde. Departamento de Atenção Básica. – Brasília: Ministério da Saúde, 2012.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PEDROZO, M. D.; TREVISAN, M. E.; MORAES, E. Z. C. </a:t>
            </a:r>
            <a:r>
              <a:rPr lang="pt-BR" b="1" dirty="0" smtClean="0"/>
              <a:t>Função Muscular Respiratória de Adolescentes com Sobrepeso/Obesidade grau I e </a:t>
            </a:r>
            <a:r>
              <a:rPr lang="pt-BR" b="1" dirty="0" err="1" smtClean="0"/>
              <a:t>Eutróficos</a:t>
            </a:r>
            <a:r>
              <a:rPr lang="pt-BR" dirty="0" smtClean="0"/>
              <a:t>. </a:t>
            </a:r>
            <a:r>
              <a:rPr lang="pt-BR" b="1" dirty="0" smtClean="0"/>
              <a:t>Fisioterapia em Movimento</a:t>
            </a:r>
            <a:r>
              <a:rPr lang="pt-BR" dirty="0" smtClean="0"/>
              <a:t>, Curitiba, v. 20, n. 4, p. 137-141, out./dez. 2007.</a:t>
            </a:r>
          </a:p>
          <a:p>
            <a:r>
              <a:rPr lang="pt-BR" dirty="0" smtClean="0"/>
              <a:t>MONTEIRO, A. C. Fome, desnutrição e pobreza: Além da semântica. </a:t>
            </a:r>
            <a:r>
              <a:rPr lang="pt-BR" b="1" dirty="0" err="1" smtClean="0"/>
              <a:t>Saude</a:t>
            </a:r>
            <a:r>
              <a:rPr lang="pt-BR" b="1" dirty="0" smtClean="0"/>
              <a:t> Soc. v.12 n.1 São Paulo jan./jun. 2003</a:t>
            </a:r>
            <a:endParaRPr lang="pt-BR" dirty="0" smtClean="0"/>
          </a:p>
          <a:p>
            <a:r>
              <a:rPr lang="pt-BR" dirty="0" smtClean="0"/>
              <a:t>FERREIRA, A. S. &amp; OTT, A. M. T. Avaliação do estado nutricional de crianças menores de cinco anos do Estado de Rondônia- Brasil. </a:t>
            </a:r>
            <a:r>
              <a:rPr lang="pt-BR" b="1" dirty="0" smtClean="0"/>
              <a:t>Rev. Saúde Pública v.22 n.3 São Paulo jun. 1988</a:t>
            </a:r>
            <a:endParaRPr lang="pt-BR" dirty="0" smtClean="0"/>
          </a:p>
          <a:p>
            <a:r>
              <a:rPr lang="pt-BR" dirty="0" smtClean="0"/>
              <a:t>Brasil. Ministério da Saúde. </a:t>
            </a:r>
            <a:r>
              <a:rPr lang="pt-BR" b="1" dirty="0" smtClean="0"/>
              <a:t>Manual</a:t>
            </a:r>
            <a:r>
              <a:rPr lang="pt-BR" dirty="0" smtClean="0"/>
              <a:t> </a:t>
            </a:r>
            <a:r>
              <a:rPr lang="pt-BR" b="1" dirty="0" smtClean="0"/>
              <a:t>de atendimento da criança com desnutrição grave em nível hospitalar</a:t>
            </a:r>
            <a:r>
              <a:rPr lang="pt-BR" dirty="0" smtClean="0"/>
              <a:t> / Ministério da Saúde, Secretaria de Atenção à Saúde, Coordenação Geral da Política de Alimentação e Nutrição – Brasília: Ministério da Saúde, 2005. 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Brasil. Ministério da Saúde. Secretaria de Política de Saúde. Organização Pan Americana da Saúde. </a:t>
            </a:r>
            <a:r>
              <a:rPr lang="pt-BR" b="1" dirty="0" smtClean="0"/>
              <a:t>Guia alimentar para crianças menores de dois anos</a:t>
            </a:r>
            <a:r>
              <a:rPr lang="pt-BR" dirty="0" smtClean="0"/>
              <a:t> / Secretaria de Políticas de Saúde, Organização Pan Americana da Saúde. – Brasília: Ministério da Saúde, 2002.</a:t>
            </a:r>
          </a:p>
          <a:p>
            <a:r>
              <a:rPr lang="pt-BR" dirty="0" smtClean="0"/>
              <a:t> </a:t>
            </a:r>
          </a:p>
          <a:p>
            <a:r>
              <a:rPr lang="en-US" dirty="0" smtClean="0"/>
              <a:t>ACC/SCN. </a:t>
            </a:r>
            <a:r>
              <a:rPr lang="en-US" b="1" dirty="0" smtClean="0"/>
              <a:t>Nutrition throughout life</a:t>
            </a:r>
            <a:r>
              <a:rPr lang="en-US" dirty="0" smtClean="0"/>
              <a:t>. 4th Report on The World Nutrition Situation. ACC/SCN/World Health Organization. Geneva: World Health Organization; 2000.</a:t>
            </a:r>
            <a:endParaRPr lang="pt-BR" dirty="0" smtClean="0"/>
          </a:p>
          <a:p>
            <a:r>
              <a:rPr lang="en-US" dirty="0" smtClean="0"/>
              <a:t> </a:t>
            </a:r>
            <a:endParaRPr lang="pt-BR" dirty="0" smtClean="0"/>
          </a:p>
          <a:p>
            <a:r>
              <a:rPr lang="en-US" dirty="0" smtClean="0"/>
              <a:t>LUCAS, A.; COLE, T. J. </a:t>
            </a:r>
            <a:r>
              <a:rPr lang="en-US" b="1" dirty="0" smtClean="0"/>
              <a:t>Breast milk and neonatal </a:t>
            </a:r>
            <a:r>
              <a:rPr lang="en-US" b="1" dirty="0" err="1" smtClean="0"/>
              <a:t>necrotising</a:t>
            </a:r>
            <a:r>
              <a:rPr lang="en-US" b="1" dirty="0" smtClean="0"/>
              <a:t> </a:t>
            </a:r>
            <a:r>
              <a:rPr lang="en-US" b="1" dirty="0" err="1" smtClean="0"/>
              <a:t>enterocolitis</a:t>
            </a:r>
            <a:r>
              <a:rPr lang="en-US" dirty="0" smtClean="0"/>
              <a:t>. </a:t>
            </a:r>
            <a:r>
              <a:rPr lang="pt-BR" dirty="0" smtClean="0"/>
              <a:t>Lancet, v. 336, p. 1519-1523, 1990.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10005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9868" y="476672"/>
            <a:ext cx="3702092" cy="2776569"/>
          </a:xfrm>
        </p:spPr>
      </p:pic>
      <p:pic>
        <p:nvPicPr>
          <p:cNvPr id="5" name="Imagem 4" descr="20140827_081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476672"/>
            <a:ext cx="4006557" cy="2808312"/>
          </a:xfrm>
          <a:prstGeom prst="rect">
            <a:avLst/>
          </a:prstGeom>
        </p:spPr>
      </p:pic>
      <p:pic>
        <p:nvPicPr>
          <p:cNvPr id="6" name="Imagem 5" descr="P1000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4104455" cy="2870938"/>
          </a:xfrm>
          <a:prstGeom prst="rect">
            <a:avLst/>
          </a:prstGeom>
        </p:spPr>
      </p:pic>
      <p:pic>
        <p:nvPicPr>
          <p:cNvPr id="8" name="Imagem 7" descr="P10005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01008"/>
            <a:ext cx="2952328" cy="294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2996952"/>
            <a:ext cx="1800200" cy="50891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Obrigada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62" name="Picture 2" descr="C:\Users\Miliane\Documents\Fotos UBS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33" y="296652"/>
            <a:ext cx="3696411" cy="2772308"/>
          </a:xfrm>
          <a:prstGeom prst="rect">
            <a:avLst/>
          </a:prstGeom>
          <a:noFill/>
        </p:spPr>
      </p:pic>
      <p:pic>
        <p:nvPicPr>
          <p:cNvPr id="92163" name="Picture 3" descr="C:\Users\Miliane\Documents\Fotos UBS\P101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672408" cy="2808312"/>
          </a:xfrm>
          <a:prstGeom prst="rect">
            <a:avLst/>
          </a:prstGeom>
          <a:noFill/>
        </p:spPr>
      </p:pic>
      <p:pic>
        <p:nvPicPr>
          <p:cNvPr id="92164" name="Picture 4" descr="C:\Users\Miliane\Documents\Fotos UBS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672408" cy="2754306"/>
          </a:xfrm>
          <a:prstGeom prst="rect">
            <a:avLst/>
          </a:prstGeom>
          <a:noFill/>
        </p:spPr>
      </p:pic>
      <p:pic>
        <p:nvPicPr>
          <p:cNvPr id="92165" name="Picture 5" descr="C:\Users\Miliane\Documents\Fotos UBS\P100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Miliane\Documents\Fotos UBS\20141112_144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2066206" cy="2880320"/>
          </a:xfrm>
          <a:prstGeom prst="rect">
            <a:avLst/>
          </a:prstGeom>
          <a:noFill/>
        </p:spPr>
      </p:pic>
      <p:pic>
        <p:nvPicPr>
          <p:cNvPr id="92163" name="Picture 3" descr="C:\Users\Miliane\Documents\Fotos UBS\P101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176464" cy="3456384"/>
          </a:xfrm>
          <a:prstGeom prst="rect">
            <a:avLst/>
          </a:prstGeom>
          <a:noFill/>
        </p:spPr>
      </p:pic>
      <p:pic>
        <p:nvPicPr>
          <p:cNvPr id="92164" name="Picture 4" descr="C:\Users\Miliane\Documents\Fotos UBS\20141127_083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53036"/>
            <a:ext cx="1944216" cy="2916324"/>
          </a:xfrm>
          <a:prstGeom prst="rect">
            <a:avLst/>
          </a:prstGeom>
          <a:noFill/>
        </p:spPr>
      </p:pic>
      <p:pic>
        <p:nvPicPr>
          <p:cNvPr id="92165" name="Picture 5" descr="C:\Users\Miliane\Documents\Fotos UBS\P1000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779" y="3717032"/>
            <a:ext cx="2039293" cy="2924944"/>
          </a:xfrm>
          <a:prstGeom prst="rect">
            <a:avLst/>
          </a:prstGeom>
          <a:noFill/>
        </p:spPr>
      </p:pic>
      <p:pic>
        <p:nvPicPr>
          <p:cNvPr id="92166" name="Picture 6" descr="C:\Users\Miliane\Documents\Fotos UBS\P1010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374441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15826"/>
            <a:ext cx="8003232" cy="72494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Situação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ação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programática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antes da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intervenção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859216" cy="4637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Pouco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crianças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Desconhecimento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infantil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disponibilizado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Pouca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motivação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equipe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aumentar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às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crianças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Preferência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CAIC (Centro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Integral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Criança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Procura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maior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período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pesagem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Programa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Bolsa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Família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criança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992888" cy="4752528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Acompanhamento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precoce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infantil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Infância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saudável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Vida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adulta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saudável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fundamental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básica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Fortalecimento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Promoção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aleitamento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materno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vacinação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testes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triagem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neonatal;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bucal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alimentação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saudável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maior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prática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atividades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físicas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recreacionais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4513" name="Picture 1" descr="C:\Users\Miliane\Documents\Fotos UBS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15826"/>
            <a:ext cx="2880320" cy="65293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204864"/>
            <a:ext cx="7467600" cy="2332856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OBJETIVO GERAL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	Implementar o Programa Saúde da Criança realizado na Unidade Básica de Saúde da Família N54, localizada no Conjunto João Paulo II, na Cidade de Manaus-AM.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136904" cy="3893024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do Programa de Saúde da Criança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Ampliar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cobertura da atenção à saúde para 80% das crianças entre zero e 72 meses.</a:t>
            </a: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2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58092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80920" cy="5328592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Melhorar a qualidade do atendimento à criança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 primeira consulta na primeira semana de vida para 100%;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Monitorar o crescimento de 100% das crianças de 0 a 72 meses;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Monitorar 100% das crianças com déficit de peso;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Monitorar o desenvolvimento em 100% das crianças;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-  Vacinar 100% das crianças de acordo com a idade;</a:t>
            </a:r>
          </a:p>
        </p:txBody>
      </p:sp>
    </p:spTree>
    <p:extLst>
      <p:ext uri="{BB962C8B-B14F-4D97-AF65-F5344CB8AC3E}">
        <p14:creationId xmlns="" xmlns:p14="http://schemas.microsoft.com/office/powerpoint/2010/main" val="31491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971</TotalTime>
  <Words>1767</Words>
  <Application>Microsoft Office PowerPoint</Application>
  <PresentationFormat>Apresentação na tela (4:3)</PresentationFormat>
  <Paragraphs>307</Paragraphs>
  <Slides>41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Balcão Envidraçado</vt:lpstr>
      <vt:lpstr>Documento</vt:lpstr>
      <vt:lpstr>MELHORIA DA ATENÇÃO À SAÚDE DAS CRIANÇAS COM IDADE ENTRE 0 A 72 MESES DA UBSF N54, MANAUS/AM.</vt:lpstr>
      <vt:lpstr>Caracterização do município</vt:lpstr>
      <vt:lpstr>A UBSF N54</vt:lpstr>
      <vt:lpstr>Slide 4</vt:lpstr>
      <vt:lpstr>Situação da ação programática antes da intervenção</vt:lpstr>
      <vt:lpstr>Importância do programa saúde da criança</vt:lpstr>
      <vt:lpstr>OBJETIVOS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METODOLOGIA</vt:lpstr>
      <vt:lpstr>AÇÕES REALIZADAS</vt:lpstr>
      <vt:lpstr>AÇÕES REALIZADAS</vt:lpstr>
      <vt:lpstr>AÇÕES REALIZADAS</vt:lpstr>
      <vt:lpstr>AÇÕES REALIZADAS</vt:lpstr>
      <vt:lpstr>Slide 19</vt:lpstr>
      <vt:lpstr>LOGÍSTICA  </vt:lpstr>
      <vt:lpstr>LOGÍSTICA </vt:lpstr>
      <vt:lpstr>Slide 22</vt:lpstr>
      <vt:lpstr>Slide 23</vt:lpstr>
      <vt:lpstr>Slide 24</vt:lpstr>
      <vt:lpstr>RESULTADOS</vt:lpstr>
      <vt:lpstr>RESULTADOS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DISCUSSÃO</vt:lpstr>
      <vt:lpstr>REFLEXÃO CRÍTICA SOBRE O PROCESSO PESSOAL DE APRENDIZAGEM</vt:lpstr>
      <vt:lpstr>Referências bibliográficas</vt:lpstr>
      <vt:lpstr>Obrigada </vt:lpstr>
      <vt:lpstr>Slide 41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Miliane</dc:creator>
  <cp:lastModifiedBy>Miliane</cp:lastModifiedBy>
  <cp:revision>135</cp:revision>
  <dcterms:created xsi:type="dcterms:W3CDTF">2015-03-25T23:53:54Z</dcterms:created>
  <dcterms:modified xsi:type="dcterms:W3CDTF">2015-05-30T20:46:47Z</dcterms:modified>
</cp:coreProperties>
</file>