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7" r:id="rId1"/>
  </p:sldMasterIdLst>
  <p:sldIdLst>
    <p:sldId id="256" r:id="rId2"/>
    <p:sldId id="257" r:id="rId3"/>
    <p:sldId id="295" r:id="rId4"/>
    <p:sldId id="258" r:id="rId5"/>
    <p:sldId id="259" r:id="rId6"/>
    <p:sldId id="272" r:id="rId7"/>
    <p:sldId id="270" r:id="rId8"/>
    <p:sldId id="267" r:id="rId9"/>
    <p:sldId id="273" r:id="rId10"/>
    <p:sldId id="279" r:id="rId11"/>
    <p:sldId id="287" r:id="rId12"/>
    <p:sldId id="286" r:id="rId13"/>
    <p:sldId id="299" r:id="rId14"/>
    <p:sldId id="302" r:id="rId15"/>
    <p:sldId id="301" r:id="rId16"/>
    <p:sldId id="291" r:id="rId17"/>
    <p:sldId id="298" r:id="rId18"/>
  </p:sldIdLst>
  <p:sldSz cx="9144000" cy="6858000" type="screen4x3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8" autoAdjust="0"/>
    <p:restoredTop sz="94484" autoAdjust="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9618567509089692E-2"/>
          <c:y val="0.21732476218930405"/>
          <c:w val="0.81653306189069386"/>
          <c:h val="0.684503127439547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0.10952380952380952</c:v>
                </c:pt>
                <c:pt idx="1">
                  <c:v>0.1357142857142857</c:v>
                </c:pt>
                <c:pt idx="2">
                  <c:v>0.18333333333333332</c:v>
                </c:pt>
                <c:pt idx="3">
                  <c:v>0.24285714285714285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02464"/>
        <c:axId val="7104000"/>
      </c:barChart>
      <c:catAx>
        <c:axId val="7102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0400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710400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7102464"/>
        <c:crossesAt val="1"/>
        <c:crossBetween val="between"/>
        <c:majorUnit val="0.2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435680" y="274680"/>
            <a:ext cx="7497720" cy="11430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435680" y="1447920"/>
            <a:ext cx="7497720" cy="48006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>
              <a:lnSpc>
                <a:spcPct val="100000"/>
              </a:lnSpc>
            </a:pPr>
            <a:r>
              <a:rPr lang="pt-BR" sz="1200" smtClean="0">
                <a:solidFill>
                  <a:srgbClr val="B5A989"/>
                </a:solidFill>
                <a:latin typeface="Gill Sans MT"/>
              </a:rPr>
              <a:t>13/08/14</a:t>
            </a:r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>
              <a:lnSpc>
                <a:spcPct val="100000"/>
              </a:lnSpc>
            </a:pPr>
            <a:fld id="{9D2071FD-09E5-43BE-BEE9-E236D2A67AB5}" type="slidenum">
              <a:rPr lang="pt-BR" sz="1200" smtClean="0">
                <a:solidFill>
                  <a:srgbClr val="B5A989"/>
                </a:solidFill>
                <a:latin typeface="Gill Sans MT"/>
              </a:rPr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921984" y="404664"/>
            <a:ext cx="7772040" cy="1378800"/>
          </a:xfrm>
          <a:prstGeom prst="rect">
            <a:avLst/>
          </a:prstGeom>
        </p:spPr>
        <p:txBody>
          <a:bodyPr lIns="90000" tIns="45000" rIns="90000" bIns="45000" anchor="b"/>
          <a:lstStyle/>
          <a:p>
            <a:pPr algn="ctr">
              <a:lnSpc>
                <a:spcPct val="100000"/>
              </a:lnSpc>
            </a:pPr>
            <a:r>
              <a:rPr lang="pt-BR" sz="2400" dirty="0">
                <a:solidFill>
                  <a:srgbClr val="572314"/>
                </a:solidFill>
                <a:latin typeface="Gill Sans MT"/>
              </a:rPr>
              <a:t>UNIVERSIDADE FEDERAL DE PELOTAS
ESPECIALIZAÇÃO EM SAÚDE DA FAMÍLIA
UNIVERSIDADE ABERTA DO SUS – UNASUS
MODALIDADE A DISTÂNCIA</a:t>
            </a:r>
            <a:endParaRPr sz="2400" dirty="0"/>
          </a:p>
        </p:txBody>
      </p:sp>
      <p:sp>
        <p:nvSpPr>
          <p:cNvPr id="91" name="TextShape 2"/>
          <p:cNvSpPr txBox="1"/>
          <p:nvPr/>
        </p:nvSpPr>
        <p:spPr>
          <a:xfrm>
            <a:off x="1371600" y="3861048"/>
            <a:ext cx="6872808" cy="2996952"/>
          </a:xfrm>
          <a:prstGeom prst="rect">
            <a:avLst/>
          </a:prstGeom>
          <a:effectLst>
            <a:softEdge rad="12700"/>
          </a:effectLst>
        </p:spPr>
        <p:txBody>
          <a:bodyPr lIns="90000" tIns="0" rIns="90000" bIns="45000"/>
          <a:lstStyle/>
          <a:p>
            <a:pPr algn="ctr">
              <a:lnSpc>
                <a:spcPct val="170000"/>
              </a:lnSpc>
            </a:pPr>
            <a:r>
              <a:rPr lang="pt-BR" sz="2000" dirty="0">
                <a:solidFill>
                  <a:srgbClr val="404040"/>
                </a:solidFill>
              </a:rPr>
              <a:t>QUALIFICAÇÃO DA ATENÇÃO À SAÚDE DA CRIANÇA DE 0 À 72 MESES NA USF ESTAÇÃO, SOBRAL – </a:t>
            </a:r>
            <a:r>
              <a:rPr lang="pt-BR" sz="2000" dirty="0" smtClean="0">
                <a:solidFill>
                  <a:srgbClr val="404040"/>
                </a:solidFill>
              </a:rPr>
              <a:t>CE</a:t>
            </a:r>
          </a:p>
          <a:p>
            <a:pPr algn="ctr">
              <a:lnSpc>
                <a:spcPct val="100000"/>
              </a:lnSpc>
            </a:pPr>
            <a:endParaRPr lang="pt-BR" sz="2000" dirty="0" smtClean="0">
              <a:solidFill>
                <a:srgbClr val="361309"/>
              </a:solidFill>
            </a:endParaRPr>
          </a:p>
          <a:p>
            <a:pPr algn="ctr">
              <a:lnSpc>
                <a:spcPct val="100000"/>
              </a:lnSpc>
            </a:pP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Aluna: 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</a:rPr>
              <a:t>Milka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Eugenia </a:t>
            </a:r>
            <a:r>
              <a:rPr lang="pt-BR" sz="1600" dirty="0" err="1">
                <a:solidFill>
                  <a:schemeClr val="tx2">
                    <a:lumMod val="75000"/>
                  </a:schemeClr>
                </a:solidFill>
              </a:rPr>
              <a:t>Monsalves</a:t>
            </a:r>
            <a:r>
              <a:rPr lang="pt-BR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Nilo</a:t>
            </a:r>
          </a:p>
          <a:p>
            <a:pPr algn="ctr">
              <a:lnSpc>
                <a:spcPct val="100000"/>
              </a:lnSpc>
            </a:pP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Orientador: </a:t>
            </a:r>
            <a:r>
              <a:rPr lang="pt-BR" sz="1600" dirty="0" err="1" smtClean="0">
                <a:solidFill>
                  <a:schemeClr val="tx2">
                    <a:lumMod val="75000"/>
                  </a:schemeClr>
                </a:solidFill>
              </a:rPr>
              <a:t>Ernande</a:t>
            </a:r>
            <a:r>
              <a:rPr lang="pt-BR" sz="1600" dirty="0" smtClean="0">
                <a:solidFill>
                  <a:schemeClr val="tx2">
                    <a:lumMod val="75000"/>
                  </a:schemeClr>
                </a:solidFill>
              </a:rPr>
              <a:t> Valentin do Prado</a:t>
            </a:r>
            <a:endParaRPr sz="16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92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4079063" y="2276872"/>
            <a:ext cx="1066320" cy="10081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78563"/>
            <a:ext cx="403244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r>
              <a:rPr lang="pt-BR" sz="2800" dirty="0" smtClean="0"/>
              <a:t>16</a:t>
            </a:r>
            <a:r>
              <a:rPr lang="pt-BR" sz="2800" dirty="0"/>
              <a:t>. Concluir tratamento odontológico em 30% das crianças entre 6 e 72 meses como primeira consulta odontológica programada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82296" indent="0" algn="ctr">
              <a:buNone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1 mês: 100%   2 mês: 100%    3 mês: 22,2%    4 mês: 16,7%</a:t>
            </a:r>
          </a:p>
          <a:p>
            <a:pPr marL="82296" indent="0" algn="ctr"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IV</a:t>
            </a:r>
            <a:r>
              <a:rPr lang="pt-BR" sz="2800" dirty="0">
                <a:solidFill>
                  <a:srgbClr val="C00000"/>
                </a:solidFill>
              </a:rPr>
              <a:t>) Melhorar registro das informações</a:t>
            </a:r>
          </a:p>
          <a:p>
            <a:pPr marL="82296" indent="0" algn="just">
              <a:buNone/>
            </a:pPr>
            <a:r>
              <a:rPr lang="pt-BR" sz="2800" dirty="0" smtClean="0"/>
              <a:t>17</a:t>
            </a:r>
            <a:r>
              <a:rPr lang="pt-BR" sz="2800" dirty="0"/>
              <a:t>.  Manter registro na ficha espelho de saúde da criança/vacinação em 100% das crianças que consultam no serviço.</a:t>
            </a:r>
          </a:p>
          <a:p>
            <a:pPr marL="82296" indent="0" algn="ctr">
              <a:buNone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1 mês: 100%      2 mês:  94,7%        3 mês: 97,4%     4 mês:  96, 1% </a:t>
            </a:r>
          </a:p>
          <a:p>
            <a:pPr marL="82296" indent="0" algn="ctr">
              <a:buNone/>
            </a:pPr>
            <a:r>
              <a:rPr lang="pt-BR" sz="2800" dirty="0">
                <a:solidFill>
                  <a:srgbClr val="C00000"/>
                </a:solidFill>
              </a:rPr>
              <a:t>V) Mapear as crianças de risco</a:t>
            </a:r>
          </a:p>
          <a:p>
            <a:pPr marL="82296" indent="0" algn="just">
              <a:buNone/>
            </a:pPr>
            <a:r>
              <a:rPr lang="pt-BR" sz="2800" dirty="0" smtClean="0"/>
              <a:t>18</a:t>
            </a:r>
            <a:r>
              <a:rPr lang="pt-BR" sz="2800" dirty="0"/>
              <a:t>. Avaliar risco em 100% das crianças cadastradas no programa</a:t>
            </a:r>
          </a:p>
          <a:p>
            <a:pPr marL="82296" indent="0" algn="ctr">
              <a:buNone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1 mês: 100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%     2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94,7%   3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97,4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   4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98%</a:t>
            </a:r>
          </a:p>
          <a:p>
            <a:pPr marL="82296" indent="0" algn="ctr">
              <a:buNone/>
            </a:pP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endParaRPr lang="pt-B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endParaRPr lang="pt-BR" sz="2800" dirty="0" smtClean="0"/>
          </a:p>
          <a:p>
            <a:pPr marL="82296" indent="0">
              <a:buNone/>
            </a:pPr>
            <a:endParaRPr lang="pt-BR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04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VI) Promover Saúde.</a:t>
            </a:r>
          </a:p>
          <a:p>
            <a:pPr marL="82296" indent="0" algn="just">
              <a:buNone/>
            </a:pPr>
            <a:r>
              <a:rPr lang="pt-BR" sz="2800" dirty="0" smtClean="0"/>
              <a:t>19</a:t>
            </a:r>
            <a:r>
              <a:rPr lang="pt-BR" sz="2800" dirty="0"/>
              <a:t>. Dar </a:t>
            </a:r>
            <a:r>
              <a:rPr lang="pt-BR" sz="2800" dirty="0" smtClean="0"/>
              <a:t>orientações  </a:t>
            </a:r>
            <a:r>
              <a:rPr lang="pt-BR" sz="2800" dirty="0"/>
              <a:t>para prevenir acidentes na </a:t>
            </a:r>
            <a:r>
              <a:rPr lang="pt-BR" sz="2800" dirty="0" smtClean="0"/>
              <a:t>infância </a:t>
            </a:r>
            <a:r>
              <a:rPr lang="pt-BR" sz="2800" dirty="0"/>
              <a:t>em 100% das consultas de saúde da </a:t>
            </a:r>
            <a:r>
              <a:rPr lang="pt-BR" sz="2800" dirty="0" smtClean="0"/>
              <a:t>criança,</a:t>
            </a:r>
          </a:p>
          <a:p>
            <a:pPr marL="82296" indent="0" algn="ctr">
              <a:buNone/>
            </a:pP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1 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100%   2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94,7%   3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100%   4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100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82296" indent="0">
              <a:buNone/>
            </a:pPr>
            <a:r>
              <a:rPr lang="pt-BR" sz="2800" dirty="0" smtClean="0"/>
              <a:t>20</a:t>
            </a:r>
            <a:r>
              <a:rPr lang="pt-BR" sz="2800" dirty="0"/>
              <a:t>. Colocar 100% das crianças para mamar a primeira consulta</a:t>
            </a:r>
          </a:p>
          <a:p>
            <a:pPr marL="82296" indent="0" algn="ctr">
              <a:buNone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1 mês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76,3%   2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77,2%   3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83,1%   4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81,4 %</a:t>
            </a:r>
          </a:p>
          <a:p>
            <a:pPr marL="82296" indent="0" algn="just">
              <a:buNone/>
            </a:pPr>
            <a:r>
              <a:rPr lang="pt-BR" sz="2800" dirty="0" smtClean="0"/>
              <a:t>21</a:t>
            </a:r>
            <a:r>
              <a:rPr lang="pt-BR" sz="2800" dirty="0"/>
              <a:t>. Fornecer orientações nutricionais de acordo com a faixa etária para 100% das </a:t>
            </a:r>
            <a:r>
              <a:rPr lang="pt-BR" sz="2800" dirty="0" smtClean="0"/>
              <a:t>crianças.</a:t>
            </a:r>
          </a:p>
          <a:p>
            <a:pPr marL="82296" indent="0" algn="ctr">
              <a:buNone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97,8%    2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93%     3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98,7%     4 </a:t>
            </a:r>
            <a:r>
              <a:rPr lang="pt-BR" sz="2000" dirty="0">
                <a:solidFill>
                  <a:schemeClr val="accent5">
                    <a:lumMod val="75000"/>
                  </a:schemeClr>
                </a:solidFill>
              </a:rPr>
              <a:t>mês: 99%</a:t>
            </a:r>
          </a:p>
          <a:p>
            <a:pPr marL="82296" indent="0">
              <a:buNone/>
            </a:pPr>
            <a:r>
              <a:rPr lang="pt-BR" sz="2800" dirty="0"/>
              <a:t>23. Orientar sobre higiene bucal, etiologia e prevenção da carie para 100%  dos responsáveis das crianças entre 0 e 72 meses cadastradas no programa.</a:t>
            </a:r>
          </a:p>
          <a:p>
            <a:pPr marL="82296" indent="0" algn="ctr">
              <a:buNone/>
            </a:pPr>
            <a:r>
              <a:rPr lang="pt-BR" sz="2200" dirty="0"/>
              <a:t> </a:t>
            </a:r>
            <a:r>
              <a:rPr lang="pt-BR" sz="2200" dirty="0">
                <a:solidFill>
                  <a:schemeClr val="accent5">
                    <a:lumMod val="75000"/>
                  </a:schemeClr>
                </a:solidFill>
              </a:rPr>
              <a:t>1mês:  100%   2 mês: 94,7%   3 mês: 100%    4 mês: 100%</a:t>
            </a:r>
          </a:p>
          <a:p>
            <a:pPr marL="82296" indent="0" algn="ctr">
              <a:buNone/>
            </a:pPr>
            <a:endParaRPr lang="pt-BR" sz="2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84356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35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32102"/>
          </a:xfrm>
        </p:spPr>
        <p:txBody>
          <a:bodyPr>
            <a:normAutofit fontScale="25000" lnSpcReduction="20000"/>
          </a:bodyPr>
          <a:lstStyle/>
          <a:p>
            <a:pPr marL="82296" indent="0">
              <a:buNone/>
            </a:pPr>
            <a:endParaRPr lang="pt-BR" sz="5100" dirty="0" smtClean="0"/>
          </a:p>
          <a:p>
            <a:pPr marL="82296" indent="0">
              <a:buNone/>
            </a:pPr>
            <a:endParaRPr lang="pt-BR" sz="11200" dirty="0" smtClean="0"/>
          </a:p>
          <a:p>
            <a:pPr marL="82296" indent="0" algn="just">
              <a:buNone/>
            </a:pPr>
            <a:r>
              <a:rPr lang="pt-BR" sz="11200" dirty="0" smtClean="0"/>
              <a:t>24 </a:t>
            </a:r>
            <a:r>
              <a:rPr lang="pt-BR" sz="11200" dirty="0"/>
              <a:t>Orientar sobre hábitos de sucção nutritiva e não nutritiva e prevenção de </a:t>
            </a:r>
            <a:r>
              <a:rPr lang="pt-BR" sz="11200" dirty="0" err="1"/>
              <a:t>oclusopatias</a:t>
            </a:r>
            <a:r>
              <a:rPr lang="pt-BR" sz="11200" dirty="0"/>
              <a:t>  para 100% dos responsáveis de crianças entre 0 e 72 meses cadastradas.</a:t>
            </a:r>
          </a:p>
          <a:p>
            <a:pPr marL="82296" indent="0" algn="ctr">
              <a:buNone/>
            </a:pP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 1mês:  100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   2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94,7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   3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100%    4 mês: 100%</a:t>
            </a:r>
          </a:p>
          <a:p>
            <a:pPr marL="82296" indent="0">
              <a:buNone/>
            </a:pPr>
            <a:r>
              <a:rPr lang="pt-BR" sz="11200" dirty="0"/>
              <a:t>25. Fornecer orientações nutricionais para 100% das crianças e seus responsáveis frequentadores da creche foco da intervenção.</a:t>
            </a:r>
          </a:p>
          <a:p>
            <a:pPr marL="82296" indent="0" algn="ctr">
              <a:buNone/>
            </a:pP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100%      2 mês: 100%       3 mês: 16,7%         4 mês: 41,2%</a:t>
            </a:r>
          </a:p>
          <a:p>
            <a:pPr marL="82296" indent="0" algn="ctr">
              <a:buNone/>
            </a:pPr>
            <a:endParaRPr lang="pt-BR" sz="8000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pt-BR" sz="11200" dirty="0" smtClean="0">
                <a:solidFill>
                  <a:schemeClr val="accent5">
                    <a:lumMod val="75000"/>
                  </a:schemeClr>
                </a:solidFill>
              </a:rPr>
              <a:t>100 % atingida: </a:t>
            </a:r>
            <a:endParaRPr lang="pt-BR" sz="11200" dirty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just">
              <a:buNone/>
            </a:pPr>
            <a:r>
              <a:rPr lang="pt-BR" sz="11200" dirty="0"/>
              <a:t>22. Fornecer orientações sobre higiene bucal, etiologia e prevenção da carie para 100% das crianças e seus responsáveis, frequentadoras da creche.</a:t>
            </a:r>
          </a:p>
          <a:p>
            <a:pPr marL="82296" indent="0" algn="just">
              <a:buNone/>
            </a:pPr>
            <a:endParaRPr lang="pt-BR" sz="11200" dirty="0"/>
          </a:p>
          <a:p>
            <a:pPr marL="82296" indent="0">
              <a:buNone/>
            </a:pPr>
            <a:r>
              <a:rPr lang="pt-BR" sz="5100" dirty="0"/>
              <a:t>						</a:t>
            </a:r>
            <a:r>
              <a:rPr lang="pt-BR" sz="4000" dirty="0"/>
              <a:t>	</a:t>
            </a:r>
            <a:r>
              <a:rPr lang="pt-BR" dirty="0"/>
              <a:t>	</a:t>
            </a:r>
            <a:r>
              <a:rPr lang="pt-BR" sz="2800" dirty="0"/>
              <a:t>		</a:t>
            </a:r>
          </a:p>
          <a:p>
            <a:pPr marL="82296" indent="0">
              <a:buNone/>
            </a:pPr>
            <a:endParaRPr lang="pt-BR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52665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7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4797152"/>
            <a:ext cx="8291264" cy="1296144"/>
          </a:xfrm>
        </p:spPr>
        <p:txBody>
          <a:bodyPr>
            <a:normAutofit/>
          </a:bodyPr>
          <a:lstStyle/>
          <a:p>
            <a:r>
              <a:rPr lang="pt-BR" sz="3200" dirty="0" smtClean="0"/>
              <a:t>Visita creche Sorriso de Criança</a:t>
            </a:r>
            <a:endParaRPr lang="pt-BR" sz="320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000" dirty="0" smtClean="0"/>
              <a:t> Turma Infantil II</a:t>
            </a:r>
            <a:endParaRPr lang="pt-BR" sz="200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dirty="0" smtClean="0"/>
              <a:t>Avaliação Turma  Infantil III</a:t>
            </a:r>
            <a:endParaRPr lang="pt-BR" dirty="0"/>
          </a:p>
        </p:txBody>
      </p:sp>
      <p:pic>
        <p:nvPicPr>
          <p:cNvPr id="1026" name="Picture 2" descr="I:\Fotos camara nueva\DCIM\101MSDCF\DSC0061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518841"/>
            <a:ext cx="4022725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I:\Fotos camara nueva\DCIM\101MSDCF\DSC0071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1518841"/>
            <a:ext cx="4022725" cy="3017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887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138064"/>
          </a:xfrm>
        </p:spPr>
        <p:txBody>
          <a:bodyPr/>
          <a:lstStyle/>
          <a:p>
            <a:pPr algn="ctr"/>
            <a:r>
              <a:rPr lang="pt-BR" sz="2800" dirty="0" smtClean="0"/>
              <a:t>Educação em Saúde</a:t>
            </a:r>
            <a:endParaRPr lang="pt-BR" sz="2800" dirty="0"/>
          </a:p>
        </p:txBody>
      </p:sp>
      <p:pic>
        <p:nvPicPr>
          <p:cNvPr id="20" name="Espaço Reservado para Imagem 1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r="2846"/>
          <a:stretch>
            <a:fillRect/>
          </a:stretch>
        </p:blipFill>
        <p:spPr/>
      </p:pic>
      <p:sp>
        <p:nvSpPr>
          <p:cNvPr id="19" name="Espaço Reservado para Texto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pt-BR" dirty="0" smtClean="0"/>
              <a:t>Aleitamento Materno na USF da Estação</a:t>
            </a:r>
            <a:endParaRPr lang="pt-BR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7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0"/>
          <p:cNvSpPr>
            <a:spLocks noGrp="1"/>
          </p:cNvSpPr>
          <p:nvPr>
            <p:ph type="title"/>
          </p:nvPr>
        </p:nvSpPr>
        <p:spPr>
          <a:xfrm>
            <a:off x="457200" y="4144122"/>
            <a:ext cx="8229600" cy="2132856"/>
          </a:xfrm>
        </p:spPr>
        <p:txBody>
          <a:bodyPr>
            <a:normAutofit/>
          </a:bodyPr>
          <a:lstStyle/>
          <a:p>
            <a:r>
              <a:rPr lang="pt-BR" sz="3200" dirty="0"/>
              <a:t>Visita creche Sorriso de Criança</a:t>
            </a:r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ACS Margareth e Professora  da Creche</a:t>
            </a:r>
            <a:endParaRPr lang="pt-BR" dirty="0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t-BR" dirty="0" smtClean="0"/>
              <a:t>Crianças da Turma  Infantil IV</a:t>
            </a:r>
            <a:endParaRPr lang="pt-BR" dirty="0"/>
          </a:p>
        </p:txBody>
      </p:sp>
      <p:pic>
        <p:nvPicPr>
          <p:cNvPr id="10" name="Espaço Reservado para Imagem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19287"/>
            <a:ext cx="4022725" cy="3016151"/>
          </a:xfrm>
        </p:spPr>
      </p:pic>
      <p:pic>
        <p:nvPicPr>
          <p:cNvPr id="15" name="Espaço Reservado para Conteúdo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075" y="1518841"/>
            <a:ext cx="4022725" cy="3017043"/>
          </a:xfr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288" y="6270708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4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908720"/>
          </a:xfrm>
        </p:spPr>
        <p:txBody>
          <a:bodyPr>
            <a:normAutofit/>
          </a:bodyPr>
          <a:lstStyle/>
          <a:p>
            <a:pPr algn="ctr"/>
            <a:r>
              <a:rPr lang="pt-BR" sz="3200" dirty="0" smtClean="0">
                <a:effectLst/>
              </a:rPr>
              <a:t>Discussão</a:t>
            </a:r>
            <a:endParaRPr lang="pt-BR" sz="3200" dirty="0">
              <a:effectLst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620688"/>
            <a:ext cx="7962088" cy="6237312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Impacto </a:t>
            </a:r>
            <a:r>
              <a:rPr lang="pt-BR" sz="2800" dirty="0" smtClean="0"/>
              <a:t>positivo</a:t>
            </a:r>
          </a:p>
          <a:p>
            <a:pPr algn="just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Equipe - Serviço – Comunidade</a:t>
            </a:r>
          </a:p>
          <a:p>
            <a:pPr marL="82296" indent="0" algn="just">
              <a:buNone/>
            </a:pPr>
            <a:endParaRPr lang="pt-BR" dirty="0" smtClean="0"/>
          </a:p>
          <a:p>
            <a:pPr marL="82296" indent="0" algn="just">
              <a:buNone/>
            </a:pPr>
            <a:endParaRPr lang="pt-BR" dirty="0" smtClean="0"/>
          </a:p>
          <a:p>
            <a:pPr marL="82296" indent="0" algn="ctr">
              <a:buNone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pt-BR" dirty="0">
                <a:solidFill>
                  <a:schemeClr val="accent5">
                    <a:lumMod val="50000"/>
                  </a:schemeClr>
                </a:solidFill>
              </a:rPr>
              <a:t>Reflexão Crítica do processo de </a:t>
            </a: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aprendizado</a:t>
            </a:r>
          </a:p>
          <a:p>
            <a:pPr marL="82296" indent="0" algn="ctr">
              <a:buNone/>
            </a:pPr>
            <a:endParaRPr lang="pt-BR" sz="28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Capacitação</a:t>
            </a:r>
            <a:r>
              <a:rPr lang="pt-BR" sz="2800" dirty="0"/>
              <a:t>, crescimento  e desafio pessoal.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Qualidade- trabalho em equipe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Aconselhamento e vinculo 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pt-BR" sz="2800" dirty="0" smtClean="0"/>
              <a:t>Replica </a:t>
            </a:r>
            <a:r>
              <a:rPr lang="pt-BR" sz="2800" dirty="0"/>
              <a:t>do Programa 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381328"/>
            <a:ext cx="4035425" cy="464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73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771800" y="5160336"/>
            <a:ext cx="63722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BR" sz="3200" dirty="0" err="1" smtClean="0"/>
              <a:t>Milka</a:t>
            </a:r>
            <a:r>
              <a:rPr lang="pt-BR" sz="3200" dirty="0" smtClean="0"/>
              <a:t> </a:t>
            </a:r>
            <a:r>
              <a:rPr lang="pt-BR" sz="3200" dirty="0" err="1" smtClean="0"/>
              <a:t>Monsalves</a:t>
            </a:r>
            <a:r>
              <a:rPr lang="pt-BR" sz="3200" dirty="0" smtClean="0"/>
              <a:t> Nilo</a:t>
            </a:r>
            <a:br>
              <a:rPr lang="pt-BR" sz="3200" dirty="0" smtClean="0"/>
            </a:br>
            <a:r>
              <a:rPr lang="pt-BR" sz="3200" dirty="0" smtClean="0"/>
              <a:t>milka.monsalves.nilo@gmail.com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391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435680" y="274680"/>
            <a:ext cx="7497720" cy="922072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572314"/>
                </a:solidFill>
                <a:latin typeface="Gill Sans MT"/>
              </a:rPr>
              <a:t>Introdução
</a:t>
            </a:r>
            <a:endParaRPr dirty="0"/>
          </a:p>
        </p:txBody>
      </p:sp>
      <p:sp>
        <p:nvSpPr>
          <p:cNvPr id="94" name="TextShape 2"/>
          <p:cNvSpPr txBox="1"/>
          <p:nvPr/>
        </p:nvSpPr>
        <p:spPr>
          <a:xfrm>
            <a:off x="971600" y="735716"/>
            <a:ext cx="8172400" cy="6122284"/>
          </a:xfrm>
          <a:prstGeom prst="rect">
            <a:avLst/>
          </a:prstGeom>
        </p:spPr>
        <p:txBody>
          <a:bodyPr lIns="90000" tIns="45000" rIns="90000" bIns="45000"/>
          <a:lstStyle/>
          <a:p>
            <a:pPr lvl="1">
              <a:lnSpc>
                <a:spcPct val="100000"/>
              </a:lnSpc>
              <a:buSzPct val="25000"/>
              <a:buFont typeface="StarSymbol"/>
              <a:buChar char=""/>
            </a:pPr>
            <a:endParaRPr dirty="0"/>
          </a:p>
          <a:p>
            <a:pPr marL="914400" lvl="1" indent="-457200">
              <a:lnSpc>
                <a:spcPct val="15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800" dirty="0" smtClean="0"/>
              <a:t>Importância </a:t>
            </a:r>
            <a:r>
              <a:rPr lang="pt-BR" sz="2800" dirty="0"/>
              <a:t>da intervenção </a:t>
            </a:r>
          </a:p>
          <a:p>
            <a:pPr marL="914400" lvl="1" indent="-457200">
              <a:lnSpc>
                <a:spcPct val="15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800" dirty="0"/>
              <a:t>Aumento da cobertura 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800" dirty="0" smtClean="0"/>
              <a:t>Registro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800" dirty="0" smtClean="0"/>
              <a:t>Acompanhamento </a:t>
            </a:r>
            <a:r>
              <a:rPr lang="pt-BR" sz="2800" dirty="0"/>
              <a:t>da criança</a:t>
            </a:r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800" dirty="0"/>
              <a:t>Consultas </a:t>
            </a:r>
            <a:r>
              <a:rPr lang="pt-BR" sz="2800" dirty="0" smtClean="0"/>
              <a:t>pré-natais</a:t>
            </a:r>
            <a:endParaRPr lang="pt-BR" sz="2800" dirty="0"/>
          </a:p>
          <a:p>
            <a:pPr marL="914400" lvl="1" indent="-457200" algn="just">
              <a:lnSpc>
                <a:spcPct val="150000"/>
              </a:lnSpc>
              <a:buClr>
                <a:schemeClr val="tx2"/>
              </a:buClr>
              <a:buSzPct val="80000"/>
              <a:buFont typeface="Arial" panose="020B0604020202020204" pitchFamily="34" charset="0"/>
              <a:buChar char="•"/>
            </a:pPr>
            <a:r>
              <a:rPr lang="pt-BR" sz="2800" dirty="0"/>
              <a:t>Credibilidade no </a:t>
            </a:r>
            <a:r>
              <a:rPr lang="pt-BR" sz="2800" dirty="0" smtClean="0"/>
              <a:t>serviço.</a:t>
            </a:r>
            <a:endParaRPr lang="pt-BR" sz="2800" dirty="0"/>
          </a:p>
          <a:p>
            <a:pPr lvl="1" algn="just">
              <a:lnSpc>
                <a:spcPct val="150000"/>
              </a:lnSpc>
              <a:buClr>
                <a:schemeClr val="tx2"/>
              </a:buClr>
              <a:buSzPct val="80000"/>
            </a:pPr>
            <a:endParaRPr lang="pt-B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73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1600" y="0"/>
            <a:ext cx="8172400" cy="6858000"/>
          </a:xfrm>
        </p:spPr>
        <p:txBody>
          <a:bodyPr>
            <a:normAutofit/>
          </a:bodyPr>
          <a:lstStyle/>
          <a:p>
            <a:pPr marL="82296" indent="0" algn="just">
              <a:buNone/>
            </a:pPr>
            <a:endParaRPr lang="pt-BR" sz="2800" dirty="0" smtClean="0"/>
          </a:p>
          <a:p>
            <a:pPr marL="82296" indent="0">
              <a:buNone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Município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 smtClean="0"/>
              <a:t>Sobral </a:t>
            </a:r>
            <a:r>
              <a:rPr lang="pt-BR" sz="2800" dirty="0"/>
              <a:t>– Ceará - 233 km de Fortaleza 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/>
              <a:t>193.134 habitantes (IBGE, 2010)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 smtClean="0"/>
              <a:t>Economia- Condições sanitárias e sociais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/>
              <a:t>32 Centros de Saúde da família.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just">
              <a:buClr>
                <a:schemeClr val="tx2">
                  <a:lumMod val="75000"/>
                </a:schemeClr>
              </a:buClr>
              <a:buSzPct val="100000"/>
              <a:buNone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USF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Estação: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/>
              <a:t>Equipe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/>
              <a:t>População cadastrada:  6525 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/>
              <a:t>Puericultura antes da </a:t>
            </a:r>
            <a:r>
              <a:rPr lang="pt-BR" sz="2800" dirty="0" smtClean="0"/>
              <a:t>intervenção</a:t>
            </a:r>
          </a:p>
          <a:p>
            <a:pPr algn="just"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82296" indent="0" algn="just">
              <a:buNone/>
            </a:pPr>
            <a:endParaRPr lang="pt-BR" sz="2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9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435680" y="0"/>
            <a:ext cx="7497720" cy="1124744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200" dirty="0">
                <a:solidFill>
                  <a:srgbClr val="572314"/>
                </a:solidFill>
                <a:latin typeface="Gill Sans MT"/>
              </a:rPr>
              <a:t>Objetivo Geral
</a:t>
            </a:r>
            <a:endParaRPr dirty="0"/>
          </a:p>
        </p:txBody>
      </p:sp>
      <p:sp>
        <p:nvSpPr>
          <p:cNvPr id="96" name="TextShape 2"/>
          <p:cNvSpPr txBox="1"/>
          <p:nvPr/>
        </p:nvSpPr>
        <p:spPr>
          <a:xfrm>
            <a:off x="971600" y="692696"/>
            <a:ext cx="8172400" cy="6165304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ctr">
              <a:buSzPct val="25000"/>
            </a:pPr>
            <a:r>
              <a:rPr lang="pt-BR" sz="3200" dirty="0">
                <a:solidFill>
                  <a:srgbClr val="000000"/>
                </a:solidFill>
              </a:rPr>
              <a:t>Melhorar a </a:t>
            </a:r>
            <a:r>
              <a:rPr lang="pt-BR" sz="3200" dirty="0" smtClean="0">
                <a:solidFill>
                  <a:srgbClr val="000000"/>
                </a:solidFill>
              </a:rPr>
              <a:t>atenção à  </a:t>
            </a:r>
            <a:r>
              <a:rPr lang="pt-BR" sz="3200" dirty="0">
                <a:solidFill>
                  <a:srgbClr val="000000"/>
                </a:solidFill>
              </a:rPr>
              <a:t>saúde da </a:t>
            </a:r>
            <a:r>
              <a:rPr lang="pt-BR" sz="3200" dirty="0" smtClean="0">
                <a:solidFill>
                  <a:srgbClr val="000000"/>
                </a:solidFill>
              </a:rPr>
              <a:t>criança </a:t>
            </a:r>
            <a:r>
              <a:rPr lang="pt-BR" sz="3200" dirty="0">
                <a:solidFill>
                  <a:srgbClr val="000000"/>
                </a:solidFill>
              </a:rPr>
              <a:t>na USF </a:t>
            </a:r>
            <a:r>
              <a:rPr lang="pt-BR" sz="3200" dirty="0" smtClean="0">
                <a:solidFill>
                  <a:srgbClr val="000000"/>
                </a:solidFill>
              </a:rPr>
              <a:t>Estação, </a:t>
            </a:r>
            <a:r>
              <a:rPr lang="pt-BR" sz="3200" dirty="0">
                <a:solidFill>
                  <a:srgbClr val="000000"/>
                </a:solidFill>
              </a:rPr>
              <a:t>Sobral </a:t>
            </a:r>
            <a:r>
              <a:rPr lang="pt-BR" sz="3200" dirty="0" smtClean="0">
                <a:solidFill>
                  <a:srgbClr val="000000"/>
                </a:solidFill>
              </a:rPr>
              <a:t>CE.</a:t>
            </a:r>
          </a:p>
          <a:p>
            <a:pPr algn="ctr">
              <a:lnSpc>
                <a:spcPct val="100000"/>
              </a:lnSpc>
              <a:buSzPct val="25000"/>
            </a:pPr>
            <a:endParaRPr lang="pt-BR" sz="2800" dirty="0" smtClean="0">
              <a:solidFill>
                <a:schemeClr val="accent5"/>
              </a:solidFill>
              <a:latin typeface="+mj-lt"/>
            </a:endParaRPr>
          </a:p>
          <a:p>
            <a:pPr algn="ctr">
              <a:lnSpc>
                <a:spcPct val="100000"/>
              </a:lnSpc>
              <a:buSzPct val="25000"/>
            </a:pPr>
            <a:r>
              <a:rPr lang="pt-BR" sz="2800" dirty="0" smtClean="0">
                <a:solidFill>
                  <a:schemeClr val="accent5"/>
                </a:solidFill>
                <a:latin typeface="+mj-lt"/>
              </a:rPr>
              <a:t>Objetivos específicos</a:t>
            </a:r>
          </a:p>
          <a:p>
            <a:pPr algn="just">
              <a:lnSpc>
                <a:spcPct val="100000"/>
              </a:lnSpc>
              <a:buSzPct val="25000"/>
            </a:pPr>
            <a:endParaRPr lang="pt-BR" sz="2800" dirty="0" smtClean="0"/>
          </a:p>
          <a:p>
            <a:pPr algn="just">
              <a:lnSpc>
                <a:spcPct val="100000"/>
              </a:lnSpc>
              <a:buSzPct val="25000"/>
            </a:pPr>
            <a:r>
              <a:rPr lang="pt-BR" sz="2800" dirty="0" smtClean="0"/>
              <a:t>1.  Ampliar a cobertura 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pt-BR" sz="2800" dirty="0" smtClean="0"/>
              <a:t>2.  Melhorar a adesão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pt-BR" sz="2800" dirty="0" smtClean="0"/>
              <a:t>3.  Melhorar a qualidade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pt-BR" sz="2800" dirty="0" smtClean="0"/>
              <a:t>4.  Melhorar o registro 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pt-BR" sz="2800" dirty="0" smtClean="0"/>
              <a:t>5.  Mapear as crianças de risco</a:t>
            </a:r>
          </a:p>
          <a:p>
            <a:pPr algn="just">
              <a:lnSpc>
                <a:spcPct val="100000"/>
              </a:lnSpc>
              <a:buSzPct val="25000"/>
            </a:pPr>
            <a:r>
              <a:rPr lang="pt-BR" sz="2800" dirty="0" smtClean="0"/>
              <a:t>6.  Promover a saúde.</a:t>
            </a:r>
          </a:p>
          <a:p>
            <a:pPr algn="just">
              <a:lnSpc>
                <a:spcPct val="100000"/>
              </a:lnSpc>
              <a:buSzPct val="25000"/>
            </a:pPr>
            <a:endParaRPr sz="2400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27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188640"/>
            <a:ext cx="8229240" cy="72008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3200" dirty="0" smtClean="0">
                <a:solidFill>
                  <a:srgbClr val="572314"/>
                </a:solidFill>
                <a:latin typeface="Gill Sans MT"/>
              </a:rPr>
              <a:t>       Metodologia</a:t>
            </a:r>
            <a:endParaRPr dirty="0"/>
          </a:p>
        </p:txBody>
      </p:sp>
      <p:sp>
        <p:nvSpPr>
          <p:cNvPr id="98" name="TextShape 2"/>
          <p:cNvSpPr txBox="1"/>
          <p:nvPr/>
        </p:nvSpPr>
        <p:spPr>
          <a:xfrm>
            <a:off x="1187624" y="908720"/>
            <a:ext cx="7745776" cy="594928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57200" indent="-4572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 marL="457200" indent="-4572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 smtClean="0"/>
              <a:t>Cadastro</a:t>
            </a:r>
            <a:endParaRPr lang="pt-BR" sz="2800" dirty="0"/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 smtClean="0"/>
              <a:t>Intervenção 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 smtClean="0"/>
              <a:t>Protocolo do Ministério da Saúde, Saúde da Criança, 2012.</a:t>
            </a:r>
          </a:p>
          <a:p>
            <a:pPr marL="457200" indent="-457200"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pt-BR" sz="2800" dirty="0"/>
              <a:t>Ações Realizadas e Logística</a:t>
            </a:r>
          </a:p>
          <a:p>
            <a:pPr algn="just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</a:pPr>
            <a:endParaRPr lang="pt-BR" sz="2800" dirty="0"/>
          </a:p>
          <a:p>
            <a:pPr marL="457200" indent="-457200">
              <a:lnSpc>
                <a:spcPct val="150000"/>
              </a:lnSpc>
              <a:buClr>
                <a:schemeClr val="tx2">
                  <a:lumMod val="75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pt-BR" sz="2800" dirty="0" smtClean="0"/>
          </a:p>
          <a:p>
            <a:pPr>
              <a:lnSpc>
                <a:spcPct val="100000"/>
              </a:lnSpc>
              <a:buSzPct val="25000"/>
              <a:buFont typeface="Wingdings 2" charset="2"/>
              <a:buChar char=""/>
            </a:pPr>
            <a:endParaRPr lang="pt-BR" sz="2800" dirty="0"/>
          </a:p>
          <a:p>
            <a:pPr>
              <a:lnSpc>
                <a:spcPct val="100000"/>
              </a:lnSpc>
              <a:buSzPct val="25000"/>
            </a:pPr>
            <a:endParaRPr lang="pt-BR" sz="2800" dirty="0" smtClean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SzPct val="25000"/>
            </a:pPr>
            <a:endParaRPr lang="pt-BR" sz="28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SzPct val="25000"/>
            </a:pPr>
            <a:endParaRPr lang="pt-BR" sz="2800" dirty="0" smtClean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SzPct val="25000"/>
            </a:pPr>
            <a:endParaRPr lang="pt-BR" sz="28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SzPct val="25000"/>
            </a:pPr>
            <a:endParaRPr lang="pt-BR" sz="2800" dirty="0" smtClean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SzPct val="25000"/>
            </a:pPr>
            <a:endParaRPr lang="pt-BR" sz="2800" dirty="0">
              <a:solidFill>
                <a:schemeClr val="accent5"/>
              </a:solidFill>
            </a:endParaRPr>
          </a:p>
          <a:p>
            <a:pPr>
              <a:lnSpc>
                <a:spcPct val="100000"/>
              </a:lnSpc>
              <a:buSzPct val="25000"/>
            </a:pPr>
            <a:endParaRPr lang="pt-BR" sz="2800" dirty="0" smtClean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799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pt-BR" dirty="0" smtClean="0">
                <a:solidFill>
                  <a:schemeClr val="accent5"/>
                </a:solidFill>
              </a:rPr>
              <a:t>Objetivos: </a:t>
            </a:r>
          </a:p>
          <a:p>
            <a:pPr marL="82296" indent="0" algn="ctr">
              <a:buNone/>
            </a:pPr>
            <a:endParaRPr lang="pt-BR" dirty="0" smtClean="0">
              <a:solidFill>
                <a:schemeClr val="accent5"/>
              </a:solidFill>
            </a:endParaRPr>
          </a:p>
          <a:p>
            <a:pPr marL="596646" indent="-514350" algn="ctr">
              <a:buClrTx/>
              <a:buFont typeface="+mj-lt"/>
              <a:buAutoNum type="arabicParenR"/>
            </a:pPr>
            <a:r>
              <a:rPr lang="pt-BR" sz="2800" dirty="0" smtClean="0">
                <a:solidFill>
                  <a:srgbClr val="C00000"/>
                </a:solidFill>
              </a:rPr>
              <a:t>Ampliar cobertura de Atenção à  Saúde da Criança. </a:t>
            </a:r>
          </a:p>
          <a:p>
            <a:pPr marL="82296" indent="0">
              <a:buClrTx/>
              <a:buNone/>
            </a:pPr>
            <a:endParaRPr lang="pt-BR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>
              <a:buNone/>
            </a:pPr>
            <a:r>
              <a:rPr lang="pt-BR" sz="2800" dirty="0" smtClean="0"/>
              <a:t>1. </a:t>
            </a:r>
            <a:r>
              <a:rPr lang="pt-BR" sz="2800" dirty="0"/>
              <a:t>Ampliar a cobertura da atenção à saúde de crianças entre 0 e 72 meses da unidade saúde para 60%. </a:t>
            </a:r>
            <a:r>
              <a:rPr lang="pt-BR" sz="2800" dirty="0" smtClean="0"/>
              <a:t> </a:t>
            </a:r>
            <a:endParaRPr lang="pt-BR" sz="2800" dirty="0"/>
          </a:p>
          <a:p>
            <a:pPr marL="596646" indent="-514350">
              <a:buAutoNum type="arabicPeriod"/>
            </a:pPr>
            <a:endParaRPr lang="pt-BR" dirty="0" smtClean="0"/>
          </a:p>
          <a:p>
            <a:pPr marL="1847088" lvl="8" indent="0" algn="just">
              <a:buNone/>
            </a:pPr>
            <a:r>
              <a:rPr lang="pt-BR" dirty="0" smtClean="0"/>
              <a:t>					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102 Crianças </a:t>
            </a:r>
          </a:p>
          <a:p>
            <a:pPr marL="1847088" lvl="8" indent="0" algn="just">
              <a:buNone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				1 mês: 11%</a:t>
            </a:r>
          </a:p>
          <a:p>
            <a:pPr marL="1847088" lvl="8" indent="0" algn="just">
              <a:buNone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				2 mês: 13,6%</a:t>
            </a:r>
          </a:p>
          <a:p>
            <a:pPr marL="1847088" lvl="8" indent="0" algn="just">
              <a:buNone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				3 mês: 18.3%</a:t>
            </a:r>
          </a:p>
          <a:p>
            <a:pPr marL="1847088" lvl="8" indent="0" algn="just">
              <a:buNone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				4 mês: 24,3 %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2361438" lvl="8" indent="-514350" algn="r">
              <a:buAutoNum type="arabicPeriod"/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marL="596646" indent="-514350">
              <a:buAutoNum type="arabicPeriod"/>
            </a:pPr>
            <a:endParaRPr lang="pt-BR" dirty="0" smtClean="0"/>
          </a:p>
          <a:p>
            <a:pPr marL="596646" indent="-514350">
              <a:buAutoNum type="arabicPeriod"/>
            </a:pPr>
            <a:endParaRPr lang="pt-BR" dirty="0" smtClean="0"/>
          </a:p>
          <a:p>
            <a:pPr marL="596646" indent="-514350">
              <a:buAutoNum type="arabicPeriod"/>
            </a:pPr>
            <a:endParaRPr lang="pt-BR" dirty="0"/>
          </a:p>
          <a:p>
            <a:pPr marL="596646" indent="-514350">
              <a:buAutoNum type="arabicPeriod"/>
            </a:pPr>
            <a:endParaRPr lang="pt-BR" dirty="0" smtClean="0"/>
          </a:p>
          <a:p>
            <a:pPr marL="596646" indent="-514350">
              <a:buAutoNum type="arabicPeriod"/>
            </a:pPr>
            <a:endParaRPr lang="pt-BR" dirty="0"/>
          </a:p>
          <a:p>
            <a:pPr marL="596646" indent="-514350">
              <a:buAutoNum type="arabicPeriod"/>
            </a:pPr>
            <a:endParaRPr lang="pt-BR" dirty="0" smtClean="0"/>
          </a:p>
          <a:p>
            <a:pPr marL="596646" indent="-514350">
              <a:buAutoNum type="arabicPeriod"/>
            </a:pPr>
            <a:endParaRPr lang="pt-BR" dirty="0"/>
          </a:p>
          <a:p>
            <a:pPr marL="596646" indent="-514350">
              <a:buAutoNum type="arabicPeriod"/>
            </a:pPr>
            <a:endParaRPr lang="pt-BR" dirty="0" smtClean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595305564"/>
              </p:ext>
            </p:extLst>
          </p:nvPr>
        </p:nvGraphicFramePr>
        <p:xfrm>
          <a:off x="1619672" y="3284984"/>
          <a:ext cx="4824536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6278562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829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3608" y="0"/>
            <a:ext cx="8100392" cy="618744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r>
              <a:rPr lang="pt-BR" sz="11200" dirty="0" smtClean="0"/>
              <a:t>2</a:t>
            </a:r>
            <a:r>
              <a:rPr lang="pt-BR" sz="11200" dirty="0" smtClean="0"/>
              <a:t>. Realizar a primeira consulta na primeira semana de vida para 100% das Crianças cadastradas</a:t>
            </a:r>
            <a:r>
              <a:rPr lang="pt-BR" sz="8000" dirty="0" smtClean="0"/>
              <a:t>.</a:t>
            </a:r>
          </a:p>
          <a:p>
            <a:pPr marL="82296" indent="0" algn="ctr">
              <a:buNone/>
            </a:pP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1mês:  78,3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	2 mês:  75,4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	3 mês:  79,2%	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4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 65,7%</a:t>
            </a:r>
          </a:p>
          <a:p>
            <a:pPr marL="82296" indent="0">
              <a:buNone/>
            </a:pPr>
            <a:endParaRPr lang="pt-BR" sz="11200" dirty="0" smtClean="0"/>
          </a:p>
          <a:p>
            <a:pPr marL="82296" indent="0" algn="just">
              <a:buNone/>
            </a:pPr>
            <a:r>
              <a:rPr lang="pt-BR" sz="11200" dirty="0" smtClean="0"/>
              <a:t>3</a:t>
            </a:r>
            <a:r>
              <a:rPr lang="pt-BR" sz="11200" dirty="0"/>
              <a:t>. Ampliar cobertura de exame bucal (crianças de alto risco) em 100% das crianças  entre 6 e 72 em </a:t>
            </a:r>
            <a:r>
              <a:rPr lang="pt-BR" sz="11200" dirty="0" smtClean="0"/>
              <a:t>estudo;</a:t>
            </a:r>
          </a:p>
          <a:p>
            <a:pPr marL="82296" indent="0" algn="ctr">
              <a:buNone/>
            </a:pP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     2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100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     3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16,7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     4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 : 11,8% </a:t>
            </a:r>
          </a:p>
          <a:p>
            <a:pPr marL="82296" indent="0">
              <a:buNone/>
            </a:pPr>
            <a:endParaRPr lang="pt-BR" sz="11200" dirty="0" smtClean="0"/>
          </a:p>
          <a:p>
            <a:pPr marL="82296" indent="0" algn="just">
              <a:buNone/>
            </a:pPr>
            <a:r>
              <a:rPr lang="pt-BR" sz="11200" dirty="0" smtClean="0"/>
              <a:t>4</a:t>
            </a:r>
            <a:r>
              <a:rPr lang="pt-BR" sz="11200" dirty="0"/>
              <a:t>. Ampliar a cobertura de primeira consulta odontológica (6 a 72 meses) </a:t>
            </a:r>
          </a:p>
          <a:p>
            <a:pPr marL="82296" indent="0" algn="ctr">
              <a:buNone/>
            </a:pP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 10%,    2 mês: 10%,      3 mês: 25,7%       4 mês: 24%	</a:t>
            </a:r>
          </a:p>
          <a:p>
            <a:pPr marL="82296" indent="0">
              <a:buNone/>
            </a:pPr>
            <a:endParaRPr lang="pt-BR" sz="11200" dirty="0" smtClean="0"/>
          </a:p>
          <a:p>
            <a:pPr marL="82296" indent="0" algn="just">
              <a:buNone/>
            </a:pPr>
            <a:r>
              <a:rPr lang="pt-BR" sz="11200" dirty="0" smtClean="0"/>
              <a:t>5</a:t>
            </a:r>
            <a:r>
              <a:rPr lang="pt-BR" sz="11200" dirty="0"/>
              <a:t>. Ampliar a cobertura da primeira consulta odontológica em 50% das crianças  de 6 a 72 meses </a:t>
            </a:r>
            <a:r>
              <a:rPr lang="pt-BR" sz="11200" dirty="0" smtClean="0"/>
              <a:t>classificadas </a:t>
            </a:r>
            <a:r>
              <a:rPr lang="pt-BR" sz="11200" dirty="0"/>
              <a:t>como alto risco para doenças bucais: </a:t>
            </a:r>
          </a:p>
          <a:p>
            <a:pPr marL="82296" indent="0" algn="ctr">
              <a:buNone/>
            </a:pPr>
            <a:r>
              <a:rPr lang="pt-BR" sz="8000" dirty="0"/>
              <a:t>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100% atingido</a:t>
            </a:r>
          </a:p>
          <a:p>
            <a:pPr marL="82296" indent="0">
              <a:buNone/>
            </a:pPr>
            <a:endParaRPr lang="pt-BR" sz="8000" dirty="0"/>
          </a:p>
          <a:p>
            <a:pPr marL="82296" indent="0">
              <a:buNone/>
            </a:pPr>
            <a:r>
              <a:rPr lang="pt-BR" sz="8000" dirty="0" smtClean="0"/>
              <a:t>		</a:t>
            </a:r>
          </a:p>
          <a:p>
            <a:pPr marL="82296" indent="0">
              <a:buNone/>
            </a:pPr>
            <a:endParaRPr lang="pt-BR" sz="8000" dirty="0"/>
          </a:p>
          <a:p>
            <a:pPr marL="82296" indent="0">
              <a:buNone/>
            </a:pPr>
            <a:endParaRPr lang="pt-BR" sz="8000" dirty="0" smtClean="0"/>
          </a:p>
          <a:p>
            <a:pPr marL="82296" indent="0">
              <a:buNone/>
            </a:pPr>
            <a:endParaRPr lang="pt-BR" sz="8000" dirty="0"/>
          </a:p>
          <a:p>
            <a:pPr marL="82296" indent="0">
              <a:buNone/>
            </a:pPr>
            <a:endParaRPr lang="pt-BR" sz="8000" dirty="0" smtClean="0"/>
          </a:p>
          <a:p>
            <a:pPr marL="82296" indent="0">
              <a:buNone/>
            </a:pPr>
            <a:endParaRPr lang="pt-BR" sz="8000" dirty="0"/>
          </a:p>
          <a:p>
            <a:pPr marL="82296" indent="0">
              <a:buNone/>
            </a:pPr>
            <a:r>
              <a:rPr lang="pt-BR" sz="8000" dirty="0" smtClean="0"/>
              <a:t>	</a:t>
            </a:r>
            <a:endParaRPr lang="pt-BR" sz="8600" dirty="0" smtClean="0"/>
          </a:p>
          <a:p>
            <a:pPr marL="82296" indent="0">
              <a:buNone/>
            </a:pPr>
            <a:r>
              <a:rPr lang="pt-BR" dirty="0" smtClean="0"/>
              <a:t>				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298004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7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3608" y="0"/>
            <a:ext cx="8100392" cy="68580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pt-BR" sz="2800" dirty="0" smtClean="0">
                <a:solidFill>
                  <a:srgbClr val="C00000"/>
                </a:solidFill>
              </a:rPr>
              <a:t>II) Melhorar adesão ao Programa de saúde da Criança.</a:t>
            </a:r>
          </a:p>
          <a:p>
            <a:pPr marL="82296" indent="0">
              <a:buNone/>
            </a:pPr>
            <a:endParaRPr lang="pt-BR" sz="28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82296" indent="0" algn="just">
              <a:buNone/>
            </a:pPr>
            <a:r>
              <a:rPr lang="pt-BR" sz="2800" dirty="0" smtClean="0"/>
              <a:t>6. Fazer busca ativa de 100% das crianças faltosas às consultas</a:t>
            </a:r>
          </a:p>
          <a:p>
            <a:pPr marL="82296" indent="0" algn="ctr">
              <a:buNone/>
            </a:pP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1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0  2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0    3 mês:0     4 mês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: 85,7</a:t>
            </a:r>
            <a:r>
              <a:rPr lang="pt-BR" sz="2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82296" indent="0" algn="ctr">
              <a:buNone/>
            </a:pPr>
            <a:endParaRPr lang="pt-BR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pt-BR" sz="2800" dirty="0">
                <a:solidFill>
                  <a:srgbClr val="C00000"/>
                </a:solidFill>
              </a:rPr>
              <a:t>III)  Melhorar a qualidade do atendimento à criança</a:t>
            </a:r>
            <a:endParaRPr lang="pt-BR" sz="2800" dirty="0" smtClean="0">
              <a:solidFill>
                <a:srgbClr val="C00000"/>
              </a:solidFill>
            </a:endParaRPr>
          </a:p>
          <a:p>
            <a:pPr marL="82296" indent="0" algn="ctr">
              <a:buNone/>
            </a:pPr>
            <a:endParaRPr lang="pt-BR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82296" indent="0" algn="ctr">
              <a:buNone/>
            </a:pPr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Metas </a:t>
            </a:r>
            <a:r>
              <a:rPr lang="pt-BR" sz="2800" dirty="0">
                <a:solidFill>
                  <a:schemeClr val="accent5">
                    <a:lumMod val="75000"/>
                  </a:schemeClr>
                </a:solidFill>
              </a:rPr>
              <a:t>100% atingidas</a:t>
            </a:r>
            <a:r>
              <a:rPr lang="pt-BR" sz="2800" dirty="0"/>
              <a:t>:</a:t>
            </a:r>
          </a:p>
          <a:p>
            <a:pPr marL="82296" indent="0" algn="just">
              <a:buNone/>
            </a:pPr>
            <a:r>
              <a:rPr lang="pt-BR" sz="2800" dirty="0"/>
              <a:t>8. Monitorar </a:t>
            </a:r>
            <a:r>
              <a:rPr lang="pt-BR" sz="2800" dirty="0" smtClean="0"/>
              <a:t>as </a:t>
            </a:r>
            <a:r>
              <a:rPr lang="pt-BR" sz="2800" dirty="0"/>
              <a:t>crianças com déficit de </a:t>
            </a:r>
            <a:r>
              <a:rPr lang="pt-BR" sz="2800" dirty="0" smtClean="0"/>
              <a:t>peso.</a:t>
            </a:r>
            <a:endParaRPr lang="pt-BR" sz="2800" dirty="0"/>
          </a:p>
          <a:p>
            <a:pPr marL="82296" indent="0" algn="just">
              <a:buNone/>
            </a:pPr>
            <a:r>
              <a:rPr lang="pt-BR" sz="2800" dirty="0"/>
              <a:t>9. Monitorar </a:t>
            </a:r>
            <a:r>
              <a:rPr lang="pt-BR" sz="2800" dirty="0" smtClean="0"/>
              <a:t>das </a:t>
            </a:r>
            <a:r>
              <a:rPr lang="pt-BR" sz="2800" dirty="0"/>
              <a:t>crianças com excesso de </a:t>
            </a:r>
            <a:r>
              <a:rPr lang="pt-BR" sz="2800" dirty="0" smtClean="0"/>
              <a:t>peso</a:t>
            </a:r>
            <a:endParaRPr lang="pt-BR" sz="2800" dirty="0"/>
          </a:p>
          <a:p>
            <a:pPr marL="82296" indent="0" algn="just">
              <a:buNone/>
            </a:pPr>
            <a:r>
              <a:rPr lang="pt-BR" sz="2800" dirty="0"/>
              <a:t>12</a:t>
            </a:r>
            <a:r>
              <a:rPr lang="pt-BR" sz="2800" dirty="0" smtClean="0"/>
              <a:t>. Realizar </a:t>
            </a:r>
            <a:r>
              <a:rPr lang="pt-BR" sz="2800" dirty="0"/>
              <a:t>suplementação de sulfato </a:t>
            </a:r>
            <a:r>
              <a:rPr lang="pt-BR" sz="2800" dirty="0" smtClean="0"/>
              <a:t>ferroso.</a:t>
            </a:r>
            <a:endParaRPr lang="pt-BR" sz="2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257060"/>
            <a:ext cx="4035425" cy="60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5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71600" y="0"/>
            <a:ext cx="8172400" cy="6858000"/>
          </a:xfrm>
        </p:spPr>
        <p:txBody>
          <a:bodyPr>
            <a:normAutofit fontScale="25000" lnSpcReduction="20000"/>
          </a:bodyPr>
          <a:lstStyle/>
          <a:p>
            <a:pPr marL="82296" indent="0" algn="just">
              <a:buNone/>
            </a:pPr>
            <a:r>
              <a:rPr lang="pt-BR" sz="11200" dirty="0" smtClean="0"/>
              <a:t>7</a:t>
            </a:r>
            <a:r>
              <a:rPr lang="pt-BR" sz="11200" dirty="0"/>
              <a:t>. Monitorar o </a:t>
            </a:r>
            <a:r>
              <a:rPr lang="pt-BR" sz="11200" dirty="0" smtClean="0"/>
              <a:t>crescimento </a:t>
            </a:r>
            <a:r>
              <a:rPr lang="pt-BR" sz="11200" dirty="0"/>
              <a:t>em 100% das </a:t>
            </a:r>
            <a:r>
              <a:rPr lang="pt-BR" sz="11200" dirty="0" smtClean="0"/>
              <a:t>crianças</a:t>
            </a:r>
          </a:p>
          <a:p>
            <a:pPr marL="82296" indent="0" algn="ctr">
              <a:buNone/>
            </a:pP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100%   2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94,7%   3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96,1%    4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mês: 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97,1</a:t>
            </a:r>
          </a:p>
          <a:p>
            <a:pPr marL="82296" indent="0" algn="just">
              <a:buNone/>
            </a:pPr>
            <a:r>
              <a:rPr lang="pt-BR" sz="9600" dirty="0" smtClean="0"/>
              <a:t>10</a:t>
            </a:r>
            <a:r>
              <a:rPr lang="pt-BR" sz="9600" dirty="0"/>
              <a:t>. </a:t>
            </a:r>
            <a:r>
              <a:rPr lang="pt-BR" sz="11200" dirty="0"/>
              <a:t>Monitorar o desenvolvimento em 100% das crianças</a:t>
            </a:r>
          </a:p>
          <a:p>
            <a:pPr marL="82296" indent="0" algn="ctr">
              <a:buNone/>
            </a:pP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100%   2 mês: 94,7%  3mês: 97,4%	4 mês: 98%</a:t>
            </a:r>
          </a:p>
          <a:p>
            <a:pPr marL="82296" indent="0" algn="just">
              <a:buNone/>
            </a:pPr>
            <a:r>
              <a:rPr lang="pt-BR" sz="11200" dirty="0" smtClean="0"/>
              <a:t>11</a:t>
            </a:r>
            <a:r>
              <a:rPr lang="pt-BR" sz="11200" dirty="0"/>
              <a:t>. Vacinar 100%  das crianças de acordo à idade.</a:t>
            </a:r>
          </a:p>
          <a:p>
            <a:pPr marL="82296" indent="0" algn="ctr">
              <a:buNone/>
            </a:pP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100%    2 mês: 94,7%   3 mês: 98,7%	       4 mês: 99%</a:t>
            </a:r>
          </a:p>
          <a:p>
            <a:pPr marL="82296" indent="0" algn="just">
              <a:buNone/>
            </a:pPr>
            <a:r>
              <a:rPr lang="pt-BR" sz="11200" dirty="0"/>
              <a:t>13. Realizar triagem auditiva em 100% das crianças </a:t>
            </a:r>
          </a:p>
          <a:p>
            <a:pPr marL="82296" indent="0" algn="ctr">
              <a:buNone/>
            </a:pPr>
            <a:r>
              <a:rPr lang="pt-BR" sz="11200" dirty="0"/>
              <a:t>      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1,3%    2 mês:  86%   3 mês: 83,1%    4 mês: 86,3</a:t>
            </a:r>
            <a:r>
              <a:rPr lang="pt-BR" sz="80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82296" indent="0" algn="just">
              <a:buNone/>
            </a:pPr>
            <a:r>
              <a:rPr lang="pt-BR" sz="11200" dirty="0" smtClean="0"/>
              <a:t>14</a:t>
            </a:r>
            <a:r>
              <a:rPr lang="pt-BR" sz="11200" dirty="0"/>
              <a:t>. Realizar o teste do pezinho em 100% das crianças até 7 dias de vida.</a:t>
            </a:r>
          </a:p>
          <a:p>
            <a:pPr marL="82296" indent="0" algn="ctr">
              <a:buNone/>
            </a:pP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69,6%   2 mês: 63,2%   3 mês: 63,6%   4 mês: 60,8%</a:t>
            </a:r>
          </a:p>
          <a:p>
            <a:pPr marL="82296" indent="0" algn="just">
              <a:buNone/>
            </a:pPr>
            <a:r>
              <a:rPr lang="pt-BR" sz="11200" dirty="0"/>
              <a:t>15. Realizar escovação supervisionada com creme dental em 100% das crianças entre 36 e 72 meses frequentadoras a creche</a:t>
            </a:r>
          </a:p>
          <a:p>
            <a:pPr marL="82296" indent="0" algn="ctr">
              <a:buNone/>
            </a:pPr>
            <a:r>
              <a:rPr lang="pt-BR" sz="11200" dirty="0"/>
              <a:t> </a:t>
            </a:r>
            <a:r>
              <a:rPr lang="pt-BR" sz="8000" dirty="0">
                <a:solidFill>
                  <a:schemeClr val="accent5">
                    <a:lumMod val="75000"/>
                  </a:schemeClr>
                </a:solidFill>
              </a:rPr>
              <a:t>1 mês: 0%   2 mês: 0%   3 mês: 20%   4 mês: 13,3%</a:t>
            </a:r>
          </a:p>
          <a:p>
            <a:pPr marL="82296" indent="0" algn="r">
              <a:buNone/>
            </a:pPr>
            <a:endParaRPr lang="pt-BR" sz="1600" dirty="0" smtClean="0"/>
          </a:p>
          <a:p>
            <a:pPr marL="82296" indent="0" algn="r">
              <a:buNone/>
            </a:pPr>
            <a:r>
              <a:rPr lang="pt-BR" sz="1600" dirty="0" smtClean="0"/>
              <a:t>%</a:t>
            </a:r>
            <a:endParaRPr lang="pt-BR" sz="16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278563"/>
            <a:ext cx="40354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7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796</TotalTime>
  <Words>828</Words>
  <Application>Microsoft Office PowerPoint</Application>
  <PresentationFormat>Apresentação na tela (4:3)</PresentationFormat>
  <Paragraphs>167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Solstício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Visita creche Sorriso de Criança</vt:lpstr>
      <vt:lpstr>Educação em Saúde</vt:lpstr>
      <vt:lpstr>Visita creche Sorriso de Criança</vt:lpstr>
      <vt:lpstr>Discussão</vt:lpstr>
      <vt:lpstr>Milka Monsalves Nilo milka.monsalves.nilo@gmail.com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SousaNET5</dc:creator>
  <cp:lastModifiedBy>regina</cp:lastModifiedBy>
  <cp:revision>68</cp:revision>
  <dcterms:modified xsi:type="dcterms:W3CDTF">2014-08-22T01:01:16Z</dcterms:modified>
</cp:coreProperties>
</file>