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36" r:id="rId14"/>
    <p:sldId id="337" r:id="rId15"/>
    <p:sldId id="329" r:id="rId16"/>
    <p:sldId id="330" r:id="rId17"/>
    <p:sldId id="331" r:id="rId18"/>
    <p:sldId id="283" r:id="rId19"/>
    <p:sldId id="308" r:id="rId20"/>
    <p:sldId id="309" r:id="rId21"/>
    <p:sldId id="338" r:id="rId22"/>
    <p:sldId id="310" r:id="rId23"/>
    <p:sldId id="334" r:id="rId24"/>
    <p:sldId id="311" r:id="rId25"/>
  </p:sldIdLst>
  <p:sldSz cx="9144000" cy="6858000" type="screen4x3"/>
  <p:notesSz cx="6858000" cy="9144000"/>
  <p:embeddedFontLst>
    <p:embeddedFont>
      <p:font typeface="Cooper Black" panose="0208090404030B020404" pitchFamily="18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3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CARINE%20UFPEL\_MILKADIS%20VILLALON%20JACAS\UNIDADE%203\MILKADIS%20VILLALON-U3S15T2-TAREFA%20REENVIADAplanilhafinal-260615graficos%20corrigidos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RINE%20UFPEL\_MILKADIS%20VILLALON%20JACAS\UNIDADE%203\MILKADIS%20VILLALON-U3S15T2-TAREFA%20REENVIADAplanilhafinal-260615graficos%20corrigidos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RINE%20UFPEL\_MILKADIS%20VILLALON%20JACAS\UNIDADE%203\MILKADIS%20VILLALON-U3S15T2-TAREFA%20REENVIADAplanilhafinal-260615graficos%20corrigidos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RINE%20UFPEL\_MILKADIS%20VILLALON%20JACAS\UNIDADE%203\MILKADIS%20VILLALON-U3S15T2-TAREFA%20REENVIADAplanilhafinal-260615graficos%20corrigido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CARINE%20UFPEL\_MILKADIS%20VILLALON%20JACAS\UNIDADE%203\MILKADIS%20VILLALON-U3S15T2-TAREFA%20REENVIADAplanilhafinal-260615graficos%20corrigido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ARINE%20UFPEL\_MILKADIS%20VILLALON%20JACAS\UNIDADE%203\MILKADIS%20VILLALON-U3S15T2-TAREFA%20REENVIADAplanilhafinal-260615graficos%20corrigido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ARINE%20UFPEL\_MILKADIS%20VILLALON%20JACAS\UNIDADE%203\MILKADIS%20VILLALON-U3S15T2-TAREFA%20REENVIADAplanilhafinal-260615graficos%20corrigido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RINE%20UFPEL\_MILKADIS%20VILLALON%20JACAS\UNIDADE%203\MILKADIS%20VILLALON-U3S15T2-TAREFA%20REENVIADAplanilhafinal-260615graficos%20corrigido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RINE%20UFPEL\_MILKADIS%20VILLALON%20JACAS\UNIDADE%203\MILKADIS%20VILLALON-U3S15T2-TAREFA%20REENVIADAplanilhafinal-260615graficos%20corrigido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RINE%20UFPEL\_MILKADIS%20VILLALON%20JACAS\UNIDADE%203\MILKADIS%20VILLALON-U3S15T2-TAREFA%20REENVIADAplanilhafinal-260615graficos%20corrigido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RINE%20UFPEL\_MILKADIS%20VILLALON%20JACAS\UNIDADE%203\MILKADIS%20VILLALON-U3S15T2-TAREFA%20REENVIADAplanilhafinal-260615graficos%20corrigido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RINE%20UFPEL\_MILKADIS%20VILLALON%20JACAS\UNIDADE%203\MILKADIS%20VILLALON-U3S15T2-TAREFA%20REENVIADAplanilhafinal-260615graficos%20corrigido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418786446765076"/>
          <c:y val="2.930401382753984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6733887441216688"/>
          <c:y val="0.19003146475788404"/>
          <c:w val="0.77217817951638446"/>
          <c:h val="0.66711469889588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0.16945606694560669</c:v>
                </c:pt>
                <c:pt idx="1">
                  <c:v>0.28033472803347281</c:v>
                </c:pt>
                <c:pt idx="2">
                  <c:v>0.37447698744769875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692672"/>
        <c:axId val="73694208"/>
      </c:barChart>
      <c:catAx>
        <c:axId val="7369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694208"/>
        <c:crosses val="autoZero"/>
        <c:auto val="1"/>
        <c:lblAlgn val="ctr"/>
        <c:lblOffset val="100"/>
        <c:tickMarkSkip val="1"/>
        <c:noMultiLvlLbl val="0"/>
      </c:catAx>
      <c:valAx>
        <c:axId val="736942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692672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405649287177209"/>
          <c:y val="2.549805389918535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699822681771402"/>
          <c:y val="0.18240486688315699"/>
          <c:w val="0.81573663896027226"/>
          <c:h val="0.6847551054859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invertIfNegative val="0"/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0.80645161290322576</c:v>
                </c:pt>
                <c:pt idx="1">
                  <c:v>0.88</c:v>
                </c:pt>
                <c:pt idx="2">
                  <c:v>0.90625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950528"/>
        <c:axId val="114952064"/>
      </c:barChart>
      <c:catAx>
        <c:axId val="11495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952064"/>
        <c:crosses val="autoZero"/>
        <c:auto val="1"/>
        <c:lblAlgn val="ctr"/>
        <c:lblOffset val="100"/>
        <c:tickMarkSkip val="1"/>
        <c:noMultiLvlLbl val="0"/>
      </c:catAx>
      <c:valAx>
        <c:axId val="1149520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950528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PT" sz="1400" dirty="0"/>
              <a:t>Proporção de hipertensos com orientação sobre a prática de </a:t>
            </a:r>
            <a:r>
              <a:rPr lang="pt-PT" sz="1400" dirty="0" smtClean="0"/>
              <a:t>atividade </a:t>
            </a:r>
            <a:r>
              <a:rPr lang="pt-PT" sz="1400" dirty="0"/>
              <a:t>física regular</a:t>
            </a:r>
          </a:p>
        </c:rich>
      </c:tx>
      <c:layout>
        <c:manualLayout>
          <c:xMode val="edge"/>
          <c:yMode val="edge"/>
          <c:x val="0.11606742769321927"/>
          <c:y val="2.511861308594414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262295081967212"/>
          <c:y val="0.18439830874791982"/>
          <c:w val="0.94467213114754101"/>
          <c:h val="0.68786597925563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0.96296296296296291</c:v>
                </c:pt>
                <c:pt idx="1">
                  <c:v>0.97761194029850751</c:v>
                </c:pt>
                <c:pt idx="2">
                  <c:v>0.98324022346368711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33728"/>
        <c:axId val="114635520"/>
      </c:barChart>
      <c:catAx>
        <c:axId val="11463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635520"/>
        <c:crosses val="autoZero"/>
        <c:auto val="1"/>
        <c:lblAlgn val="ctr"/>
        <c:lblOffset val="100"/>
        <c:tickMarkSkip val="1"/>
        <c:noMultiLvlLbl val="0"/>
      </c:catAx>
      <c:valAx>
        <c:axId val="1146355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633728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/>
              <a:t>Proporção de diabéticos </a:t>
            </a:r>
            <a:r>
              <a:rPr lang="pt-BR" sz="1400" dirty="0" smtClean="0"/>
              <a:t>com orientação </a:t>
            </a:r>
            <a:r>
              <a:rPr lang="pt-BR" sz="1400" dirty="0"/>
              <a:t>sobre a prática de atividade física regular</a:t>
            </a:r>
          </a:p>
        </c:rich>
      </c:tx>
      <c:layout>
        <c:manualLayout>
          <c:xMode val="edge"/>
          <c:yMode val="edge"/>
          <c:x val="0.11537597853205254"/>
          <c:y val="2.569298111168219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791696760450765"/>
          <c:y val="0.18460090832934761"/>
          <c:w val="0.81458499061073941"/>
          <c:h val="0.68528774755925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Indicadores!$S$53:$U$53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Indicadores!$S$54:$U$54</c:f>
              <c:numCache>
                <c:formatCode>0.0%</c:formatCode>
                <c:ptCount val="3"/>
                <c:pt idx="0">
                  <c:v>0.967741935483871</c:v>
                </c:pt>
                <c:pt idx="1">
                  <c:v>0.98</c:v>
                </c:pt>
                <c:pt idx="2">
                  <c:v>0.984375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67904"/>
        <c:axId val="114669440"/>
      </c:barChart>
      <c:catAx>
        <c:axId val="11466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669440"/>
        <c:crosses val="autoZero"/>
        <c:auto val="1"/>
        <c:lblAlgn val="ctr"/>
        <c:lblOffset val="100"/>
        <c:tickMarkSkip val="1"/>
        <c:noMultiLvlLbl val="0"/>
      </c:catAx>
      <c:valAx>
        <c:axId val="1146694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667904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4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140753366584999"/>
          <c:y val="0.19303873643669225"/>
          <c:w val="0.8245562871181954"/>
          <c:h val="0.68422953005221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0.16145833333333334</c:v>
                </c:pt>
                <c:pt idx="1">
                  <c:v>0.26041666666666669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761024"/>
        <c:axId val="85762816"/>
      </c:barChart>
      <c:catAx>
        <c:axId val="8576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5762816"/>
        <c:crosses val="autoZero"/>
        <c:auto val="1"/>
        <c:lblAlgn val="ctr"/>
        <c:lblOffset val="100"/>
        <c:noMultiLvlLbl val="0"/>
      </c:catAx>
      <c:valAx>
        <c:axId val="857628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57610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681598019425654"/>
          <c:y val="3.007505119773038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6306483300589392"/>
          <c:y val="0.1820885617958152"/>
          <c:w val="0.77799607072691557"/>
          <c:h val="0.67881368974011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invertIfNegative val="0"/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785984"/>
        <c:axId val="114394240"/>
      </c:barChart>
      <c:catAx>
        <c:axId val="8578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394240"/>
        <c:crosses val="autoZero"/>
        <c:auto val="1"/>
        <c:lblAlgn val="ctr"/>
        <c:lblOffset val="100"/>
        <c:tickMarkSkip val="1"/>
        <c:noMultiLvlLbl val="0"/>
      </c:catAx>
      <c:valAx>
        <c:axId val="1143942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785984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12698935991869"/>
          <c:y val="2.595783383469375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074341233622848"/>
          <c:y val="0.18314982148493972"/>
          <c:w val="0.81104202130196168"/>
          <c:h val="0.67563049616664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422528"/>
        <c:axId val="114424064"/>
      </c:barChart>
      <c:catAx>
        <c:axId val="11442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424064"/>
        <c:crosses val="autoZero"/>
        <c:auto val="1"/>
        <c:lblAlgn val="ctr"/>
        <c:lblOffset val="100"/>
        <c:tickMarkSkip val="1"/>
        <c:noMultiLvlLbl val="0"/>
      </c:catAx>
      <c:valAx>
        <c:axId val="1144240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422528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PT" sz="1400" dirty="0"/>
              <a:t>Proporção de hipertensos com os exames complementares em dia de acordo com o protocolo</a:t>
            </a:r>
          </a:p>
        </c:rich>
      </c:tx>
      <c:layout>
        <c:manualLayout>
          <c:xMode val="edge"/>
          <c:yMode val="edge"/>
          <c:x val="0.15134128615339038"/>
          <c:y val="2.097205940599323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21311475409836"/>
          <c:y val="0.22917739533680204"/>
          <c:w val="0.76639344262295084"/>
          <c:h val="0.64214610609523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0.76543209876543206</c:v>
                </c:pt>
                <c:pt idx="1">
                  <c:v>0.82835820895522383</c:v>
                </c:pt>
                <c:pt idx="2">
                  <c:v>0.86592178770949724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476928"/>
        <c:axId val="114478464"/>
      </c:barChart>
      <c:catAx>
        <c:axId val="11447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478464"/>
        <c:crosses val="autoZero"/>
        <c:auto val="1"/>
        <c:lblAlgn val="ctr"/>
        <c:lblOffset val="100"/>
        <c:tickMarkSkip val="1"/>
        <c:noMultiLvlLbl val="0"/>
      </c:catAx>
      <c:valAx>
        <c:axId val="1144784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476928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794398419424296"/>
          <c:y val="2.532092994958232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106382978723404"/>
          <c:y val="0.22879276040035956"/>
          <c:w val="0.81063829787234043"/>
          <c:h val="0.64205744816232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0.83870967741935487</c:v>
                </c:pt>
                <c:pt idx="1">
                  <c:v>0.88</c:v>
                </c:pt>
                <c:pt idx="2">
                  <c:v>0.90625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97728"/>
        <c:axId val="87528192"/>
      </c:barChart>
      <c:catAx>
        <c:axId val="8749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528192"/>
        <c:crosses val="autoZero"/>
        <c:auto val="1"/>
        <c:lblAlgn val="ctr"/>
        <c:lblOffset val="100"/>
        <c:tickMarkSkip val="1"/>
        <c:noMultiLvlLbl val="0"/>
      </c:catAx>
      <c:valAx>
        <c:axId val="875281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497728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853447545376313"/>
          <c:y val="2.8232461915638453E-3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6767709847912421"/>
          <c:y val="0.24492248249478368"/>
          <c:w val="0.76969848819935327"/>
          <c:h val="0.62558115138308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invertIfNegative val="0"/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0.96153846153846156</c:v>
                </c:pt>
                <c:pt idx="1">
                  <c:v>0.97709923664122134</c:v>
                </c:pt>
                <c:pt idx="2">
                  <c:v>0.98295454545454541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848896"/>
        <c:axId val="114850432"/>
      </c:barChart>
      <c:catAx>
        <c:axId val="11484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850432"/>
        <c:crosses val="autoZero"/>
        <c:auto val="1"/>
        <c:lblAlgn val="ctr"/>
        <c:lblOffset val="100"/>
        <c:tickMarkSkip val="1"/>
        <c:noMultiLvlLbl val="0"/>
      </c:catAx>
      <c:valAx>
        <c:axId val="1148504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848896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753743258586432"/>
          <c:y val="2.877708378321120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791696760450765"/>
          <c:y val="0.24565102919568307"/>
          <c:w val="0.81458499061073941"/>
          <c:h val="0.62485260468218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0.96666666666666667</c:v>
                </c:pt>
                <c:pt idx="1">
                  <c:v>0.97959183673469385</c:v>
                </c:pt>
                <c:pt idx="2">
                  <c:v>0.98412698412698407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870528"/>
        <c:axId val="114872320"/>
      </c:barChart>
      <c:catAx>
        <c:axId val="11487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872320"/>
        <c:crosses val="autoZero"/>
        <c:auto val="1"/>
        <c:lblAlgn val="ctr"/>
        <c:lblOffset val="100"/>
        <c:tickMarkSkip val="1"/>
        <c:noMultiLvlLbl val="0"/>
      </c:catAx>
      <c:valAx>
        <c:axId val="1148723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870528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603872717846166"/>
          <c:y val="2.549805389918535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721311475409836"/>
          <c:y val="0.18240486688315699"/>
          <c:w val="0.76639344262295084"/>
          <c:h val="0.6847551054859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invertIfNegative val="0"/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0.83950617283950613</c:v>
                </c:pt>
                <c:pt idx="1">
                  <c:v>0.90298507462686572</c:v>
                </c:pt>
                <c:pt idx="2">
                  <c:v>0.92737430167597767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916352"/>
        <c:axId val="114926336"/>
      </c:barChart>
      <c:catAx>
        <c:axId val="11491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926336"/>
        <c:crosses val="autoZero"/>
        <c:auto val="1"/>
        <c:lblAlgn val="ctr"/>
        <c:lblOffset val="100"/>
        <c:tickMarkSkip val="1"/>
        <c:noMultiLvlLbl val="0"/>
      </c:catAx>
      <c:valAx>
        <c:axId val="1149263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916352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1978D-2985-4996-841B-A049827A949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052745F-3DC5-4959-AE47-571596C9B634}">
      <dgm:prSet phldrT="[Texto]" custT="1"/>
      <dgm:spPr/>
      <dgm:t>
        <a:bodyPr/>
        <a:lstStyle/>
        <a:p>
          <a:r>
            <a:rPr lang="pt-BR" sz="2400" b="1" dirty="0" smtClean="0"/>
            <a:t>HAS e DM</a:t>
          </a:r>
          <a:endParaRPr lang="pt-BR" sz="2400" b="1" dirty="0"/>
        </a:p>
      </dgm:t>
    </dgm:pt>
    <dgm:pt modelId="{6E2B8EBF-335C-411A-8FD4-112EC94D76D7}" type="parTrans" cxnId="{767E81BF-31EA-4434-838B-9E45E6A4ACB0}">
      <dgm:prSet/>
      <dgm:spPr/>
      <dgm:t>
        <a:bodyPr/>
        <a:lstStyle/>
        <a:p>
          <a:endParaRPr lang="pt-BR"/>
        </a:p>
      </dgm:t>
    </dgm:pt>
    <dgm:pt modelId="{A31CB28C-B596-431D-9E58-1482D0744C17}" type="sibTrans" cxnId="{767E81BF-31EA-4434-838B-9E45E6A4ACB0}">
      <dgm:prSet/>
      <dgm:spPr/>
      <dgm:t>
        <a:bodyPr/>
        <a:lstStyle/>
        <a:p>
          <a:endParaRPr lang="pt-BR"/>
        </a:p>
      </dgm:t>
    </dgm:pt>
    <dgm:pt modelId="{F18C813F-ADC8-4C03-AE15-52F1DCE7A1F9}">
      <dgm:prSet phldrT="[Texto]" custT="1"/>
      <dgm:spPr/>
      <dgm:t>
        <a:bodyPr/>
        <a:lstStyle/>
        <a:p>
          <a:r>
            <a:rPr lang="pt-BR" sz="2400" b="1" dirty="0" smtClean="0"/>
            <a:t>Doenças cardiovasculares</a:t>
          </a:r>
          <a:endParaRPr lang="pt-BR" sz="2400" b="1" dirty="0"/>
        </a:p>
      </dgm:t>
    </dgm:pt>
    <dgm:pt modelId="{BBE6C34B-3F2D-4E41-A380-ED5F19F0C80A}" type="parTrans" cxnId="{27DA222B-10A6-4755-B479-E7F60691124D}">
      <dgm:prSet/>
      <dgm:spPr/>
      <dgm:t>
        <a:bodyPr/>
        <a:lstStyle/>
        <a:p>
          <a:endParaRPr lang="pt-BR"/>
        </a:p>
      </dgm:t>
    </dgm:pt>
    <dgm:pt modelId="{500B677B-48DE-475A-BDBF-3FE0D2B83EF4}" type="sibTrans" cxnId="{27DA222B-10A6-4755-B479-E7F60691124D}">
      <dgm:prSet/>
      <dgm:spPr/>
      <dgm:t>
        <a:bodyPr/>
        <a:lstStyle/>
        <a:p>
          <a:endParaRPr lang="pt-BR"/>
        </a:p>
      </dgm:t>
    </dgm:pt>
    <dgm:pt modelId="{729C58BB-00BD-48AA-A017-DAAC775F0D30}">
      <dgm:prSet phldrT="[Texto]" custT="1"/>
      <dgm:spPr/>
      <dgm:t>
        <a:bodyPr/>
        <a:lstStyle/>
        <a:p>
          <a:r>
            <a:rPr lang="pt-BR" sz="2400" b="1" dirty="0" smtClean="0">
              <a:latin typeface="+mj-lt"/>
              <a:cs typeface="Arial" panose="020B0604020202020204" pitchFamily="34" charset="0"/>
            </a:rPr>
            <a:t>Principal causa de morte da população brasileira</a:t>
          </a:r>
          <a:endParaRPr lang="pt-BR" sz="2400" b="1" dirty="0">
            <a:latin typeface="+mj-lt"/>
          </a:endParaRPr>
        </a:p>
      </dgm:t>
    </dgm:pt>
    <dgm:pt modelId="{9A285481-38BE-4821-AB98-0305E8CC5F71}" type="parTrans" cxnId="{2144913D-9637-4075-867F-D48991D1D6FB}">
      <dgm:prSet/>
      <dgm:spPr/>
      <dgm:t>
        <a:bodyPr/>
        <a:lstStyle/>
        <a:p>
          <a:endParaRPr lang="pt-BR"/>
        </a:p>
      </dgm:t>
    </dgm:pt>
    <dgm:pt modelId="{6C7DF7B7-F43F-4F66-8569-8A2838CE2B78}" type="sibTrans" cxnId="{2144913D-9637-4075-867F-D48991D1D6FB}">
      <dgm:prSet/>
      <dgm:spPr/>
      <dgm:t>
        <a:bodyPr/>
        <a:lstStyle/>
        <a:p>
          <a:endParaRPr lang="pt-BR"/>
        </a:p>
      </dgm:t>
    </dgm:pt>
    <dgm:pt modelId="{6372AF20-A5EC-41B1-AA40-E54DF4C8519A}" type="pres">
      <dgm:prSet presAssocID="{A671978D-2985-4996-841B-A049827A9494}" presName="linearFlow" presStyleCnt="0">
        <dgm:presLayoutVars>
          <dgm:resizeHandles val="exact"/>
        </dgm:presLayoutVars>
      </dgm:prSet>
      <dgm:spPr/>
    </dgm:pt>
    <dgm:pt modelId="{F6ABA509-5292-49A9-9736-68DAFB8B775B}" type="pres">
      <dgm:prSet presAssocID="{1052745F-3DC5-4959-AE47-571596C9B634}" presName="node" presStyleLbl="node1" presStyleIdx="0" presStyleCnt="3" custScaleX="91570" custLinFactNeighborX="-40099" custLinFactNeighborY="141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3DA588-108C-4E52-A5E1-62EECF59786D}" type="pres">
      <dgm:prSet presAssocID="{A31CB28C-B596-431D-9E58-1482D0744C17}" presName="sibTrans" presStyleLbl="sibTrans2D1" presStyleIdx="0" presStyleCnt="2"/>
      <dgm:spPr/>
      <dgm:t>
        <a:bodyPr/>
        <a:lstStyle/>
        <a:p>
          <a:endParaRPr lang="pt-BR"/>
        </a:p>
      </dgm:t>
    </dgm:pt>
    <dgm:pt modelId="{C016AB91-A035-4991-9CBC-8B2304C843B9}" type="pres">
      <dgm:prSet presAssocID="{A31CB28C-B596-431D-9E58-1482D0744C17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FC59F9DF-9753-4668-83B4-5D599C8BD136}" type="pres">
      <dgm:prSet presAssocID="{F18C813F-ADC8-4C03-AE15-52F1DCE7A1F9}" presName="node" presStyleLbl="node1" presStyleIdx="1" presStyleCnt="3" custScaleX="108953" custScaleY="139314" custLinFactNeighborX="-31762" custLinFactNeighborY="-165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F35BDB-E0A1-43A4-92A3-82300961F0F3}" type="pres">
      <dgm:prSet presAssocID="{500B677B-48DE-475A-BDBF-3FE0D2B83EF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54F59D02-589C-4417-90DA-B406175B3D50}" type="pres">
      <dgm:prSet presAssocID="{500B677B-48DE-475A-BDBF-3FE0D2B83EF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C98C082D-C7B0-44E2-ACB0-3CF3F49E029B}" type="pres">
      <dgm:prSet presAssocID="{729C58BB-00BD-48AA-A017-DAAC775F0D30}" presName="node" presStyleLbl="node1" presStyleIdx="2" presStyleCnt="3" custScaleX="129883" custLinFactNeighborX="-60422" custLinFactNeighborY="-46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3486E6-EFE1-49C4-9042-E0B52DE1D01B}" type="presOf" srcId="{A31CB28C-B596-431D-9E58-1482D0744C17}" destId="{E93DA588-108C-4E52-A5E1-62EECF59786D}" srcOrd="0" destOrd="0" presId="urn:microsoft.com/office/officeart/2005/8/layout/process2"/>
    <dgm:cxn modelId="{7E95F10F-6C60-4399-85FA-6F28EC76AC1F}" type="presOf" srcId="{F18C813F-ADC8-4C03-AE15-52F1DCE7A1F9}" destId="{FC59F9DF-9753-4668-83B4-5D599C8BD136}" srcOrd="0" destOrd="0" presId="urn:microsoft.com/office/officeart/2005/8/layout/process2"/>
    <dgm:cxn modelId="{1C54CFD3-F4E7-44D7-9FF0-4A9D22525EAC}" type="presOf" srcId="{A671978D-2985-4996-841B-A049827A9494}" destId="{6372AF20-A5EC-41B1-AA40-E54DF4C8519A}" srcOrd="0" destOrd="0" presId="urn:microsoft.com/office/officeart/2005/8/layout/process2"/>
    <dgm:cxn modelId="{767E81BF-31EA-4434-838B-9E45E6A4ACB0}" srcId="{A671978D-2985-4996-841B-A049827A9494}" destId="{1052745F-3DC5-4959-AE47-571596C9B634}" srcOrd="0" destOrd="0" parTransId="{6E2B8EBF-335C-411A-8FD4-112EC94D76D7}" sibTransId="{A31CB28C-B596-431D-9E58-1482D0744C17}"/>
    <dgm:cxn modelId="{27DA222B-10A6-4755-B479-E7F60691124D}" srcId="{A671978D-2985-4996-841B-A049827A9494}" destId="{F18C813F-ADC8-4C03-AE15-52F1DCE7A1F9}" srcOrd="1" destOrd="0" parTransId="{BBE6C34B-3F2D-4E41-A380-ED5F19F0C80A}" sibTransId="{500B677B-48DE-475A-BDBF-3FE0D2B83EF4}"/>
    <dgm:cxn modelId="{2144913D-9637-4075-867F-D48991D1D6FB}" srcId="{A671978D-2985-4996-841B-A049827A9494}" destId="{729C58BB-00BD-48AA-A017-DAAC775F0D30}" srcOrd="2" destOrd="0" parTransId="{9A285481-38BE-4821-AB98-0305E8CC5F71}" sibTransId="{6C7DF7B7-F43F-4F66-8569-8A2838CE2B78}"/>
    <dgm:cxn modelId="{DC9F3FFD-675F-4E85-94AA-31859E1F02A3}" type="presOf" srcId="{729C58BB-00BD-48AA-A017-DAAC775F0D30}" destId="{C98C082D-C7B0-44E2-ACB0-3CF3F49E029B}" srcOrd="0" destOrd="0" presId="urn:microsoft.com/office/officeart/2005/8/layout/process2"/>
    <dgm:cxn modelId="{C7EF57A0-14FC-40FF-A172-D94BE44958D4}" type="presOf" srcId="{500B677B-48DE-475A-BDBF-3FE0D2B83EF4}" destId="{EFF35BDB-E0A1-43A4-92A3-82300961F0F3}" srcOrd="0" destOrd="0" presId="urn:microsoft.com/office/officeart/2005/8/layout/process2"/>
    <dgm:cxn modelId="{C6D7C602-6068-49E5-B497-7A43D6FF30A3}" type="presOf" srcId="{A31CB28C-B596-431D-9E58-1482D0744C17}" destId="{C016AB91-A035-4991-9CBC-8B2304C843B9}" srcOrd="1" destOrd="0" presId="urn:microsoft.com/office/officeart/2005/8/layout/process2"/>
    <dgm:cxn modelId="{5A3FF13C-3E02-48BB-BDC7-70EC61CA8820}" type="presOf" srcId="{500B677B-48DE-475A-BDBF-3FE0D2B83EF4}" destId="{54F59D02-589C-4417-90DA-B406175B3D50}" srcOrd="1" destOrd="0" presId="urn:microsoft.com/office/officeart/2005/8/layout/process2"/>
    <dgm:cxn modelId="{5438ADF9-6885-4A22-B00E-74C805C975EB}" type="presOf" srcId="{1052745F-3DC5-4959-AE47-571596C9B634}" destId="{F6ABA509-5292-49A9-9736-68DAFB8B775B}" srcOrd="0" destOrd="0" presId="urn:microsoft.com/office/officeart/2005/8/layout/process2"/>
    <dgm:cxn modelId="{27C6BC10-B0EE-4F97-A097-7D559A39C9D9}" type="presParOf" srcId="{6372AF20-A5EC-41B1-AA40-E54DF4C8519A}" destId="{F6ABA509-5292-49A9-9736-68DAFB8B775B}" srcOrd="0" destOrd="0" presId="urn:microsoft.com/office/officeart/2005/8/layout/process2"/>
    <dgm:cxn modelId="{58EAF698-F27E-4B2F-99EA-D599468A03D2}" type="presParOf" srcId="{6372AF20-A5EC-41B1-AA40-E54DF4C8519A}" destId="{E93DA588-108C-4E52-A5E1-62EECF59786D}" srcOrd="1" destOrd="0" presId="urn:microsoft.com/office/officeart/2005/8/layout/process2"/>
    <dgm:cxn modelId="{8FC277DC-351E-4F94-B10E-ABEB5E1B21A5}" type="presParOf" srcId="{E93DA588-108C-4E52-A5E1-62EECF59786D}" destId="{C016AB91-A035-4991-9CBC-8B2304C843B9}" srcOrd="0" destOrd="0" presId="urn:microsoft.com/office/officeart/2005/8/layout/process2"/>
    <dgm:cxn modelId="{BDE37C45-5400-4335-BBCE-521B1F8B3F02}" type="presParOf" srcId="{6372AF20-A5EC-41B1-AA40-E54DF4C8519A}" destId="{FC59F9DF-9753-4668-83B4-5D599C8BD136}" srcOrd="2" destOrd="0" presId="urn:microsoft.com/office/officeart/2005/8/layout/process2"/>
    <dgm:cxn modelId="{BF283A85-0F3D-4058-8707-02DF15AFEEA0}" type="presParOf" srcId="{6372AF20-A5EC-41B1-AA40-E54DF4C8519A}" destId="{EFF35BDB-E0A1-43A4-92A3-82300961F0F3}" srcOrd="3" destOrd="0" presId="urn:microsoft.com/office/officeart/2005/8/layout/process2"/>
    <dgm:cxn modelId="{1E538097-1193-449E-A009-CDF48995BED5}" type="presParOf" srcId="{EFF35BDB-E0A1-43A4-92A3-82300961F0F3}" destId="{54F59D02-589C-4417-90DA-B406175B3D50}" srcOrd="0" destOrd="0" presId="urn:microsoft.com/office/officeart/2005/8/layout/process2"/>
    <dgm:cxn modelId="{D498B24A-AE27-4EE2-924B-2FDFA507F5F6}" type="presParOf" srcId="{6372AF20-A5EC-41B1-AA40-E54DF4C8519A}" destId="{C98C082D-C7B0-44E2-ACB0-3CF3F49E029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BA509-5292-49A9-9736-68DAFB8B775B}">
      <dsp:nvSpPr>
        <dsp:cNvPr id="0" name=""/>
        <dsp:cNvSpPr/>
      </dsp:nvSpPr>
      <dsp:spPr>
        <a:xfrm>
          <a:off x="157909" y="66329"/>
          <a:ext cx="3081430" cy="924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HAS e DM</a:t>
          </a:r>
          <a:endParaRPr lang="pt-BR" sz="2400" b="1" kern="1200" dirty="0"/>
        </a:p>
      </dsp:txBody>
      <dsp:txXfrm>
        <a:off x="184993" y="93413"/>
        <a:ext cx="3027262" cy="870550"/>
      </dsp:txXfrm>
    </dsp:sp>
    <dsp:sp modelId="{E93DA588-108C-4E52-A5E1-62EECF59786D}">
      <dsp:nvSpPr>
        <dsp:cNvPr id="0" name=""/>
        <dsp:cNvSpPr/>
      </dsp:nvSpPr>
      <dsp:spPr>
        <a:xfrm rot="4732649">
          <a:off x="1698538" y="943243"/>
          <a:ext cx="244985" cy="416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-5400000">
        <a:off x="1689106" y="1029502"/>
        <a:ext cx="249673" cy="171490"/>
      </dsp:txXfrm>
    </dsp:sp>
    <dsp:sp modelId="{FC59F9DF-9753-4668-83B4-5D599C8BD136}">
      <dsp:nvSpPr>
        <dsp:cNvPr id="0" name=""/>
        <dsp:cNvSpPr/>
      </dsp:nvSpPr>
      <dsp:spPr>
        <a:xfrm>
          <a:off x="145980" y="1311560"/>
          <a:ext cx="3666387" cy="1288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Doenças cardiovasculares</a:t>
          </a:r>
          <a:endParaRPr lang="pt-BR" sz="2400" b="1" kern="1200" dirty="0"/>
        </a:p>
      </dsp:txBody>
      <dsp:txXfrm>
        <a:off x="183712" y="1349292"/>
        <a:ext cx="3590923" cy="1212798"/>
      </dsp:txXfrm>
    </dsp:sp>
    <dsp:sp modelId="{EFF35BDB-E0A1-43A4-92A3-82300961F0F3}">
      <dsp:nvSpPr>
        <dsp:cNvPr id="0" name=""/>
        <dsp:cNvSpPr/>
      </dsp:nvSpPr>
      <dsp:spPr>
        <a:xfrm rot="4965776">
          <a:off x="1898323" y="2650327"/>
          <a:ext cx="390962" cy="416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-5400000">
        <a:off x="1961580" y="2663375"/>
        <a:ext cx="249673" cy="273673"/>
      </dsp:txXfrm>
    </dsp:sp>
    <dsp:sp modelId="{C98C082D-C7B0-44E2-ACB0-3CF3F49E029B}">
      <dsp:nvSpPr>
        <dsp:cNvPr id="0" name=""/>
        <dsp:cNvSpPr/>
      </dsp:nvSpPr>
      <dsp:spPr>
        <a:xfrm>
          <a:off x="0" y="3116954"/>
          <a:ext cx="4370704" cy="924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+mj-lt"/>
              <a:cs typeface="Arial" panose="020B0604020202020204" pitchFamily="34" charset="0"/>
            </a:rPr>
            <a:t>Principal causa de morte da população brasileira</a:t>
          </a:r>
          <a:endParaRPr lang="pt-BR" sz="2400" b="1" kern="1200" dirty="0">
            <a:latin typeface="+mj-lt"/>
          </a:endParaRPr>
        </a:p>
      </dsp:txBody>
      <dsp:txXfrm>
        <a:off x="27084" y="3144038"/>
        <a:ext cx="4316536" cy="870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0.72881</cdr:x>
      <cdr:y>0.59091</cdr:y>
    </cdr:from>
    <cdr:to>
      <cdr:x>0.88983</cdr:x>
      <cdr:y>0.75605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3096344" y="1872208"/>
          <a:ext cx="68407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b="1" dirty="0" smtClean="0"/>
            <a:t>37,4%</a:t>
          </a:r>
        </a:p>
        <a:p xmlns:a="http://schemas.openxmlformats.org/drawingml/2006/main">
          <a:pPr algn="ctr"/>
          <a:r>
            <a:rPr lang="pt-BR" sz="1400" b="1" dirty="0" smtClean="0"/>
            <a:t>179</a:t>
          </a:r>
          <a:endParaRPr lang="pt-BR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0.20339</cdr:x>
      <cdr:y>0.74193</cdr:y>
    </cdr:from>
    <cdr:to>
      <cdr:x>0.36441</cdr:x>
      <cdr:y>0.90707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864096" y="2350690"/>
          <a:ext cx="68407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b="1" dirty="0" smtClean="0"/>
            <a:t>16,1%</a:t>
          </a:r>
        </a:p>
        <a:p xmlns:a="http://schemas.openxmlformats.org/drawingml/2006/main">
          <a:pPr algn="ctr"/>
          <a:r>
            <a:rPr lang="pt-BR" sz="1400" b="1" dirty="0"/>
            <a:t>3</a:t>
          </a:r>
          <a:r>
            <a:rPr lang="pt-BR" sz="1400" b="1" dirty="0" smtClean="0"/>
            <a:t>1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0.74576</cdr:x>
      <cdr:y>0.65936</cdr:y>
    </cdr:from>
    <cdr:to>
      <cdr:x>0.90678</cdr:x>
      <cdr:y>0.8245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168352" y="2089080"/>
          <a:ext cx="68407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b="1" dirty="0" smtClean="0"/>
            <a:t>33,3%</a:t>
          </a:r>
        </a:p>
        <a:p xmlns:a="http://schemas.openxmlformats.org/drawingml/2006/main">
          <a:pPr algn="ctr"/>
          <a:r>
            <a:rPr lang="pt-BR" sz="1400" b="1" dirty="0" smtClean="0"/>
            <a:t>64</a:t>
          </a:r>
          <a:endParaRPr lang="pt-BR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3A4A9-117D-468B-9881-DBD1350793C2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3779C-9C93-4FC5-9315-0C189E15B7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3779C-9C93-4FC5-9315-0C189E15B77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29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501-9885-41B3-9E98-43FB046E6C27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735-2905-4289-922E-FCEF874CA7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81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501-9885-41B3-9E98-43FB046E6C27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735-2905-4289-922E-FCEF874CA7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87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501-9885-41B3-9E98-43FB046E6C27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735-2905-4289-922E-FCEF874CA7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77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501-9885-41B3-9E98-43FB046E6C27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735-2905-4289-922E-FCEF874CA7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501-9885-41B3-9E98-43FB046E6C27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735-2905-4289-922E-FCEF874CA7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68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501-9885-41B3-9E98-43FB046E6C27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735-2905-4289-922E-FCEF874CA7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31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501-9885-41B3-9E98-43FB046E6C27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735-2905-4289-922E-FCEF874CA7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91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501-9885-41B3-9E98-43FB046E6C27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735-2905-4289-922E-FCEF874CA7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17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501-9885-41B3-9E98-43FB046E6C27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735-2905-4289-922E-FCEF874CA7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96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501-9885-41B3-9E98-43FB046E6C27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735-2905-4289-922E-FCEF874CA7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88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5501-9885-41B3-9E98-43FB046E6C27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735-2905-4289-922E-FCEF874CA7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24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501-9885-41B3-9E98-43FB046E6C27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A5735-2905-4289-922E-FCEF874CA7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27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136904" cy="29523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1000" b="1" dirty="0" smtClean="0"/>
              <a:t/>
            </a:r>
            <a:br>
              <a:rPr lang="pt-BR" sz="1000" b="1" dirty="0" smtClean="0"/>
            </a:br>
            <a:r>
              <a:rPr lang="pt-BR" sz="1000" dirty="0" smtClean="0"/>
              <a:t/>
            </a:r>
            <a:br>
              <a:rPr lang="pt-BR" sz="1000" dirty="0" smtClean="0"/>
            </a:br>
            <a:r>
              <a:rPr lang="pt-BR" sz="1000" dirty="0" smtClean="0"/>
              <a:t/>
            </a:r>
            <a:br>
              <a:rPr lang="pt-BR" sz="1000" dirty="0" smtClean="0"/>
            </a:br>
            <a:r>
              <a:rPr lang="pt-BR" sz="1000" dirty="0"/>
              <a:t/>
            </a:r>
            <a:br>
              <a:rPr lang="pt-BR" sz="1000" dirty="0"/>
            </a:br>
            <a:r>
              <a:rPr lang="pt-BR" sz="1000" dirty="0" smtClean="0"/>
              <a:t/>
            </a:r>
            <a:br>
              <a:rPr lang="pt-BR" sz="1000" dirty="0" smtClean="0"/>
            </a:br>
            <a:r>
              <a:rPr lang="pt-BR" sz="1000" dirty="0"/>
              <a:t/>
            </a:r>
            <a:br>
              <a:rPr lang="pt-BR" sz="1000" dirty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b="1" dirty="0" smtClean="0"/>
              <a:t> 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400" b="1" dirty="0" smtClean="0"/>
              <a:t> 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b="1" dirty="0" smtClean="0"/>
              <a:t> 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b="1" dirty="0" smtClean="0"/>
              <a:t> 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2400" b="1" dirty="0" smtClean="0"/>
              <a:t> 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3200" b="1" dirty="0" smtClean="0">
                <a:latin typeface="+mj-lt"/>
                <a:cs typeface="Arial" panose="020B0604020202020204" pitchFamily="34" charset="0"/>
              </a:rPr>
              <a:t>Melhoria da Atenção à Saúde aos </a:t>
            </a:r>
            <a:r>
              <a:rPr lang="pt-BR" sz="3200" b="1" dirty="0">
                <a:latin typeface="+mj-lt"/>
                <a:cs typeface="Arial" panose="020B0604020202020204" pitchFamily="34" charset="0"/>
              </a:rPr>
              <a:t>U</a:t>
            </a:r>
            <a:r>
              <a:rPr lang="pt-BR" sz="3200" b="1" dirty="0" smtClean="0">
                <a:latin typeface="+mj-lt"/>
                <a:cs typeface="Arial" panose="020B0604020202020204" pitchFamily="34" charset="0"/>
              </a:rPr>
              <a:t>suários com Hipertensão Arterial Sistêmica e </a:t>
            </a:r>
            <a:r>
              <a:rPr lang="pt-BR" sz="3200" b="1" dirty="0">
                <a:latin typeface="+mj-lt"/>
                <a:cs typeface="Arial" panose="020B0604020202020204" pitchFamily="34" charset="0"/>
              </a:rPr>
              <a:t>D</a:t>
            </a:r>
            <a:r>
              <a:rPr lang="pt-BR" sz="3200" b="1" dirty="0" smtClean="0">
                <a:latin typeface="+mj-lt"/>
                <a:cs typeface="Arial" panose="020B0604020202020204" pitchFamily="34" charset="0"/>
              </a:rPr>
              <a:t>iabetes Mellitus na USF Ana Paulino Medeiros, Areia Branca-RN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/>
              <a:t> </a:t>
            </a:r>
            <a:br>
              <a:rPr lang="pt-BR" sz="2400" b="1" dirty="0" smtClean="0"/>
            </a:br>
            <a:r>
              <a:rPr lang="pt-BR" sz="2400" b="1" dirty="0" smtClean="0"/>
              <a:t> </a:t>
            </a:r>
            <a:br>
              <a:rPr lang="pt-BR" sz="2400" b="1" dirty="0" smtClean="0"/>
            </a:br>
            <a:r>
              <a:rPr lang="pt-BR" sz="2400" b="1" dirty="0" smtClean="0"/>
              <a:t> </a:t>
            </a:r>
            <a:br>
              <a:rPr lang="pt-BR" sz="2400" b="1" dirty="0" smtClean="0"/>
            </a:br>
            <a:r>
              <a:rPr lang="pt-BR" sz="2000" b="1" dirty="0" smtClean="0"/>
              <a:t>Milkadis Villalon Jacas </a:t>
            </a:r>
            <a:br>
              <a:rPr lang="pt-BR" sz="2000" b="1" dirty="0" smtClean="0"/>
            </a:br>
            <a:r>
              <a:rPr lang="pt-BR" sz="2000" b="1" dirty="0" smtClean="0"/>
              <a:t> </a:t>
            </a:r>
            <a:br>
              <a:rPr lang="pt-BR" sz="2000" b="1" dirty="0" smtClean="0"/>
            </a:br>
            <a:r>
              <a:rPr lang="pt-BR" sz="2000" b="1" dirty="0" smtClean="0"/>
              <a:t> Orientadora: Ana  Carine  Ferreira de Araújo </a:t>
            </a:r>
            <a:br>
              <a:rPr lang="pt-BR" sz="2000" b="1" dirty="0" smtClean="0"/>
            </a:br>
            <a:r>
              <a:rPr lang="pt-BR" sz="2000" b="1" dirty="0" smtClean="0"/>
              <a:t> Pelotas, 2015</a:t>
            </a:r>
            <a:br>
              <a:rPr lang="pt-BR" sz="2000" b="1" dirty="0" smtClean="0"/>
            </a:b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508"/>
            <a:ext cx="3240360" cy="8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4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7451"/>
            <a:ext cx="8229600" cy="1642194"/>
          </a:xfrm>
        </p:spPr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2016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400" dirty="0">
                <a:latin typeface="Calibri" panose="020F0502020204030204" pitchFamily="34" charset="0"/>
              </a:rPr>
              <a:t>Objetivo 2: Melhorar a qualidade da atenção a hipertensos e/ou diabéticos</a:t>
            </a:r>
            <a:r>
              <a:rPr lang="pt-BR" sz="240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Metas 2.3 e 2.4: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Garantir a 100% dos </a:t>
            </a: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hipertensos e/ou diabéticos  </a:t>
            </a: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a realização de exames complementares em dia de acordo com o protocolo.  </a:t>
            </a:r>
          </a:p>
          <a:p>
            <a:pPr marL="0" indent="0">
              <a:buNone/>
            </a:pPr>
            <a:endParaRPr lang="pt-BR" sz="2000" b="1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030881"/>
              </p:ext>
            </p:extLst>
          </p:nvPr>
        </p:nvGraphicFramePr>
        <p:xfrm>
          <a:off x="251520" y="3429000"/>
          <a:ext cx="4320480" cy="315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920505"/>
              </p:ext>
            </p:extLst>
          </p:nvPr>
        </p:nvGraphicFramePr>
        <p:xfrm>
          <a:off x="4716016" y="3429000"/>
          <a:ext cx="418871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23628" y="4581128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72,5%</a:t>
            </a:r>
          </a:p>
          <a:p>
            <a:pPr algn="ctr"/>
            <a:r>
              <a:rPr lang="pt-BR" sz="1400" b="1" dirty="0" smtClean="0"/>
              <a:t>62</a:t>
            </a:r>
            <a:endParaRPr lang="pt-BR" sz="1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75756" y="4552603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82,8%111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419872" y="4437112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86,6%</a:t>
            </a:r>
          </a:p>
          <a:p>
            <a:pPr algn="ctr"/>
            <a:r>
              <a:rPr lang="pt-BR" sz="1400" b="1" dirty="0" smtClean="0"/>
              <a:t>155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80112" y="4438732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83,9%</a:t>
            </a:r>
          </a:p>
          <a:p>
            <a:pPr algn="ctr"/>
            <a:r>
              <a:rPr lang="pt-BR" sz="1400" b="1" dirty="0" smtClean="0"/>
              <a:t>26</a:t>
            </a:r>
            <a:endParaRPr lang="pt-BR" sz="1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732240" y="4408587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88%</a:t>
            </a:r>
          </a:p>
          <a:p>
            <a:pPr algn="ctr"/>
            <a:r>
              <a:rPr lang="pt-BR" sz="1400" b="1" dirty="0" smtClean="0"/>
              <a:t>44</a:t>
            </a:r>
            <a:endParaRPr lang="pt-BR" sz="1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884368" y="4319518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90,6%</a:t>
            </a:r>
          </a:p>
          <a:p>
            <a:pPr algn="ctr"/>
            <a:r>
              <a:rPr lang="pt-BR" sz="1400" b="1" dirty="0" smtClean="0"/>
              <a:t>58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995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Objetivos, metas e 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2016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400" dirty="0"/>
              <a:t>Objetivo 2: Melhorar a qualidade da atenção a hipertensos e/ou </a:t>
            </a:r>
            <a:r>
              <a:rPr lang="pt-BR" sz="2400" dirty="0" smtClean="0"/>
              <a:t>diabéticos.</a:t>
            </a:r>
          </a:p>
          <a:p>
            <a:pPr algn="just"/>
            <a:r>
              <a:rPr lang="pt-BR" sz="2400" dirty="0" smtClean="0">
                <a:cs typeface="Arial" panose="020B0604020202020204" pitchFamily="34" charset="0"/>
              </a:rPr>
              <a:t>Metas 2.5 e 2.6: </a:t>
            </a:r>
            <a:r>
              <a:rPr lang="pt-BR" sz="2400" dirty="0">
                <a:cs typeface="Arial" panose="020B0604020202020204" pitchFamily="34" charset="0"/>
              </a:rPr>
              <a:t>Priorizar a prescrição de medicamentos da farmácia popular para 100% dos </a:t>
            </a:r>
            <a:r>
              <a:rPr lang="pt-BR" sz="2400" dirty="0" smtClean="0">
                <a:cs typeface="Arial" panose="020B0604020202020204" pitchFamily="34" charset="0"/>
              </a:rPr>
              <a:t>hipertensos e/ou diabéticos cadastrados </a:t>
            </a:r>
            <a:r>
              <a:rPr lang="pt-BR" sz="2400" dirty="0">
                <a:cs typeface="Arial" panose="020B0604020202020204" pitchFamily="34" charset="0"/>
              </a:rPr>
              <a:t>na unidade de saúde.</a:t>
            </a:r>
            <a:endParaRPr lang="pt-BR" sz="24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372524"/>
              </p:ext>
            </p:extLst>
          </p:nvPr>
        </p:nvGraphicFramePr>
        <p:xfrm>
          <a:off x="179513" y="3284984"/>
          <a:ext cx="4248472" cy="315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160058"/>
              </p:ext>
            </p:extLst>
          </p:nvPr>
        </p:nvGraphicFramePr>
        <p:xfrm>
          <a:off x="4644008" y="3284984"/>
          <a:ext cx="4283968" cy="315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15616" y="4149080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96,2%</a:t>
            </a:r>
          </a:p>
          <a:p>
            <a:pPr algn="ctr"/>
            <a:r>
              <a:rPr lang="pt-BR" sz="1400" b="1" dirty="0" smtClean="0"/>
              <a:t>75</a:t>
            </a:r>
            <a:endParaRPr lang="pt-BR" sz="1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4120426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97,7%</a:t>
            </a:r>
          </a:p>
          <a:p>
            <a:pPr algn="ctr"/>
            <a:r>
              <a:rPr lang="pt-BR" sz="1400" b="1" dirty="0" smtClean="0"/>
              <a:t>128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75856" y="4149080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98,3%</a:t>
            </a:r>
          </a:p>
          <a:p>
            <a:pPr algn="ctr"/>
            <a:r>
              <a:rPr lang="pt-BR" sz="1400" b="1" dirty="0" smtClean="0"/>
              <a:t>173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08104" y="4120426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96,7%</a:t>
            </a:r>
          </a:p>
          <a:p>
            <a:pPr algn="ctr"/>
            <a:r>
              <a:rPr lang="pt-BR" sz="1400" b="1" dirty="0" smtClean="0"/>
              <a:t>29</a:t>
            </a:r>
            <a:endParaRPr lang="pt-BR" sz="1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660232" y="4120426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98%</a:t>
            </a:r>
          </a:p>
          <a:p>
            <a:pPr algn="ctr"/>
            <a:r>
              <a:rPr lang="pt-BR" sz="1400" b="1" dirty="0" smtClean="0"/>
              <a:t>48</a:t>
            </a:r>
            <a:endParaRPr lang="pt-BR" sz="1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848364" y="4113360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98,4%</a:t>
            </a:r>
          </a:p>
          <a:p>
            <a:pPr algn="ctr"/>
            <a:r>
              <a:rPr lang="pt-BR" sz="1400" b="1" dirty="0" smtClean="0"/>
              <a:t>62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6938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18722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400" dirty="0" smtClean="0"/>
              <a:t>Objetivo </a:t>
            </a:r>
            <a:r>
              <a:rPr lang="pt-BR" sz="2400" dirty="0"/>
              <a:t>2: Melhorar a qualidade da atenção a hipertensos e/ou </a:t>
            </a:r>
            <a:r>
              <a:rPr lang="pt-BR" sz="2400" dirty="0" smtClean="0"/>
              <a:t>diabéticos.</a:t>
            </a:r>
          </a:p>
          <a:p>
            <a:pPr algn="just"/>
            <a:r>
              <a:rPr lang="pt-BR" sz="2400" dirty="0" smtClean="0"/>
              <a:t>Metas 2.7 e 2.8: </a:t>
            </a:r>
            <a:r>
              <a:rPr lang="pt-BR" sz="2400" dirty="0"/>
              <a:t>Realizar avaliação da necessidade de atendimento odontológico em 100% dos </a:t>
            </a:r>
            <a:r>
              <a:rPr lang="pt-BR" sz="2400" dirty="0" smtClean="0"/>
              <a:t>hipertensos e ou diabéticos.</a:t>
            </a:r>
            <a:endParaRPr lang="pt-BR" sz="24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947884"/>
              </p:ext>
            </p:extLst>
          </p:nvPr>
        </p:nvGraphicFramePr>
        <p:xfrm>
          <a:off x="179512" y="3284984"/>
          <a:ext cx="4320480" cy="315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701543"/>
              </p:ext>
            </p:extLst>
          </p:nvPr>
        </p:nvGraphicFramePr>
        <p:xfrm>
          <a:off x="4644008" y="3284984"/>
          <a:ext cx="4240535" cy="315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15616" y="4149080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84%</a:t>
            </a:r>
          </a:p>
          <a:p>
            <a:pPr algn="ctr"/>
            <a:r>
              <a:rPr lang="pt-BR" sz="1400" b="1" dirty="0" smtClean="0"/>
              <a:t>68</a:t>
            </a:r>
            <a:endParaRPr lang="pt-BR" sz="1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267744" y="4005064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90,3%</a:t>
            </a:r>
          </a:p>
          <a:p>
            <a:pPr algn="ctr"/>
            <a:r>
              <a:rPr lang="pt-BR" sz="1400" b="1" dirty="0" smtClean="0"/>
              <a:t>121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383868" y="3985900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92,7%</a:t>
            </a:r>
          </a:p>
          <a:p>
            <a:pPr algn="ctr"/>
            <a:r>
              <a:rPr lang="pt-BR" sz="1400" b="1" dirty="0" smtClean="0"/>
              <a:t>176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08104" y="4221088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80,6%</a:t>
            </a:r>
          </a:p>
          <a:p>
            <a:pPr algn="ctr"/>
            <a:r>
              <a:rPr lang="pt-BR" sz="1400" b="1" dirty="0" smtClean="0"/>
              <a:t>25</a:t>
            </a:r>
            <a:endParaRPr lang="pt-BR" sz="1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624228" y="4077072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88%</a:t>
            </a:r>
          </a:p>
          <a:p>
            <a:pPr algn="ctr"/>
            <a:r>
              <a:rPr lang="pt-BR" sz="1400" b="1" dirty="0" smtClean="0"/>
              <a:t>44</a:t>
            </a:r>
            <a:endParaRPr lang="pt-BR" sz="1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848364" y="4005064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90,6%</a:t>
            </a:r>
          </a:p>
          <a:p>
            <a:pPr algn="ctr"/>
            <a:r>
              <a:rPr lang="pt-BR" sz="1400" b="1" dirty="0" smtClean="0"/>
              <a:t>58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9977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404664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/>
              <a:t>Objetivos, metas e 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1412776"/>
            <a:ext cx="842493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/>
              <a:t>Objetivo 3: Melhorar a adesão de hipertensos e/ou  </a:t>
            </a:r>
            <a:r>
              <a:rPr lang="pt-BR" sz="2400" dirty="0" smtClean="0"/>
              <a:t> programa.</a:t>
            </a:r>
          </a:p>
          <a:p>
            <a:pPr algn="just"/>
            <a:r>
              <a:rPr lang="pt-BR" sz="2400" dirty="0" smtClean="0"/>
              <a:t>Metas </a:t>
            </a:r>
            <a:r>
              <a:rPr lang="pt-BR" sz="2400" dirty="0"/>
              <a:t>3.1 e 3.2: Buscar 100% </a:t>
            </a:r>
            <a:r>
              <a:rPr lang="pt-BR" sz="2400" dirty="0" smtClean="0"/>
              <a:t>dos  hipertensos </a:t>
            </a:r>
            <a:r>
              <a:rPr lang="pt-BR" sz="2400" dirty="0"/>
              <a:t>e /</a:t>
            </a:r>
            <a:r>
              <a:rPr lang="pt-BR" sz="2400" dirty="0" smtClean="0"/>
              <a:t>os </a:t>
            </a:r>
            <a:r>
              <a:rPr lang="pt-BR" sz="2400" dirty="0"/>
              <a:t>diabéticos faltosos às consultas na unidade de saúde conforme a periodicidade recomendada.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624619" y="3675544"/>
            <a:ext cx="5725744" cy="2453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        mês 1                   mês 2                  mês 3  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7092280" y="3866010"/>
            <a:ext cx="1490464" cy="207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100%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547663" y="5692889"/>
            <a:ext cx="2304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700063" y="5845289"/>
            <a:ext cx="2304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624619" y="5885338"/>
            <a:ext cx="4451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Proporção  de Diabéticos</a:t>
            </a:r>
            <a:endParaRPr lang="pt-BR" sz="2000" b="1" dirty="0"/>
          </a:p>
        </p:txBody>
      </p:sp>
      <p:sp>
        <p:nvSpPr>
          <p:cNvPr id="16" name="Retângulo 15"/>
          <p:cNvSpPr/>
          <p:nvPr/>
        </p:nvSpPr>
        <p:spPr>
          <a:xfrm>
            <a:off x="624619" y="3244334"/>
            <a:ext cx="4451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Proporção de Hipertensos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6619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400" dirty="0">
                <a:cs typeface="Arial" panose="020B0604020202020204" pitchFamily="34" charset="0"/>
              </a:rPr>
              <a:t>Objetivo 4: Melhorar o registro das informações.</a:t>
            </a:r>
          </a:p>
          <a:p>
            <a:pPr algn="just"/>
            <a:r>
              <a:rPr lang="pt-BR" sz="2400" dirty="0">
                <a:cs typeface="Arial" panose="020B0604020202020204" pitchFamily="34" charset="0"/>
              </a:rPr>
              <a:t>Metas 4.1 e 4.2: Manter ficha de acompanhamento de 100%  dos  hipertensos e/o diabéticos cadastrados na unidade de saúde. 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Seta para a direita 3"/>
          <p:cNvSpPr/>
          <p:nvPr/>
        </p:nvSpPr>
        <p:spPr>
          <a:xfrm>
            <a:off x="683568" y="3645024"/>
            <a:ext cx="6048672" cy="2192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  Mês 1                            mês 2                          mês 3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7596336" y="3767554"/>
            <a:ext cx="1346448" cy="2016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   100</a:t>
            </a:r>
            <a:r>
              <a:rPr lang="pt-BR" dirty="0"/>
              <a:t>%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3569" y="3428950"/>
            <a:ext cx="47614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cs typeface="Arial" panose="020B0604020202020204" pitchFamily="34" charset="0"/>
              </a:rPr>
              <a:t>Proporção de </a:t>
            </a:r>
            <a:r>
              <a:rPr lang="pt-BR" sz="2000" b="1" dirty="0" smtClean="0">
                <a:cs typeface="Arial" panose="020B0604020202020204" pitchFamily="34" charset="0"/>
              </a:rPr>
              <a:t>Hipertensos</a:t>
            </a:r>
            <a:r>
              <a:rPr lang="pt-BR" b="1" dirty="0" smtClean="0">
                <a:cs typeface="Arial" panose="020B0604020202020204" pitchFamily="34" charset="0"/>
              </a:rPr>
              <a:t> </a:t>
            </a:r>
            <a:r>
              <a:rPr lang="pt-BR" b="1" dirty="0"/>
              <a:t>com registro adequado na ficha de acompanhamento</a:t>
            </a:r>
            <a:r>
              <a:rPr lang="pt-BR" dirty="0" smtClean="0">
                <a:cs typeface="Arial" panose="020B0604020202020204" pitchFamily="34" charset="0"/>
              </a:rPr>
              <a:t>.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54306" y="5483281"/>
            <a:ext cx="4590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cs typeface="Arial" panose="020B0604020202020204" pitchFamily="34" charset="0"/>
              </a:rPr>
              <a:t>Proporção de </a:t>
            </a:r>
            <a:r>
              <a:rPr lang="pt-BR" sz="2000" b="1" dirty="0" smtClean="0">
                <a:cs typeface="Arial" panose="020B0604020202020204" pitchFamily="34" charset="0"/>
              </a:rPr>
              <a:t>Diabéticos com registro adequado na ficha de acompanhamento  </a:t>
            </a:r>
            <a:r>
              <a:rPr lang="pt-BR" b="1" dirty="0" smtClean="0">
                <a:cs typeface="Arial" panose="020B060402020202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569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35282"/>
            <a:ext cx="2742059" cy="203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19008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/>
              <a:t>Objetivo 5: Mapear hipertensos e </a:t>
            </a:r>
            <a:r>
              <a:rPr lang="pt-BR" sz="2400" dirty="0" smtClean="0"/>
              <a:t>/o diabéticos </a:t>
            </a:r>
            <a:r>
              <a:rPr lang="pt-BR" sz="2400" dirty="0"/>
              <a:t>de risco para </a:t>
            </a:r>
            <a:r>
              <a:rPr lang="pt-BR" sz="2400" dirty="0">
                <a:cs typeface="Arial" panose="020B0604020202020204" pitchFamily="34" charset="0"/>
              </a:rPr>
              <a:t>doença</a:t>
            </a:r>
            <a:r>
              <a:rPr lang="pt-BR" sz="2400" dirty="0"/>
              <a:t> cardiovascular.</a:t>
            </a:r>
          </a:p>
          <a:p>
            <a:pPr marL="0" indent="0" algn="just">
              <a:buNone/>
            </a:pPr>
            <a:r>
              <a:rPr lang="pt-BR" sz="2400" dirty="0" smtClean="0"/>
              <a:t>Metas 5.1 e 5.2: </a:t>
            </a:r>
            <a:r>
              <a:rPr lang="pt-BR" sz="2400" dirty="0"/>
              <a:t>Realizar estratificação do risco cardiovascular em 100% dos hipertensos </a:t>
            </a:r>
            <a:r>
              <a:rPr lang="pt-BR" sz="2400" dirty="0" smtClean="0"/>
              <a:t>e/o diabéticos cadastrados </a:t>
            </a:r>
            <a:r>
              <a:rPr lang="pt-BR" sz="2400" dirty="0"/>
              <a:t>na unidade de saúde. 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611560" y="4087036"/>
            <a:ext cx="5760640" cy="2133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Mês 1                          mês 2                        mês 3  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6732241" y="4869160"/>
            <a:ext cx="2165994" cy="1733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100%</a:t>
            </a:r>
          </a:p>
        </p:txBody>
      </p:sp>
      <p:sp>
        <p:nvSpPr>
          <p:cNvPr id="8" name="Retângulo 7"/>
          <p:cNvSpPr/>
          <p:nvPr/>
        </p:nvSpPr>
        <p:spPr>
          <a:xfrm>
            <a:off x="611560" y="376755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1" dirty="0">
                <a:cs typeface="Arial" panose="020B0604020202020204" pitchFamily="34" charset="0"/>
              </a:rPr>
              <a:t>Proporção de </a:t>
            </a:r>
            <a:r>
              <a:rPr lang="pt-BR" sz="2000" b="1" dirty="0">
                <a:cs typeface="Arial" panose="020B0604020202020204" pitchFamily="34" charset="0"/>
              </a:rPr>
              <a:t>Hipertensos</a:t>
            </a:r>
            <a:r>
              <a:rPr lang="pt-BR" b="1" dirty="0">
                <a:cs typeface="Arial" panose="020B0604020202020204" pitchFamily="34" charset="0"/>
              </a:rPr>
              <a:t> </a:t>
            </a:r>
            <a:r>
              <a:rPr lang="pt-BR" b="1" dirty="0"/>
              <a:t>com </a:t>
            </a:r>
            <a:r>
              <a:rPr lang="pt-BR" b="1" dirty="0" smtClean="0"/>
              <a:t>estratificação do risco cardiovascular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611560" y="59444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1" dirty="0">
                <a:cs typeface="Arial" panose="020B0604020202020204" pitchFamily="34" charset="0"/>
              </a:rPr>
              <a:t>Proporção de </a:t>
            </a:r>
            <a:r>
              <a:rPr lang="pt-BR" b="1" dirty="0" smtClean="0">
                <a:cs typeface="Arial" panose="020B0604020202020204" pitchFamily="34" charset="0"/>
              </a:rPr>
              <a:t>Diabéticos </a:t>
            </a:r>
            <a:r>
              <a:rPr lang="pt-BR" b="1" dirty="0" smtClean="0"/>
              <a:t>com estratificação  do risco cardiovascular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2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6368" y="1124744"/>
            <a:ext cx="8579296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/>
              <a:t>Objetivo 6: Promover a saúde de hipertensos e diabéticos.</a:t>
            </a:r>
          </a:p>
          <a:p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>
            <a:off x="971600" y="4068119"/>
            <a:ext cx="6048672" cy="1944216"/>
          </a:xfrm>
          <a:prstGeom prst="rightArrow">
            <a:avLst>
              <a:gd name="adj1" fmla="val 5516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Mês 1                          mês 2                        mês 3  </a:t>
            </a:r>
          </a:p>
        </p:txBody>
      </p:sp>
      <p:sp>
        <p:nvSpPr>
          <p:cNvPr id="9" name="Elipse 8"/>
          <p:cNvSpPr/>
          <p:nvPr/>
        </p:nvSpPr>
        <p:spPr>
          <a:xfrm>
            <a:off x="7956376" y="2636912"/>
            <a:ext cx="936104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100%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347864" y="3090446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 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01458" y="2420888"/>
            <a:ext cx="293443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Metas 6.1 e 6.2: Garantir orientação nutricional sobre alimentação saudável a 100% dos hipertensos e /ou diabéticos.</a:t>
            </a:r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139952" y="2348880"/>
            <a:ext cx="295232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cs typeface="Arial" panose="020B0604020202020204" pitchFamily="34" charset="0"/>
              </a:rPr>
              <a:t>Metas 6.5 e 6.6: Garantir orientação sobre os riscos do tabagismo a 100% dos usuários hipertensos e /ou diabéticos. 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835696" y="5776233"/>
            <a:ext cx="3528392" cy="980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cs typeface="Arial" panose="020B0604020202020204" pitchFamily="34" charset="0"/>
              </a:rPr>
              <a:t>Metas 6.7 e 6.8: Garantir orientação sobre higiene bucal a 100% dos usuários hipertensos e/ou diabéticos.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51520" y="2372194"/>
            <a:ext cx="36004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dirty="0"/>
              <a:t>H</a:t>
            </a:r>
          </a:p>
          <a:p>
            <a:r>
              <a:rPr lang="pt-BR" dirty="0" smtClean="0"/>
              <a:t>I PE                            </a:t>
            </a:r>
            <a:endParaRPr lang="pt-BR" dirty="0"/>
          </a:p>
          <a:p>
            <a:r>
              <a:rPr lang="pt-BR" dirty="0"/>
              <a:t>R</a:t>
            </a:r>
          </a:p>
          <a:p>
            <a:r>
              <a:rPr lang="pt-BR" dirty="0"/>
              <a:t>T</a:t>
            </a:r>
          </a:p>
          <a:p>
            <a:r>
              <a:rPr lang="pt-BR" dirty="0"/>
              <a:t>E</a:t>
            </a:r>
          </a:p>
          <a:p>
            <a:r>
              <a:rPr lang="pt-BR" dirty="0"/>
              <a:t>N</a:t>
            </a:r>
          </a:p>
          <a:p>
            <a:r>
              <a:rPr lang="pt-BR" dirty="0" smtClean="0"/>
              <a:t>S</a:t>
            </a:r>
            <a:endParaRPr lang="pt-BR" dirty="0"/>
          </a:p>
          <a:p>
            <a:r>
              <a:rPr lang="pt-BR" dirty="0"/>
              <a:t>O</a:t>
            </a:r>
          </a:p>
          <a:p>
            <a:r>
              <a:rPr lang="pt-BR" dirty="0"/>
              <a:t>S</a:t>
            </a:r>
          </a:p>
          <a:p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236296" y="2636912"/>
            <a:ext cx="360040" cy="31393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dirty="0"/>
              <a:t>D</a:t>
            </a:r>
          </a:p>
          <a:p>
            <a:r>
              <a:rPr lang="pt-BR" dirty="0"/>
              <a:t>I</a:t>
            </a:r>
          </a:p>
          <a:p>
            <a:r>
              <a:rPr lang="pt-BR" dirty="0"/>
              <a:t>A</a:t>
            </a:r>
          </a:p>
          <a:p>
            <a:r>
              <a:rPr lang="pt-BR" dirty="0"/>
              <a:t>B</a:t>
            </a:r>
          </a:p>
          <a:p>
            <a:r>
              <a:rPr lang="pt-BR" dirty="0"/>
              <a:t>E</a:t>
            </a:r>
          </a:p>
          <a:p>
            <a:r>
              <a:rPr lang="pt-BR" dirty="0"/>
              <a:t>T</a:t>
            </a:r>
          </a:p>
          <a:p>
            <a:r>
              <a:rPr lang="pt-BR" dirty="0"/>
              <a:t>I</a:t>
            </a:r>
          </a:p>
          <a:p>
            <a:r>
              <a:rPr lang="pt-BR" dirty="0"/>
              <a:t>C</a:t>
            </a:r>
          </a:p>
          <a:p>
            <a:r>
              <a:rPr lang="pt-BR" dirty="0"/>
              <a:t>O</a:t>
            </a:r>
          </a:p>
          <a:p>
            <a:r>
              <a:rPr lang="pt-BR" dirty="0"/>
              <a:t>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82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15841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600" dirty="0">
                <a:latin typeface="+mj-lt"/>
              </a:rPr>
              <a:t>Objetivo 6: Promover a saúde de hipertensos e diabéticos.</a:t>
            </a:r>
          </a:p>
          <a:p>
            <a:pPr marL="0" indent="0" algn="just">
              <a:buNone/>
            </a:pPr>
            <a:r>
              <a:rPr lang="pt-BR" sz="2600" dirty="0" smtClean="0">
                <a:latin typeface="+mj-lt"/>
              </a:rPr>
              <a:t>Metas 6.3 e 6.4: </a:t>
            </a:r>
            <a:r>
              <a:rPr lang="pt-BR" sz="2600" dirty="0">
                <a:latin typeface="+mj-lt"/>
              </a:rPr>
              <a:t>Garantir orientação em relação à prática regular de </a:t>
            </a:r>
            <a:r>
              <a:rPr lang="pt-BR" sz="2600" dirty="0">
                <a:latin typeface="+mj-lt"/>
                <a:cs typeface="Arial" panose="020B0604020202020204" pitchFamily="34" charset="0"/>
              </a:rPr>
              <a:t>atividade</a:t>
            </a:r>
            <a:r>
              <a:rPr lang="pt-BR" sz="2600" dirty="0">
                <a:latin typeface="+mj-lt"/>
              </a:rPr>
              <a:t> física a 100% dos usuários </a:t>
            </a:r>
            <a:r>
              <a:rPr lang="pt-BR" sz="2600" dirty="0" smtClean="0">
                <a:latin typeface="+mj-lt"/>
              </a:rPr>
              <a:t>hipertensos e/ou diabéticos.</a:t>
            </a:r>
            <a:endParaRPr lang="pt-BR" sz="2600" b="1" dirty="0">
              <a:latin typeface="+mj-lt"/>
            </a:endParaRPr>
          </a:p>
          <a:p>
            <a:pPr marL="0" indent="0">
              <a:buNone/>
            </a:pPr>
            <a:endParaRPr lang="pt-BR" b="1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026525"/>
              </p:ext>
            </p:extLst>
          </p:nvPr>
        </p:nvGraphicFramePr>
        <p:xfrm>
          <a:off x="179512" y="3284984"/>
          <a:ext cx="4320480" cy="311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450055"/>
              </p:ext>
            </p:extLst>
          </p:nvPr>
        </p:nvGraphicFramePr>
        <p:xfrm>
          <a:off x="4644008" y="3284984"/>
          <a:ext cx="4283968" cy="313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71600" y="393305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96,3%</a:t>
            </a:r>
          </a:p>
          <a:p>
            <a:pPr algn="ctr"/>
            <a:r>
              <a:rPr lang="pt-BR" sz="1600" b="1" dirty="0" smtClean="0"/>
              <a:t>76</a:t>
            </a:r>
            <a:endParaRPr lang="pt-BR" sz="1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386104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97,8%</a:t>
            </a:r>
          </a:p>
          <a:p>
            <a:pPr algn="ctr"/>
            <a:r>
              <a:rPr lang="pt-BR" sz="1600" b="1" dirty="0" smtClean="0"/>
              <a:t>131</a:t>
            </a:r>
            <a:endParaRPr lang="pt-BR" sz="16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491880" y="386104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98,3%</a:t>
            </a:r>
          </a:p>
          <a:p>
            <a:pPr algn="ctr"/>
            <a:r>
              <a:rPr lang="pt-BR" sz="1600" b="1" dirty="0" smtClean="0"/>
              <a:t>176</a:t>
            </a:r>
            <a:endParaRPr lang="pt-BR" sz="16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08104" y="393305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96,8%</a:t>
            </a:r>
          </a:p>
          <a:p>
            <a:pPr algn="ctr"/>
            <a:r>
              <a:rPr lang="pt-BR" sz="1600" b="1" dirty="0" smtClean="0"/>
              <a:t>30</a:t>
            </a:r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660232" y="386104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98%</a:t>
            </a:r>
          </a:p>
          <a:p>
            <a:pPr algn="ctr"/>
            <a:r>
              <a:rPr lang="pt-BR" sz="1600" b="1" dirty="0" smtClean="0"/>
              <a:t>46</a:t>
            </a:r>
            <a:endParaRPr lang="pt-BR" sz="1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812360" y="386717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98,4%</a:t>
            </a:r>
          </a:p>
          <a:p>
            <a:pPr algn="ctr"/>
            <a:r>
              <a:rPr lang="pt-BR" sz="1600" b="1" dirty="0" smtClean="0"/>
              <a:t>63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7650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>
                <a:latin typeface="+mn-lt"/>
                <a:cs typeface="Arial" panose="020B0604020202020204" pitchFamily="34" charset="0"/>
              </a:rPr>
              <a:t>Discussão</a:t>
            </a:r>
            <a:r>
              <a:rPr lang="pt-BR" dirty="0" smtClean="0">
                <a:latin typeface="+mn-lt"/>
              </a:rPr>
              <a:t> 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latin typeface="+mj-lt"/>
                <a:cs typeface="Arial" panose="020B0604020202020204" pitchFamily="34" charset="0"/>
              </a:rPr>
              <a:t>Importância da intervenção para a equipe:</a:t>
            </a:r>
          </a:p>
          <a:p>
            <a:pPr marL="0" indent="0">
              <a:buNone/>
            </a:pPr>
            <a:endParaRPr lang="pt-BR" sz="2800" b="1" dirty="0" smtClean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+mj-lt"/>
                <a:cs typeface="Arial" panose="020B0604020202020204" pitchFamily="34" charset="0"/>
              </a:rPr>
              <a:t>Realização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de uma avaliação e comparação do trabalho antes da intervenção e depois da mesma, permitindo estabelecer estratégias adequadas para melhorar 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o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trabalho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+mj-lt"/>
                <a:cs typeface="Arial" panose="020B0604020202020204" pitchFamily="34" charset="0"/>
              </a:rPr>
              <a:t>Capacitação da equipe em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diversos 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temas.</a:t>
            </a:r>
          </a:p>
          <a:p>
            <a:pPr algn="just"/>
            <a:r>
              <a:rPr lang="pt-BR" sz="2400" dirty="0" smtClean="0">
                <a:latin typeface="+mj-lt"/>
                <a:cs typeface="Arial" panose="020B0604020202020204" pitchFamily="34" charset="0"/>
              </a:rPr>
              <a:t>Estabelecimento das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atribuições concretas de cada membro da 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equipe.</a:t>
            </a:r>
          </a:p>
          <a:p>
            <a:pPr algn="just"/>
            <a:r>
              <a:rPr lang="pt-BR" sz="2400" dirty="0" smtClean="0">
                <a:latin typeface="+mj-lt"/>
                <a:cs typeface="Arial" panose="020B0604020202020204" pitchFamily="34" charset="0"/>
              </a:rPr>
              <a:t>Parceria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entre os membros da equipe. 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r="14761" b="44154"/>
          <a:stretch/>
        </p:blipFill>
        <p:spPr bwMode="auto">
          <a:xfrm>
            <a:off x="5697415" y="4581128"/>
            <a:ext cx="326571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1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prstClr val="black"/>
                </a:solidFill>
                <a:cs typeface="Arial" panose="020B0604020202020204" pitchFamily="34" charset="0"/>
              </a:rPr>
              <a:t>                     Discussão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8136904" cy="44210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r>
              <a:rPr lang="pt-BR" sz="2800" b="1" dirty="0">
                <a:latin typeface="+mj-lt"/>
              </a:rPr>
              <a:t>Importância da intervenção </a:t>
            </a:r>
            <a:endParaRPr lang="pt-BR" sz="2800" b="1" dirty="0" smtClean="0">
              <a:latin typeface="+mj-lt"/>
            </a:endParaRPr>
          </a:p>
          <a:p>
            <a:pPr marL="0" indent="0">
              <a:buNone/>
            </a:pPr>
            <a:r>
              <a:rPr lang="pt-BR" sz="2800" b="1" dirty="0" smtClean="0">
                <a:latin typeface="+mj-lt"/>
              </a:rPr>
              <a:t>para </a:t>
            </a:r>
            <a:r>
              <a:rPr lang="pt-BR" sz="2800" b="1" dirty="0">
                <a:latin typeface="+mj-lt"/>
              </a:rPr>
              <a:t>o </a:t>
            </a:r>
            <a:r>
              <a:rPr lang="pt-BR" sz="2800" b="1" dirty="0" smtClean="0">
                <a:latin typeface="+mj-lt"/>
              </a:rPr>
              <a:t>serviço:</a:t>
            </a:r>
            <a:endParaRPr lang="pt-BR" sz="2800" b="1" dirty="0">
              <a:latin typeface="+mj-lt"/>
            </a:endParaRP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 marL="0" indent="0" algn="just">
              <a:buNone/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M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elhor planejamento e maior organização das ações.</a:t>
            </a:r>
          </a:p>
          <a:p>
            <a:pPr algn="just"/>
            <a:r>
              <a:rPr lang="pt-BR" sz="2400" dirty="0" smtClean="0">
                <a:latin typeface="+mj-lt"/>
                <a:cs typeface="Arial" panose="020B0604020202020204" pitchFamily="34" charset="0"/>
              </a:rPr>
              <a:t>Garantiu o acolhimento aos usuários.</a:t>
            </a:r>
          </a:p>
          <a:p>
            <a:pPr algn="just"/>
            <a:r>
              <a:rPr lang="pt-BR" sz="2400" dirty="0" smtClean="0">
                <a:latin typeface="+mj-lt"/>
                <a:cs typeface="Arial" panose="020B0604020202020204" pitchFamily="34" charset="0"/>
              </a:rPr>
              <a:t>Serviu para determinar as atribuições de cada profissional na unidade.</a:t>
            </a:r>
          </a:p>
          <a:p>
            <a:pPr algn="just"/>
            <a:r>
              <a:rPr lang="pt-BR" sz="2400" dirty="0" smtClean="0">
                <a:latin typeface="+mj-lt"/>
                <a:cs typeface="Arial" panose="020B0604020202020204" pitchFamily="34" charset="0"/>
              </a:rPr>
              <a:t>Evidenciou a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organização do processo de trabalho que conseguimos estabelecer na UBS.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6870" r="16603" b="29492"/>
          <a:stretch/>
        </p:blipFill>
        <p:spPr bwMode="auto">
          <a:xfrm>
            <a:off x="5633475" y="597064"/>
            <a:ext cx="3114989" cy="247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8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41277920"/>
              </p:ext>
            </p:extLst>
          </p:nvPr>
        </p:nvGraphicFramePr>
        <p:xfrm>
          <a:off x="10750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eta para a direita 10"/>
          <p:cNvSpPr/>
          <p:nvPr/>
        </p:nvSpPr>
        <p:spPr>
          <a:xfrm>
            <a:off x="4572000" y="2846656"/>
            <a:ext cx="1080120" cy="1865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309402" y="1412776"/>
            <a:ext cx="1944216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Medidas </a:t>
            </a:r>
            <a:r>
              <a:rPr lang="pt-BR" sz="2400" b="1" dirty="0"/>
              <a:t>de atenção, educação e promoção de </a:t>
            </a:r>
            <a:r>
              <a:rPr lang="pt-BR" sz="2400" b="1" dirty="0" smtClean="0"/>
              <a:t>saúde.</a:t>
            </a:r>
            <a:endParaRPr lang="pt-BR" sz="2400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814558" y="4437112"/>
            <a:ext cx="2933905" cy="1719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Estratégia de Saúde da Família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565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prstClr val="black"/>
                </a:solidFill>
                <a:cs typeface="Arial" panose="020B0604020202020204" pitchFamily="34" charset="0"/>
              </a:rPr>
              <a:t>                     Discussão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003232" cy="4536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/>
              <a:t>Importância </a:t>
            </a:r>
            <a:r>
              <a:rPr lang="pt-BR" sz="2800" b="1" dirty="0" smtClean="0"/>
              <a:t>da intervenção para </a:t>
            </a:r>
            <a:r>
              <a:rPr lang="pt-BR" sz="2800" b="1" dirty="0"/>
              <a:t>a </a:t>
            </a:r>
            <a:r>
              <a:rPr lang="pt-BR" sz="2800" b="1" dirty="0" smtClean="0"/>
              <a:t>comunidade:</a:t>
            </a:r>
            <a:endParaRPr lang="pt-BR" sz="2800" b="1" dirty="0"/>
          </a:p>
          <a:p>
            <a:pPr algn="just"/>
            <a:r>
              <a:rPr lang="pt-BR" sz="2400" dirty="0" smtClean="0">
                <a:cs typeface="Arial" panose="020B0604020202020204" pitchFamily="34" charset="0"/>
              </a:rPr>
              <a:t>Implementação de </a:t>
            </a:r>
            <a:r>
              <a:rPr lang="pt-BR" sz="2400" dirty="0">
                <a:cs typeface="Arial" panose="020B0604020202020204" pitchFamily="34" charset="0"/>
              </a:rPr>
              <a:t>um programa voltado </a:t>
            </a:r>
            <a:r>
              <a:rPr lang="pt-BR" sz="2400" dirty="0" smtClean="0">
                <a:cs typeface="Arial" panose="020B0604020202020204" pitchFamily="34" charset="0"/>
              </a:rPr>
              <a:t>à </a:t>
            </a:r>
            <a:r>
              <a:rPr lang="pt-BR" sz="2400" dirty="0">
                <a:cs typeface="Arial" panose="020B0604020202020204" pitchFamily="34" charset="0"/>
              </a:rPr>
              <a:t>atenção </a:t>
            </a:r>
            <a:r>
              <a:rPr lang="pt-BR" sz="2400" dirty="0" smtClean="0">
                <a:cs typeface="Arial" panose="020B0604020202020204" pitchFamily="34" charset="0"/>
              </a:rPr>
              <a:t>da saúde </a:t>
            </a:r>
            <a:r>
              <a:rPr lang="pt-BR" sz="2400" dirty="0">
                <a:cs typeface="Arial" panose="020B0604020202020204" pitchFamily="34" charset="0"/>
              </a:rPr>
              <a:t>dos hipertensos e diabéticos da comunidade. 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cs typeface="Arial" panose="020B0604020202020204" pitchFamily="34" charset="0"/>
              </a:rPr>
              <a:t>Permitiu </a:t>
            </a:r>
            <a:r>
              <a:rPr lang="pt-BR" sz="2400" dirty="0">
                <a:cs typeface="Arial" panose="020B0604020202020204" pitchFamily="34" charset="0"/>
              </a:rPr>
              <a:t>a interação da equipe com a comunidade nas diferentes ações de promoção da </a:t>
            </a:r>
            <a:r>
              <a:rPr lang="pt-BR" sz="2400" dirty="0" smtClean="0">
                <a:cs typeface="Arial" panose="020B0604020202020204" pitchFamily="34" charset="0"/>
              </a:rPr>
              <a:t>saúde.</a:t>
            </a:r>
          </a:p>
          <a:p>
            <a:pPr algn="just"/>
            <a:r>
              <a:rPr lang="pt-BR" sz="2400" dirty="0" smtClean="0">
                <a:cs typeface="Arial" panose="020B0604020202020204" pitchFamily="34" charset="0"/>
              </a:rPr>
              <a:t>Possibilitou </a:t>
            </a:r>
            <a:r>
              <a:rPr lang="pt-BR" sz="2400" dirty="0">
                <a:cs typeface="Arial" panose="020B0604020202020204" pitchFamily="34" charset="0"/>
              </a:rPr>
              <a:t>aos usuários conhecer os fatores de </a:t>
            </a:r>
            <a:r>
              <a:rPr lang="pt-BR" sz="2400" dirty="0" smtClean="0">
                <a:cs typeface="Arial" panose="020B0604020202020204" pitchFamily="34" charset="0"/>
              </a:rPr>
              <a:t>risco, prevenção  das </a:t>
            </a:r>
            <a:r>
              <a:rPr lang="pt-BR" sz="2400" dirty="0">
                <a:cs typeface="Arial" panose="020B0604020202020204" pitchFamily="34" charset="0"/>
              </a:rPr>
              <a:t>complicações das doenças, </a:t>
            </a:r>
            <a:r>
              <a:rPr lang="pt-BR" sz="2400" dirty="0" smtClean="0">
                <a:cs typeface="Arial" panose="020B0604020202020204" pitchFamily="34" charset="0"/>
              </a:rPr>
              <a:t>e tratamento .</a:t>
            </a:r>
          </a:p>
          <a:p>
            <a:pPr algn="just"/>
            <a:r>
              <a:rPr lang="pt-BR" sz="2400" dirty="0" smtClean="0">
                <a:cs typeface="Arial" panose="020B0604020202020204" pitchFamily="34" charset="0"/>
              </a:rPr>
              <a:t>Ao </a:t>
            </a:r>
            <a:r>
              <a:rPr lang="pt-BR" sz="2400" dirty="0">
                <a:cs typeface="Arial" panose="020B0604020202020204" pitchFamily="34" charset="0"/>
              </a:rPr>
              <a:t>final, os grupos ficaram conduzidos pelos próprios usuários, o que mostra como de fato a intervenção mobilizou a comunidade.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30558"/>
            <a:ext cx="361745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0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8"/>
          <a:stretch/>
        </p:blipFill>
        <p:spPr bwMode="auto">
          <a:xfrm>
            <a:off x="683568" y="-27384"/>
            <a:ext cx="7848872" cy="68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575048"/>
          </a:xfrm>
        </p:spPr>
        <p:txBody>
          <a:bodyPr>
            <a:noAutofit/>
          </a:bodyPr>
          <a:lstStyle/>
          <a:p>
            <a:r>
              <a:rPr lang="pt-BR" sz="5400" b="1" dirty="0" smtClean="0"/>
              <a:t>Como está a ação programática na UBS hoje?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3520540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_zHlE5_yUtqY/S3Hmkr9BreI/AAAAAAAAGCo/_wxAHQjFd5k/s320/exclama%C3%A7%C3%A3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96">
            <a:off x="5603764" y="321804"/>
            <a:ext cx="3048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04056"/>
            <a:ext cx="8085584" cy="1052736"/>
          </a:xfrm>
        </p:spPr>
        <p:txBody>
          <a:bodyPr>
            <a:noAutofit/>
          </a:bodyPr>
          <a:lstStyle/>
          <a:p>
            <a:pPr algn="l"/>
            <a:r>
              <a:rPr lang="pt-BR" dirty="0" smtClean="0"/>
              <a:t>             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060848"/>
            <a:ext cx="8280920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pPr algn="just"/>
            <a:r>
              <a:rPr lang="pt-BR" sz="9600" dirty="0" smtClean="0">
                <a:cs typeface="Arial" panose="020B0604020202020204" pitchFamily="34" charset="0"/>
              </a:rPr>
              <a:t>Superação  de  expectativas  e  dificuldades</a:t>
            </a:r>
            <a:r>
              <a:rPr lang="pt-BR" sz="9600" dirty="0">
                <a:cs typeface="Arial" panose="020B0604020202020204" pitchFamily="34" charset="0"/>
              </a:rPr>
              <a:t>, </a:t>
            </a:r>
            <a:r>
              <a:rPr lang="pt-BR" sz="9600" dirty="0" smtClean="0">
                <a:cs typeface="Arial" panose="020B0604020202020204" pitchFamily="34" charset="0"/>
              </a:rPr>
              <a:t>com  o sistema </a:t>
            </a:r>
            <a:r>
              <a:rPr lang="pt-BR" sz="9600" dirty="0">
                <a:cs typeface="Arial" panose="020B0604020202020204" pitchFamily="34" charset="0"/>
              </a:rPr>
              <a:t>de trabalho  e a barreira </a:t>
            </a:r>
            <a:r>
              <a:rPr lang="pt-BR" sz="9600" dirty="0" smtClean="0">
                <a:cs typeface="Arial" panose="020B0604020202020204" pitchFamily="34" charset="0"/>
              </a:rPr>
              <a:t> da  linguagem.</a:t>
            </a:r>
          </a:p>
          <a:p>
            <a:pPr algn="just"/>
            <a:r>
              <a:rPr lang="pt-BR" sz="9600" dirty="0" smtClean="0">
                <a:cs typeface="Arial" panose="020B0604020202020204" pitchFamily="34" charset="0"/>
              </a:rPr>
              <a:t>Trabalho   em   equipe.</a:t>
            </a:r>
          </a:p>
          <a:p>
            <a:pPr algn="just"/>
            <a:r>
              <a:rPr lang="pt-BR" sz="9600" dirty="0" smtClean="0">
                <a:cs typeface="Arial" panose="020B0604020202020204" pitchFamily="34" charset="0"/>
              </a:rPr>
              <a:t>Interação   </a:t>
            </a:r>
            <a:r>
              <a:rPr lang="pt-BR" sz="9600" dirty="0">
                <a:cs typeface="Arial" panose="020B0604020202020204" pitchFamily="34" charset="0"/>
              </a:rPr>
              <a:t>com a </a:t>
            </a:r>
            <a:r>
              <a:rPr lang="pt-BR" sz="9600" dirty="0" smtClean="0">
                <a:cs typeface="Arial" panose="020B0604020202020204" pitchFamily="34" charset="0"/>
              </a:rPr>
              <a:t>comunidade. </a:t>
            </a:r>
            <a:endParaRPr lang="pt-BR" sz="9600" dirty="0">
              <a:cs typeface="Arial" panose="020B0604020202020204" pitchFamily="34" charset="0"/>
            </a:endParaRPr>
          </a:p>
          <a:p>
            <a:pPr algn="just"/>
            <a:r>
              <a:rPr lang="pt-BR" sz="9600" dirty="0" smtClean="0">
                <a:cs typeface="Arial" panose="020B0604020202020204" pitchFamily="34" charset="0"/>
              </a:rPr>
              <a:t>Trabalho  com </a:t>
            </a:r>
            <a:r>
              <a:rPr lang="pt-BR" sz="9600" dirty="0">
                <a:cs typeface="Arial" panose="020B0604020202020204" pitchFamily="34" charset="0"/>
              </a:rPr>
              <a:t>os cadernos de atenção </a:t>
            </a:r>
            <a:r>
              <a:rPr lang="pt-BR" sz="9600" dirty="0" smtClean="0">
                <a:cs typeface="Arial" panose="020B0604020202020204" pitchFamily="34" charset="0"/>
              </a:rPr>
              <a:t>básica e com o caderno  de  </a:t>
            </a:r>
            <a:r>
              <a:rPr lang="pt-BR" sz="9600" dirty="0">
                <a:cs typeface="Arial" panose="020B0604020202020204" pitchFamily="34" charset="0"/>
              </a:rPr>
              <a:t>ações programáticas, e identificar as deficiências </a:t>
            </a:r>
            <a:r>
              <a:rPr lang="pt-BR" sz="9600" dirty="0" smtClean="0">
                <a:cs typeface="Arial" panose="020B0604020202020204" pitchFamily="34" charset="0"/>
              </a:rPr>
              <a:t>nos  indicadores  cobertura  </a:t>
            </a:r>
            <a:r>
              <a:rPr lang="pt-BR" sz="9600" dirty="0">
                <a:cs typeface="Arial" panose="020B0604020202020204" pitchFamily="34" charset="0"/>
              </a:rPr>
              <a:t>e </a:t>
            </a:r>
            <a:r>
              <a:rPr lang="pt-BR" sz="9600" dirty="0" smtClean="0">
                <a:cs typeface="Arial" panose="020B0604020202020204" pitchFamily="34" charset="0"/>
              </a:rPr>
              <a:t> qualidade</a:t>
            </a:r>
            <a:r>
              <a:rPr lang="pt-BR" sz="9600" dirty="0"/>
              <a:t>.</a:t>
            </a:r>
            <a:endParaRPr lang="pt-BR" sz="9600" dirty="0" smtClean="0"/>
          </a:p>
          <a:p>
            <a:pPr algn="just"/>
            <a:r>
              <a:rPr lang="pt-BR" sz="9600" dirty="0" smtClean="0">
                <a:latin typeface="+mj-lt"/>
                <a:cs typeface="Arial" panose="020B0604020202020204" pitchFamily="34" charset="0"/>
              </a:rPr>
              <a:t>Interação  </a:t>
            </a:r>
            <a:r>
              <a:rPr lang="pt-BR" sz="9600" dirty="0">
                <a:latin typeface="+mj-lt"/>
                <a:cs typeface="Arial" panose="020B0604020202020204" pitchFamily="34" charset="0"/>
              </a:rPr>
              <a:t>com </a:t>
            </a:r>
            <a:r>
              <a:rPr lang="pt-BR" sz="9600" dirty="0" smtClean="0">
                <a:latin typeface="+mj-lt"/>
                <a:cs typeface="Arial" panose="020B0604020202020204" pitchFamily="34" charset="0"/>
              </a:rPr>
              <a:t>os  </a:t>
            </a:r>
            <a:r>
              <a:rPr lang="pt-BR" sz="9600" dirty="0">
                <a:latin typeface="+mj-lt"/>
                <a:cs typeface="Arial" panose="020B0604020202020204" pitchFamily="34" charset="0"/>
              </a:rPr>
              <a:t>colegas </a:t>
            </a:r>
            <a:r>
              <a:rPr lang="pt-BR" sz="9600" dirty="0" smtClean="0">
                <a:latin typeface="+mj-lt"/>
                <a:cs typeface="Arial" panose="020B0604020202020204" pitchFamily="34" charset="0"/>
              </a:rPr>
              <a:t> do curso  e  orientadora  a través  </a:t>
            </a:r>
            <a:r>
              <a:rPr lang="pt-BR" sz="9600" dirty="0">
                <a:latin typeface="+mj-lt"/>
                <a:cs typeface="Arial" panose="020B0604020202020204" pitchFamily="34" charset="0"/>
              </a:rPr>
              <a:t>dos </a:t>
            </a:r>
            <a:r>
              <a:rPr lang="pt-BR" sz="9600" dirty="0" smtClean="0">
                <a:latin typeface="+mj-lt"/>
                <a:cs typeface="Arial" panose="020B0604020202020204" pitchFamily="34" charset="0"/>
              </a:rPr>
              <a:t>  fóruns.</a:t>
            </a:r>
          </a:p>
          <a:p>
            <a:pPr algn="just"/>
            <a:r>
              <a:rPr lang="pt-BR" sz="9600" dirty="0" smtClean="0">
                <a:latin typeface="+mj-lt"/>
                <a:cs typeface="Arial" panose="020B0604020202020204" pitchFamily="34" charset="0"/>
              </a:rPr>
              <a:t>Melhor profissional.</a:t>
            </a:r>
          </a:p>
          <a:p>
            <a:pPr algn="just"/>
            <a:endParaRPr lang="pt-BR" sz="9600" dirty="0" smtClean="0">
              <a:latin typeface="+mj-lt"/>
            </a:endParaRPr>
          </a:p>
          <a:p>
            <a:pPr algn="just"/>
            <a:endParaRPr lang="pt-BR" sz="9600" dirty="0" smtClean="0"/>
          </a:p>
        </p:txBody>
      </p:sp>
    </p:spTree>
    <p:extLst>
      <p:ext uri="{BB962C8B-B14F-4D97-AF65-F5344CB8AC3E}">
        <p14:creationId xmlns:p14="http://schemas.microsoft.com/office/powerpoint/2010/main" val="30391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lkadis\Pictures\IMG_20150406_083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752527" cy="358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lkadis\Pictures\IMG_20150817_213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9" y="111709"/>
            <a:ext cx="33123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lkadis\Pictures\IMG_20150817_213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" y="3933056"/>
            <a:ext cx="1727459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lkadis\Pictures\IMG_20150817_2131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0" y="3957858"/>
            <a:ext cx="354639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lkadis\Pictures\IMG_20150820_1559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94" y="4075273"/>
            <a:ext cx="3040385" cy="2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628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08720"/>
            <a:ext cx="7776864" cy="3384376"/>
          </a:xfrm>
          <a:ln/>
          <a:scene3d>
            <a:camera prst="isometricTopUp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t-BR" sz="9600" dirty="0" smtClean="0"/>
              <a:t>         </a:t>
            </a:r>
            <a:r>
              <a:rPr lang="pt-BR" sz="9600" dirty="0" smtClean="0">
                <a:latin typeface="Cooper Black" panose="0208090404030B020404" pitchFamily="18" charset="0"/>
              </a:rPr>
              <a:t>OBRIGADA! </a:t>
            </a:r>
            <a:endParaRPr lang="pt-BR" sz="96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/>
            <a:r>
              <a:rPr lang="pt-BR" dirty="0">
                <a:cs typeface="Arial" panose="020B0604020202020204" pitchFamily="34" charset="0"/>
              </a:rPr>
              <a:t>Areia </a:t>
            </a:r>
            <a:r>
              <a:rPr lang="pt-BR" dirty="0" smtClean="0">
                <a:cs typeface="Arial" panose="020B0604020202020204" pitchFamily="34" charset="0"/>
              </a:rPr>
              <a:t>Branca-RN</a:t>
            </a:r>
            <a:endParaRPr lang="pt-BR" dirty="0"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51520" y="1556792"/>
            <a:ext cx="7309993" cy="49812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População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: 25.263 habitantes.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Sistema de saúde municipal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pt-BR" sz="2400" dirty="0" smtClean="0">
                <a:latin typeface="+mj-lt"/>
                <a:cs typeface="Arial" panose="020B0604020202020204" pitchFamily="34" charset="0"/>
              </a:rPr>
              <a:t>10 UBS:</a:t>
            </a:r>
          </a:p>
          <a:p>
            <a:pPr lvl="1" algn="just"/>
            <a:r>
              <a:rPr lang="pt-BR" sz="2000" dirty="0" smtClean="0">
                <a:latin typeface="+mj-lt"/>
                <a:cs typeface="Arial" panose="020B0604020202020204" pitchFamily="34" charset="0"/>
              </a:rPr>
              <a:t>4 em zona rural e 6 em área urbana;</a:t>
            </a:r>
          </a:p>
          <a:p>
            <a:pPr lvl="1" algn="just"/>
            <a:r>
              <a:rPr lang="pt-BR" sz="2000" dirty="0" smtClean="0">
                <a:latin typeface="+mj-lt"/>
                <a:cs typeface="Arial" panose="020B0604020202020204" pitchFamily="34" charset="0"/>
              </a:rPr>
              <a:t>3 apresentam ESF e 7 são UBS tradicionais;</a:t>
            </a:r>
          </a:p>
          <a:p>
            <a:pPr algn="just"/>
            <a:r>
              <a:rPr lang="pt-BR" sz="2400" dirty="0" smtClean="0">
                <a:latin typeface="+mj-lt"/>
                <a:cs typeface="Arial" panose="020B0604020202020204" pitchFamily="34" charset="0"/>
              </a:rPr>
              <a:t>1 Hospital Municipal: atendimentos de urgência com classificação de risco, realização de exames de Raios-X, farmácia e laboratório;</a:t>
            </a:r>
          </a:p>
          <a:p>
            <a:pPr algn="just"/>
            <a:r>
              <a:rPr lang="pt-BR" sz="2400" dirty="0" smtClean="0">
                <a:latin typeface="+mj-lt"/>
                <a:cs typeface="Arial" panose="020B0604020202020204" pitchFamily="34" charset="0"/>
              </a:rPr>
              <a:t>Farmácias: uma Farmácia Popular e uma Farmácia do Trabalhador;</a:t>
            </a:r>
          </a:p>
          <a:p>
            <a:pPr algn="just"/>
            <a:r>
              <a:rPr lang="pt-BR" sz="2400" dirty="0" smtClean="0">
                <a:latin typeface="+mj-lt"/>
                <a:cs typeface="Arial" panose="020B0604020202020204" pitchFamily="34" charset="0"/>
              </a:rPr>
              <a:t>Uma equipe de Núcleo de Apoio à Saúde da Família;</a:t>
            </a:r>
          </a:p>
          <a:p>
            <a:pPr algn="just"/>
            <a:r>
              <a:rPr lang="pt-BR" sz="2400" dirty="0" smtClean="0">
                <a:latin typeface="+mj-lt"/>
                <a:cs typeface="Arial" panose="020B0604020202020204" pitchFamily="34" charset="0"/>
              </a:rPr>
              <a:t>Baixa disponibilidade de atenção especializada.</a:t>
            </a:r>
            <a:endParaRPr lang="pt-BR" sz="20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http://www.aa-area13rn.org.br/mapas/areia_branca_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08" y="227889"/>
            <a:ext cx="3103210" cy="33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cs typeface="Arial" panose="020B0604020202020204" pitchFamily="34" charset="0"/>
              </a:rPr>
              <a:t>UBS Ana Paulino de Medeiros 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932040" y="1556792"/>
            <a:ext cx="3970784" cy="51125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Localização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: Zona urbana.</a:t>
            </a:r>
            <a:endParaRPr lang="pt-BR" sz="2400" b="1" dirty="0" smtClean="0">
              <a:latin typeface="+mj-lt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Modelo de atenção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: Pautado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na 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ESF. </a:t>
            </a: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1 Equipe de saúde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: Médica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enfermeira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técnico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de enfermagem, 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odontólogo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auxiliar de saúde bucal,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8 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agentes de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saúde, 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farmacêutica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e r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ecepcionista.</a:t>
            </a:r>
          </a:p>
          <a:p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Estrutura física: 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Adequada.</a:t>
            </a:r>
            <a:endParaRPr lang="pt-BR" sz="24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2" descr="C:\Users\milkadis\Desktop\20150715-00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6085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cs typeface="Arial" panose="020B0604020202020204" pitchFamily="34" charset="0"/>
              </a:rPr>
              <a:t>UBS Ana Paulino de Medeiros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1254" y="1556792"/>
            <a:ext cx="8496944" cy="47525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800" dirty="0" smtClean="0">
                <a:cs typeface="Arial" panose="020B0604020202020204" pitchFamily="34" charset="0"/>
              </a:rPr>
              <a:t>Atenção aos hipertensos e diabéticos antes: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Baixa cobertura;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Atenção de forma não programática; 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Atrasos de consultas e realização dos exames complementares, ausência de avaliação de saúde bucal para  alguns usuários, não realização do exame físico completo. 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O </a:t>
            </a:r>
            <a:r>
              <a:rPr lang="pt-BR" sz="2400" dirty="0">
                <a:cs typeface="Arial" panose="020B0604020202020204" pitchFamily="34" charset="0"/>
              </a:rPr>
              <a:t>registro dos atendimentos </a:t>
            </a:r>
            <a:r>
              <a:rPr lang="pt-BR" sz="2400" dirty="0" smtClean="0">
                <a:cs typeface="Arial" panose="020B0604020202020204" pitchFamily="34" charset="0"/>
              </a:rPr>
              <a:t>era feito apenas </a:t>
            </a:r>
            <a:r>
              <a:rPr lang="pt-BR" sz="2400" dirty="0">
                <a:cs typeface="Arial" panose="020B0604020202020204" pitchFamily="34" charset="0"/>
              </a:rPr>
              <a:t>em </a:t>
            </a:r>
            <a:r>
              <a:rPr lang="pt-BR" sz="2400" dirty="0" smtClean="0">
                <a:cs typeface="Arial" panose="020B0604020202020204" pitchFamily="34" charset="0"/>
              </a:rPr>
              <a:t>prontuário </a:t>
            </a:r>
            <a:r>
              <a:rPr lang="pt-BR" sz="2400" dirty="0">
                <a:cs typeface="Arial" panose="020B0604020202020204" pitchFamily="34" charset="0"/>
              </a:rPr>
              <a:t>clínico, </a:t>
            </a:r>
            <a:r>
              <a:rPr lang="pt-BR" sz="2400" dirty="0" smtClean="0">
                <a:cs typeface="Arial" panose="020B0604020202020204" pitchFamily="34" charset="0"/>
              </a:rPr>
              <a:t>sem um </a:t>
            </a:r>
            <a:r>
              <a:rPr lang="pt-BR" sz="2400" dirty="0">
                <a:cs typeface="Arial" panose="020B0604020202020204" pitchFamily="34" charset="0"/>
              </a:rPr>
              <a:t>arquivo </a:t>
            </a:r>
            <a:r>
              <a:rPr lang="pt-BR" sz="2400" dirty="0" smtClean="0">
                <a:cs typeface="Arial" panose="020B0604020202020204" pitchFamily="34" charset="0"/>
              </a:rPr>
              <a:t>específico; </a:t>
            </a:r>
            <a:endParaRPr lang="pt-BR" sz="2400" dirty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Os </a:t>
            </a:r>
            <a:r>
              <a:rPr lang="pt-BR" sz="2400" dirty="0">
                <a:cs typeface="Arial" panose="020B0604020202020204" pitchFamily="34" charset="0"/>
              </a:rPr>
              <a:t>agentes de saúde não participavam das visitas </a:t>
            </a:r>
            <a:r>
              <a:rPr lang="pt-BR" sz="2400" dirty="0" smtClean="0">
                <a:cs typeface="Arial" panose="020B0604020202020204" pitchFamily="34" charset="0"/>
              </a:rPr>
              <a:t>domiciliares.</a:t>
            </a:r>
            <a:endParaRPr lang="pt-BR" sz="2400" dirty="0">
              <a:cs typeface="Arial" panose="020B0604020202020204" pitchFamily="34" charset="0"/>
            </a:endParaRPr>
          </a:p>
          <a:p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800" dirty="0">
                <a:cs typeface="Arial" panose="020B0604020202020204" pitchFamily="34" charset="0"/>
              </a:rPr>
              <a:t>M</a:t>
            </a:r>
            <a:r>
              <a:rPr lang="pt-BR" sz="2800" dirty="0" smtClean="0">
                <a:cs typeface="Arial" panose="020B0604020202020204" pitchFamily="34" charset="0"/>
              </a:rPr>
              <a:t>elhorar </a:t>
            </a:r>
            <a:r>
              <a:rPr lang="pt-BR" sz="2800" dirty="0">
                <a:cs typeface="Arial" panose="020B0604020202020204" pitchFamily="34" charset="0"/>
              </a:rPr>
              <a:t>a </a:t>
            </a:r>
            <a:r>
              <a:rPr lang="pt-BR" sz="2800" dirty="0" smtClean="0">
                <a:cs typeface="Arial" panose="020B0604020202020204" pitchFamily="34" charset="0"/>
              </a:rPr>
              <a:t>atenção </a:t>
            </a:r>
            <a:r>
              <a:rPr lang="pt-BR" sz="2800" dirty="0">
                <a:cs typeface="Arial" panose="020B0604020202020204" pitchFamily="34" charset="0"/>
              </a:rPr>
              <a:t>à saúde de hipertensos e diabéticos na USF Ana Paulino Medeiros, no município de Areia Branca-RN, com elevação da cobertura do programa de atenção aos hipertensos e diabéticos para </a:t>
            </a:r>
            <a:r>
              <a:rPr lang="pt-BR" sz="2800" dirty="0" smtClean="0">
                <a:cs typeface="Arial" panose="020B0604020202020204" pitchFamily="34" charset="0"/>
              </a:rPr>
              <a:t> 50%. </a:t>
            </a:r>
            <a:endParaRPr lang="pt-BR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215405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+mj-lt"/>
                <a:cs typeface="Arial" panose="020B0604020202020204" pitchFamily="34" charset="0"/>
              </a:rPr>
              <a:t>Tempo de duração: 12 semanas;</a:t>
            </a:r>
          </a:p>
          <a:p>
            <a:pPr algn="just"/>
            <a:r>
              <a:rPr lang="pt-BR" sz="2400" dirty="0" smtClean="0">
                <a:latin typeface="+mj-lt"/>
                <a:cs typeface="Arial" panose="020B0604020202020204" pitchFamily="34" charset="0"/>
              </a:rPr>
              <a:t>Participantes: 478 hipertensos e 192 diabéticos (dados reais, conforme cadastramento das ACS);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j-lt"/>
                <a:cs typeface="Arial" panose="020B0604020202020204" pitchFamily="34" charset="0"/>
              </a:rPr>
              <a:t>Ações realizadas:</a:t>
            </a:r>
          </a:p>
          <a:p>
            <a:pPr lvl="1" algn="just"/>
            <a:r>
              <a:rPr lang="pt-BR" sz="2000" dirty="0">
                <a:latin typeface="+mj-lt"/>
                <a:cs typeface="Arial" panose="020B0604020202020204" pitchFamily="34" charset="0"/>
              </a:rPr>
              <a:t>Qualificação da Prática </a:t>
            </a:r>
            <a:r>
              <a:rPr lang="pt-BR" sz="2000" dirty="0" smtClean="0">
                <a:latin typeface="+mj-lt"/>
                <a:cs typeface="Arial" panose="020B0604020202020204" pitchFamily="34" charset="0"/>
              </a:rPr>
              <a:t>Clínica: 3 reuniões de capacitação da equipe.</a:t>
            </a:r>
          </a:p>
          <a:p>
            <a:pPr lvl="1" algn="just"/>
            <a:r>
              <a:rPr lang="pt-BR" sz="2000" dirty="0" smtClean="0">
                <a:latin typeface="+mj-lt"/>
                <a:cs typeface="Arial" panose="020B0604020202020204" pitchFamily="34" charset="0"/>
              </a:rPr>
              <a:t>Organização 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e Gestão do serviço: </a:t>
            </a:r>
            <a:r>
              <a:rPr lang="pt-BR" sz="2000" dirty="0" smtClean="0">
                <a:latin typeface="+mj-lt"/>
                <a:cs typeface="Arial" panose="020B0604020202020204" pitchFamily="34" charset="0"/>
              </a:rPr>
              <a:t>cadastramento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, acolhimento e atendimento aos hipertensos e diabéticos</a:t>
            </a:r>
            <a:r>
              <a:rPr lang="pt-BR" sz="20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e busca ativa dos </a:t>
            </a:r>
            <a:r>
              <a:rPr lang="pt-BR" sz="2000" dirty="0" smtClean="0">
                <a:latin typeface="+mj-lt"/>
                <a:cs typeface="Arial" panose="020B0604020202020204" pitchFamily="34" charset="0"/>
              </a:rPr>
              <a:t>faltosos.</a:t>
            </a:r>
          </a:p>
          <a:p>
            <a:pPr lvl="1" algn="just"/>
            <a:r>
              <a:rPr lang="pt-BR" sz="2000" dirty="0" smtClean="0">
                <a:latin typeface="+mj-lt"/>
                <a:cs typeface="Arial" panose="020B0604020202020204" pitchFamily="34" charset="0"/>
              </a:rPr>
              <a:t>Monitoramento e Avaliação: verificação semanal das fichas espelho e alimentação da planilha de coleta de dados.</a:t>
            </a:r>
          </a:p>
          <a:p>
            <a:pPr lvl="1" algn="just"/>
            <a:r>
              <a:rPr lang="pt-BR" sz="2000" dirty="0">
                <a:latin typeface="+mj-lt"/>
                <a:cs typeface="Arial" panose="020B0604020202020204" pitchFamily="34" charset="0"/>
              </a:rPr>
              <a:t>Engajamento Público: </a:t>
            </a:r>
            <a:r>
              <a:rPr lang="pt-BR" sz="2000" dirty="0" smtClean="0">
                <a:latin typeface="+mj-lt"/>
                <a:cs typeface="Arial" panose="020B0604020202020204" pitchFamily="34" charset="0"/>
              </a:rPr>
              <a:t>reunião na comunidade, </a:t>
            </a:r>
            <a:r>
              <a:rPr lang="pt-BR" sz="2000" dirty="0" smtClean="0"/>
              <a:t>atividades </a:t>
            </a:r>
            <a:r>
              <a:rPr lang="pt-BR" sz="2000" dirty="0"/>
              <a:t>educativas de sala de </a:t>
            </a:r>
            <a:r>
              <a:rPr lang="pt-BR" sz="2000" dirty="0" smtClean="0"/>
              <a:t>espera, </a:t>
            </a:r>
            <a:r>
              <a:rPr lang="pt-BR" sz="2000" dirty="0" smtClean="0">
                <a:latin typeface="+mj-lt"/>
                <a:cs typeface="Arial" panose="020B0604020202020204" pitchFamily="34" charset="0"/>
              </a:rPr>
              <a:t>grupo 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de prática de exercícios físicos, grupo de práticas de alimentação saudável, </a:t>
            </a:r>
            <a:r>
              <a:rPr lang="pt-BR" sz="2000" dirty="0" smtClean="0">
                <a:latin typeface="+mj-lt"/>
                <a:cs typeface="Arial" panose="020B0604020202020204" pitchFamily="34" charset="0"/>
              </a:rPr>
              <a:t>participação semanal na rádio 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da </a:t>
            </a:r>
            <a:r>
              <a:rPr lang="pt-BR" sz="2000" dirty="0" smtClean="0">
                <a:latin typeface="+mj-lt"/>
                <a:cs typeface="Arial" panose="020B0604020202020204" pitchFamily="34" charset="0"/>
              </a:rPr>
              <a:t>comunidade, publicação de textos no jornal.</a:t>
            </a:r>
            <a:endParaRPr lang="pt-BR" sz="6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t="3335" r="9417"/>
          <a:stretch/>
        </p:blipFill>
        <p:spPr bwMode="auto">
          <a:xfrm>
            <a:off x="5004048" y="116632"/>
            <a:ext cx="3798278" cy="234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6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17281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400" dirty="0"/>
              <a:t>Objetivo 1: Ampliar a cobertura a hipertensos e/ou diabéticos.</a:t>
            </a:r>
          </a:p>
          <a:p>
            <a:pPr algn="just"/>
            <a:r>
              <a:rPr lang="pt-BR" sz="2400" dirty="0" smtClean="0"/>
              <a:t>Metas 1.1 e 1.2: </a:t>
            </a:r>
            <a:r>
              <a:rPr lang="pt-BR" sz="2400" dirty="0"/>
              <a:t>Cadastrar 50% dos </a:t>
            </a:r>
            <a:r>
              <a:rPr lang="pt-BR" sz="2400" dirty="0" smtClean="0"/>
              <a:t>hipertensos e </a:t>
            </a:r>
            <a:r>
              <a:rPr lang="pt-BR" sz="2400" dirty="0"/>
              <a:t>50% dos </a:t>
            </a:r>
            <a:r>
              <a:rPr lang="pt-BR" sz="2400" dirty="0" smtClean="0"/>
              <a:t>diabéticos </a:t>
            </a:r>
            <a:r>
              <a:rPr lang="pt-BR" sz="2400" dirty="0"/>
              <a:t>da área de abrangência no Programa de Atenção à Hipertensão Arterial e à Diabetes Mellitus da unidade de saúde. 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215336"/>
              </p:ext>
            </p:extLst>
          </p:nvPr>
        </p:nvGraphicFramePr>
        <p:xfrm>
          <a:off x="251520" y="3212976"/>
          <a:ext cx="42484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93708"/>
              </p:ext>
            </p:extLst>
          </p:nvPr>
        </p:nvGraphicFramePr>
        <p:xfrm>
          <a:off x="4644008" y="3212976"/>
          <a:ext cx="42484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187624" y="5498068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16,9</a:t>
            </a:r>
            <a:r>
              <a:rPr lang="pt-BR" sz="1400" b="1" dirty="0" smtClean="0"/>
              <a:t>%</a:t>
            </a:r>
          </a:p>
          <a:p>
            <a:pPr algn="ctr"/>
            <a:r>
              <a:rPr lang="pt-BR" sz="1400" b="1" dirty="0" smtClean="0"/>
              <a:t>81</a:t>
            </a:r>
            <a:endParaRPr lang="pt-BR" sz="1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67744" y="5302056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28%</a:t>
            </a:r>
          </a:p>
          <a:p>
            <a:pPr algn="ctr"/>
            <a:r>
              <a:rPr lang="pt-BR" sz="1400" b="1" dirty="0" smtClean="0"/>
              <a:t>134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660232" y="5399543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26%</a:t>
            </a:r>
          </a:p>
          <a:p>
            <a:pPr algn="ctr"/>
            <a:r>
              <a:rPr lang="pt-BR" sz="1400" b="1" dirty="0" smtClean="0"/>
              <a:t>50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0214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158417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400" dirty="0" smtClean="0"/>
              <a:t>Objetivo </a:t>
            </a:r>
            <a:r>
              <a:rPr lang="pt-BR" sz="2400" dirty="0"/>
              <a:t>2: Melhorar a qualidade da atenção a hipertensos e/ou diabéticos.</a:t>
            </a:r>
          </a:p>
          <a:p>
            <a:pPr algn="just"/>
            <a:r>
              <a:rPr lang="pt-BR" sz="2400" dirty="0" smtClean="0"/>
              <a:t>Metas 2.1 e 2.2: </a:t>
            </a:r>
            <a:r>
              <a:rPr lang="pt-BR" sz="2400" dirty="0"/>
              <a:t>Realizar exame clínico apropriado em 100% dos hipertensos e 100% dos diabéticos. </a:t>
            </a:r>
          </a:p>
          <a:p>
            <a:endParaRPr lang="pt-BR" sz="2000" b="1" dirty="0" smtClean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043117"/>
              </p:ext>
            </p:extLst>
          </p:nvPr>
        </p:nvGraphicFramePr>
        <p:xfrm>
          <a:off x="251521" y="3212976"/>
          <a:ext cx="417646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296468"/>
              </p:ext>
            </p:extLst>
          </p:nvPr>
        </p:nvGraphicFramePr>
        <p:xfrm>
          <a:off x="4615539" y="3212976"/>
          <a:ext cx="4276941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15616" y="3717032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81</a:t>
            </a:r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195736" y="3717032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134</a:t>
            </a:r>
            <a:endParaRPr lang="pt-BR" sz="1600" b="1" dirty="0"/>
          </a:p>
        </p:txBody>
      </p:sp>
      <p:sp>
        <p:nvSpPr>
          <p:cNvPr id="13" name="CaixaDeTexto 2"/>
          <p:cNvSpPr txBox="1"/>
          <p:nvPr/>
        </p:nvSpPr>
        <p:spPr>
          <a:xfrm>
            <a:off x="3275856" y="3717032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179</a:t>
            </a:r>
            <a:endParaRPr lang="pt-BR" sz="1600" b="1" dirty="0"/>
          </a:p>
        </p:txBody>
      </p:sp>
      <p:sp>
        <p:nvSpPr>
          <p:cNvPr id="15" name="CaixaDeTexto 2"/>
          <p:cNvSpPr txBox="1"/>
          <p:nvPr/>
        </p:nvSpPr>
        <p:spPr>
          <a:xfrm>
            <a:off x="5508104" y="3763199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31</a:t>
            </a:r>
            <a:endParaRPr lang="pt-BR" sz="1600" b="1" dirty="0"/>
          </a:p>
        </p:txBody>
      </p:sp>
      <p:sp>
        <p:nvSpPr>
          <p:cNvPr id="16" name="CaixaDeTexto 2"/>
          <p:cNvSpPr txBox="1"/>
          <p:nvPr/>
        </p:nvSpPr>
        <p:spPr>
          <a:xfrm>
            <a:off x="6660232" y="3789040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50</a:t>
            </a:r>
            <a:endParaRPr lang="pt-BR" sz="1600" b="1" dirty="0"/>
          </a:p>
        </p:txBody>
      </p:sp>
      <p:sp>
        <p:nvSpPr>
          <p:cNvPr id="17" name="CaixaDeTexto 2"/>
          <p:cNvSpPr txBox="1"/>
          <p:nvPr/>
        </p:nvSpPr>
        <p:spPr>
          <a:xfrm>
            <a:off x="7812360" y="3789040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64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4646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1462</Words>
  <Application>Microsoft Office PowerPoint</Application>
  <PresentationFormat>Apresentação na tela (4:3)</PresentationFormat>
  <Paragraphs>215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Cooper Black</vt:lpstr>
      <vt:lpstr>Calibri</vt:lpstr>
      <vt:lpstr>Tema do Office</vt:lpstr>
      <vt:lpstr>                   Melhoria da Atenção à Saúde aos Usuários com Hipertensão Arterial Sistêmica e Diabetes Mellitus na USF Ana Paulino Medeiros, Areia Branca-RN        Milkadis Villalon Jacas     Orientadora: Ana  Carine  Ferreira de Araújo   Pelotas, 2015 </vt:lpstr>
      <vt:lpstr>Introdução </vt:lpstr>
      <vt:lpstr>Areia Branca-RN</vt:lpstr>
      <vt:lpstr> UBS Ana Paulino de Medeiros </vt:lpstr>
      <vt:lpstr>UBS Ana Paulino de Medeiros </vt:lpstr>
      <vt:lpstr>Objetivo geral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Apresentação do PowerPoint</vt:lpstr>
      <vt:lpstr>Objetivos, metas e resultados</vt:lpstr>
      <vt:lpstr>Objetivos, metas e resultados</vt:lpstr>
      <vt:lpstr>Objetivos, metas e resultados</vt:lpstr>
      <vt:lpstr>Objetivos, metas e resultados</vt:lpstr>
      <vt:lpstr>Discussão </vt:lpstr>
      <vt:lpstr>                     Discussão </vt:lpstr>
      <vt:lpstr>                     Discussão</vt:lpstr>
      <vt:lpstr>Como está a ação programática na UBS hoje?</vt:lpstr>
      <vt:lpstr>             Reflexão crítica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Especialização em Saúde da Família           Melhoria da atenção aos usuários portadores de hipertensão  arterial e diabetes mellitus na USF Ana Paulino Medeiros ,Areia Branca -RN             Milkadis Villalon Jacas     orientadora   : Ana  Carine  Ferreira de Araújo   Pelotas, 2015</dc:title>
  <dc:creator>MARISE</dc:creator>
  <cp:lastModifiedBy>milkadis villalon jacas</cp:lastModifiedBy>
  <cp:revision>72</cp:revision>
  <dcterms:modified xsi:type="dcterms:W3CDTF">2015-09-15T22:51:53Z</dcterms:modified>
</cp:coreProperties>
</file>