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4" r:id="rId10"/>
    <p:sldId id="290" r:id="rId11"/>
    <p:sldId id="281" r:id="rId12"/>
    <p:sldId id="317" r:id="rId13"/>
    <p:sldId id="265" r:id="rId14"/>
    <p:sldId id="309" r:id="rId15"/>
    <p:sldId id="315" r:id="rId16"/>
    <p:sldId id="270" r:id="rId17"/>
    <p:sldId id="271" r:id="rId18"/>
    <p:sldId id="279" r:id="rId19"/>
    <p:sldId id="273" r:id="rId20"/>
    <p:sldId id="274" r:id="rId21"/>
    <p:sldId id="278" r:id="rId22"/>
    <p:sldId id="275" r:id="rId23"/>
    <p:sldId id="287" r:id="rId24"/>
    <p:sldId id="27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5" autoAdjust="0"/>
    <p:restoredTop sz="86455" autoAdjust="0"/>
  </p:normalViewPr>
  <p:slideViewPr>
    <p:cSldViewPr>
      <p:cViewPr>
        <p:scale>
          <a:sx n="63" d="100"/>
          <a:sy n="63" d="100"/>
        </p:scale>
        <p:origin x="1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4DE61-C8B7-45B7-B645-D2E26C78F240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F9A6A-4C5E-40C3-9923-0078B51BDF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753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F9A6A-4C5E-40C3-9923-0078B51BDFB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252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F9A6A-4C5E-40C3-9923-0078B51BDFB8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367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F9A6A-4C5E-40C3-9923-0078B51BDFB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228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0C3747E-A133-4D2E-9201-D5302A6C545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B08B74-47A6-482E-9067-4D4FF55DEA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ireidez Perez\Desktop\FB_IMG_1442271072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008" y="3789040"/>
            <a:ext cx="8964488" cy="144016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AO PRÉ-NATAL E PUERPÉRIO,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UBS MANOEL DA COSTA SOUZA, AREZ/RN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84040" y="5625244"/>
            <a:ext cx="6400800" cy="1548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Discente: </a:t>
            </a:r>
            <a:r>
              <a:rPr lang="pt-B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Mireidis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Díaz Pérez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Adrize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Rutz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Porto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" y="-27384"/>
            <a:ext cx="912876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3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>
                <a:latin typeface="Arial" pitchFamily="34" charset="0"/>
                <a:cs typeface="Arial" pitchFamily="34" charset="0"/>
              </a:rPr>
              <a:t>2.2: Realizar pelo menos um exame ginecológico por trimestre em 100% das gestantes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2.3: Realizar pelo menos um exame de mamas em 100% das gestantes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2.4: Garantir a 100% das gestantes a solicitação de exames laboratoriais de acordo com protocolo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2.5: Garantir a 100% das gestantes a prescrição de sulfato ferroso e ácido fólico conforme protocolo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2.6: Garantir que 100% das gestantes da com vacina antitetânica em dia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2.7: Garantir que 100% das gestantes com vacina contra hepatite B em dia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2.8: Realizar avaliação da necessidade de atendimento odontológico em 100% das gestantes durante o pré-natal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5517232"/>
            <a:ext cx="856895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Mês 1 = 14; Mês 2 = 22; Mês 3 = 28, atingindo-se em todas as metas e nos 03 meses da intervenção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  <a:endParaRPr lang="pt-B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781800" cy="100811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2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541784"/>
            <a:ext cx="8640960" cy="331926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 2: Melhorar a qualidade da atenção ao pré-natal e puerpério realizado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Unidade.</a:t>
            </a: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>
                <a:latin typeface="Arial" pitchFamily="34" charset="0"/>
                <a:cs typeface="Arial" pitchFamily="34" charset="0"/>
              </a:rPr>
              <a:t>2.9: Garantir a primeira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consulta odontológica </a:t>
            </a:r>
            <a:r>
              <a:rPr lang="pt-BR" dirty="0">
                <a:latin typeface="Arial" pitchFamily="34" charset="0"/>
                <a:cs typeface="Arial" pitchFamily="34" charset="0"/>
              </a:rPr>
              <a:t>programática para 100% das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gestantes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cadastradas.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208912" cy="330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64440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gestante com primeira consulta odontológica programática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0" y="47971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07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51920" y="51275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09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494116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18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20272" y="443711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*Houve licença de +3m da dentista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207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-74746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Objetivo 3 a 6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46085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-Objetivo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3: Melhorar a adesão ao pré-natal.</a:t>
            </a: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3.1: Realizar busca ativa de 100% das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gestantes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faltosas ás consultas de pré-natal na unidade Básica de Saúde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3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Não houve faltosas.</a:t>
            </a: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-Objetivo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4: Melhorar o registro do programa de pré-natal.</a:t>
            </a: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Meta 4.1: Manter registro na ficha espelho de pré-natal/vacinação em 100% das gestantes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-Objetivo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5. Realizar avaliação de risco.</a:t>
            </a: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Meta 5.1: Avaliar risco gestacional em 100% das gestantes.  </a:t>
            </a:r>
            <a:endParaRPr lang="pt-BR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Objetivo 6: Promover a saúde no pré-natal</a:t>
            </a: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6.1 a 6.6: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Garantir a 100% das gestantes orientações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nutricional; aleitamento materno; cuidados com recém-nascido; anticoncepção pós-parto; riscos do tabagismo e do uso de álcool e drogas; higiene bucal na gestação.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5517232"/>
            <a:ext cx="856895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Mês 1 = 14; Mês 2 = 22; Mês 3 = 28, atingindo-se nas metas 4.1; 5.1; 6.1 a 6.6 nos 03 meses da intervenção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  <a:endParaRPr lang="pt-B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1800" cy="100811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E META PURPÉRIO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4664"/>
            <a:ext cx="8604448" cy="3168352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Objetivo 1. Ampliar a cobertura da atenção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puérperas.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1.1. Garantir a 100% das puérperas cadastradas no programa de Pré-Natal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Puerpério </a:t>
            </a:r>
            <a:r>
              <a:rPr lang="pt-BR" dirty="0">
                <a:latin typeface="Arial" pitchFamily="34" charset="0"/>
                <a:cs typeface="Arial" pitchFamily="34" charset="0"/>
              </a:rPr>
              <a:t>da Unidade de Saúde consulta puerperal antes dos 42 dias após o parto.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6008" y="6372036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com consulta até 42 dias após o parto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7947"/>
            <a:ext cx="7776863" cy="358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95736" y="429309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06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79912" y="371703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12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36096" y="35010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6023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-Objetivo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2: Melhorar a qualidade da atenção às puérperas na unidade 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2.1: Examinar as mamas em 100% das puérperas cadastradas no Programa</a:t>
            </a:r>
          </a:p>
          <a:p>
            <a:pPr marL="0" indent="0"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2.2: Examinar o abdome em 100% das puérperas cadastradas no Programa</a:t>
            </a:r>
          </a:p>
          <a:p>
            <a:pPr marL="0" indent="0"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2.3: Realizar exame ginecológico em 100% das puérperas cadastradas no Programa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2.4: Avaliar o estado psíquico em 100% das puérperas cadastradas no Programa.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2.5: Avaliar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intercorrências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em 100% das puérperas cadastradas no Programa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2.6: Prescrever a 100% das puérperas um dos métodos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anticoncepção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5805264"/>
            <a:ext cx="856895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Mês 1 = 06; Mês 2 = 12; Mês 3 = 22, atingindo-se em todas as metas e nos 03 meses da intervenção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  <a:endParaRPr lang="pt-B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 Objetivo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3: Melhorar a adesão das mães ao puerpério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3.1: Realizar busca ativa em 100% das puérperas que não realizaram a consulta de puerpério até 30 dias após o parto.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Não houve </a:t>
            </a:r>
            <a:r>
              <a:rPr lang="pt-B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faltosas.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 Objetivo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4: Melhorar o registro das informações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>
                <a:latin typeface="Arial" pitchFamily="34" charset="0"/>
                <a:cs typeface="Arial" pitchFamily="34" charset="0"/>
              </a:rPr>
              <a:t>4.1: Manter registro na ficha de acompanhamento do Programa 100%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das Puérperas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 Objetivo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5: Promover a saúde das puérperas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>
                <a:latin typeface="Arial" pitchFamily="34" charset="0"/>
                <a:cs typeface="Arial" pitchFamily="34" charset="0"/>
              </a:rPr>
              <a:t>5.1: Orientar 100% das puérperas cadastradas no Programa sobre os cuidados do recém-nascido.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Meta 5.2: Orientar 100% das puérperas cadastradas no Programa sobre aleitamento materno exclusivo.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Meta 5.3: Orientar 100% das puérperas cadastradas no Programa sobre planejamento familiar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dirty="0"/>
              <a:t> 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5910371"/>
            <a:ext cx="856895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Mês 1 = 06; Mês 2 = 12; Mês 3 = 22, atingindo-se em todas as metas e nos 03 meses da intervenção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  <a:endParaRPr lang="pt-B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5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620688"/>
            <a:ext cx="8892480" cy="129614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EM RELAÇÃO ÀS METAS E EM RELAÇÃO À SITUAÇÃO ANTERIOR À INTERVENÇÃO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688632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da cobertura do atendimentos para as gestantes,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na área adstrita de 28 usuárias representando 87,5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da cobertura do atendimentos para as puérperas, na área adstrita de 22 usuárias representando 100%.</a:t>
            </a: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Melhoria da qualidade da atenção as grávidas e puérperas.</a:t>
            </a: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100% das usuárias atendidas estão com registro adequado na ficha de acompanhamento</a:t>
            </a: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Foi organizado  o grupo de gestantes, avaliamos  na primeira consulta odontológica  50% das gestantes</a:t>
            </a: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A totalidade das usuárias foram beneficiadas das ações em promoção de saúde.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1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40" y="188640"/>
            <a:ext cx="8388424" cy="100811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ASPECTOS QUALITATIVOS RELEVANTES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68052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capacitação dos profissionais da equipe qualificou os atendimentos;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interações com os gestores e secretaria de saúde;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Melhoria do engajamento público, com a participação ativa da comunidade;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Apoio do NASF (nutricionista) nas atividades coletivas.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5088"/>
            <a:ext cx="8496944" cy="3886200"/>
          </a:xfrm>
        </p:spPr>
        <p:txBody>
          <a:bodyPr>
            <a:no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Impactou em outras atividades como no serviço de odontologia e do laboratório clínico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Aumento o nível de satisfação das comunidades com a qualidade dos atendimentos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intervenção já foi incorporada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pt-BR" dirty="0">
                <a:latin typeface="Arial" pitchFamily="34" charset="0"/>
                <a:cs typeface="Arial" pitchFamily="34" charset="0"/>
              </a:rPr>
              <a:t>rotina do serviço de forma sistemática. Ampliando o trabalho de conscientização da comunidade na necessidade de priorização da atenção da atenção ao pré-natal e puerpério, em especiais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dirty="0">
                <a:latin typeface="Arial" pitchFamily="34" charset="0"/>
                <a:cs typeface="Arial" pitchFamily="34" charset="0"/>
              </a:rPr>
              <a:t>de alto risco.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781800" cy="9361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6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1824"/>
            <a:ext cx="8820472" cy="5191472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Vamos a dar continuidade com ajuda das fichas utilizadas durante a intervenção.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Pretendemos manter a capacitação da equipe com outros protocolos do MS e educação permanente.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cobertura de100% alcançou-se </a:t>
            </a:r>
            <a:r>
              <a:rPr lang="pt-BR" dirty="0">
                <a:latin typeface="Arial" pitchFamily="34" charset="0"/>
                <a:cs typeface="Arial" pitchFamily="34" charset="0"/>
              </a:rPr>
              <a:t>na semana 16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Tomando este projeto como exemplo vamos a implementar o programa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>
                <a:latin typeface="Arial" pitchFamily="34" charset="0"/>
                <a:cs typeface="Arial" pitchFamily="34" charset="0"/>
              </a:rPr>
              <a:t>atenção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pt-BR" dirty="0">
                <a:latin typeface="Arial" pitchFamily="34" charset="0"/>
                <a:cs typeface="Arial" pitchFamily="34" charset="0"/>
              </a:rPr>
              <a:t>saúde das crianças na UBS.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81800" cy="10961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7016"/>
            <a:ext cx="7920880" cy="3886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Importância da ação programática atenção ao pré-natal puerpério;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Caracterização do município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Arez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/RN;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Caracterização da UBS Manoel da Costa Souza;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Situação do programa Atenção ao pré-natal e puerpério  na UBS.</a:t>
            </a:r>
          </a:p>
        </p:txBody>
      </p:sp>
    </p:spTree>
    <p:extLst>
      <p:ext uri="{BB962C8B-B14F-4D97-AF65-F5344CB8AC3E}">
        <p14:creationId xmlns:p14="http://schemas.microsoft.com/office/powerpoint/2010/main" xmlns="" val="41562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2616"/>
            <a:ext cx="8568952" cy="16002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MINHAS EXPECTATIVAS COM RELAÇÃO AO CURSO FORAM SUPERADAS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curso me  proporcionou espaços de discussão, análise e reflexão crítica das práticas clínicas e no cotidiano de trabalho e na interação com a equipe, gestores e secretaria de saúde.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Tem sido um estímulo para meu desenvolvimento acadêmico com a perspectiva ampliada do cuidado em saúde para a comunidade mais necessitada.</a:t>
            </a:r>
          </a:p>
        </p:txBody>
      </p:sp>
    </p:spTree>
    <p:extLst>
      <p:ext uri="{BB962C8B-B14F-4D97-AF65-F5344CB8AC3E}">
        <p14:creationId xmlns:p14="http://schemas.microsoft.com/office/powerpoint/2010/main" xmlns="" val="4744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4390256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Possibilitou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diagnóstico </a:t>
            </a:r>
            <a:r>
              <a:rPr lang="pt-BR" dirty="0">
                <a:latin typeface="Arial" pitchFamily="34" charset="0"/>
                <a:cs typeface="Arial" pitchFamily="34" charset="0"/>
              </a:rPr>
              <a:t>e tratamento com base em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evidências científicas </a:t>
            </a:r>
            <a:r>
              <a:rPr lang="pt-BR" dirty="0">
                <a:latin typeface="Arial" pitchFamily="34" charset="0"/>
                <a:cs typeface="Arial" pitchFamily="34" charset="0"/>
              </a:rPr>
              <a:t>e com a participação do indivíduos e de sua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família, </a:t>
            </a:r>
            <a:r>
              <a:rPr lang="pt-BR" dirty="0">
                <a:latin typeface="Arial" pitchFamily="34" charset="0"/>
                <a:cs typeface="Arial" pitchFamily="34" charset="0"/>
              </a:rPr>
              <a:t>informando-os apropriadamente e envolvendo-os no processo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 </a:t>
            </a:r>
            <a:r>
              <a:rPr lang="pt-BR" dirty="0">
                <a:latin typeface="Arial" pitchFamily="34" charset="0"/>
                <a:cs typeface="Arial" pitchFamily="34" charset="0"/>
              </a:rPr>
              <a:t>ajudou a evidenciar com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ESF conseguiu </a:t>
            </a:r>
            <a:r>
              <a:rPr lang="pt-BR" dirty="0">
                <a:latin typeface="Arial" pitchFamily="34" charset="0"/>
                <a:cs typeface="Arial" pitchFamily="34" charset="0"/>
              </a:rPr>
              <a:t>trazer um cuidado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eficaz, </a:t>
            </a:r>
            <a:r>
              <a:rPr lang="pt-BR" dirty="0">
                <a:latin typeface="Arial" pitchFamily="34" charset="0"/>
                <a:cs typeface="Arial" pitchFamily="34" charset="0"/>
              </a:rPr>
              <a:t>porque aborda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necessidades </a:t>
            </a:r>
            <a:r>
              <a:rPr lang="pt-BR" dirty="0">
                <a:latin typeface="Arial" pitchFamily="34" charset="0"/>
                <a:cs typeface="Arial" pitchFamily="34" charset="0"/>
              </a:rPr>
              <a:t>fundamentais e faz um cuidado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integral, </a:t>
            </a:r>
            <a:r>
              <a:rPr lang="pt-BR" dirty="0">
                <a:latin typeface="Arial" pitchFamily="34" charset="0"/>
                <a:cs typeface="Arial" pitchFamily="34" charset="0"/>
              </a:rPr>
              <a:t>respondendo aos princípios da Universalidade, Integralidade,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Equidade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preconizados pelo SUS.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40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81800" cy="86409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FOTOS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348880"/>
            <a:ext cx="7543800" cy="3886200"/>
          </a:xfrm>
        </p:spPr>
        <p:txBody>
          <a:bodyPr/>
          <a:lstStyle/>
          <a:p>
            <a:endParaRPr lang="pt-BR"/>
          </a:p>
        </p:txBody>
      </p:sp>
      <p:pic>
        <p:nvPicPr>
          <p:cNvPr id="9218" name="Picture 2" descr="C:\Users\Mireidez Perez\Desktop\20150910_090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1124744"/>
            <a:ext cx="8928992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3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:\Users\Mireidez Perez\Desktop\20150429_1138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6124" y="-756632"/>
            <a:ext cx="3718560" cy="4798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 descr="C:\Users\Mireidez Perez\Desktop\20150514_1032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Mireidez Perez\Desktop\20150623_0757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716016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Mireidez Perez\Desktop\20150429_0941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425280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18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6490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6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4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http://blogs.portalnoar.com/turismonoar/wp-content/uploads/2014/04/Vista-a%C3%A9rea-de-Arez-Blog-23-04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02233"/>
            <a:ext cx="473121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w2.google.com/mw-panoramio/photos/medium/82636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521" y="3302233"/>
            <a:ext cx="4570479" cy="35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itybrazil.com.br/arquivos/imagens/pturisticos/pt_original_00006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21" cy="33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blogs.portalnoar.com/turismonoar/wp-content/uploads/2014/04/Bem-vindo-a-Arez-Blog-23-04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522" y="0"/>
            <a:ext cx="4570478" cy="33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upload.wikimedia.org/wikipedia/commons/thumb/1/18/RioGrandedoNorte_Municip_Ares.svg/280px-RioGrandedoNorte_Municip_Are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716" y="2780928"/>
            <a:ext cx="2667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88640"/>
            <a:ext cx="6781800" cy="80811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GERAL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85800"/>
            <a:ext cx="8496944" cy="4327376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Melhorar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Atenção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ao Pré-natal e Puerpério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dirty="0">
                <a:latin typeface="Arial" pitchFamily="34" charset="0"/>
                <a:cs typeface="Arial" pitchFamily="34" charset="0"/>
              </a:rPr>
              <a:t>Manoel da Costa Souza,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Arez/ </a:t>
            </a:r>
            <a:r>
              <a:rPr lang="pt-BR" dirty="0">
                <a:latin typeface="Arial" pitchFamily="34" charset="0"/>
                <a:cs typeface="Arial" pitchFamily="34" charset="0"/>
              </a:rPr>
              <a:t>RN.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81800" cy="86409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901824"/>
            <a:ext cx="7842448" cy="4399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Monitoramento e avaliação;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e gestão do serviço;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Engajamento publico;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Qualificação da prática clínica.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0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6000" dirty="0" smtClean="0"/>
              <a:t> 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AÇÕES REALIZADAS: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Divulgação do projeto;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Cadastramento das usuárias do pré-natal e puerpério;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dos membros da equipe sobre suas atribuições;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da equipe sobre o protocolo de atenção ao pré-natal e puerpério.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781800" cy="88012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51309"/>
            <a:ext cx="8352928" cy="366186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LOGÍSTICA: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Caderno de Atenção Básica; # 32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Fichas espelhos disponibilizadas pelo curso;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Planilhas de coleta de dados disponibilizadas pelo curso;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Prontuários clínicos  e fichas de atendimentos individuais – cartão de gestante.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8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9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OBJETIVOS E METAS PRÉ-NATAL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208912" cy="29843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 1. Ampliar a cobertura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pré-natal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>
                <a:latin typeface="Arial" pitchFamily="34" charset="0"/>
                <a:cs typeface="Arial" pitchFamily="34" charset="0"/>
              </a:rPr>
              <a:t>1.1: Alcançar 95% de cobertura das gestantes cadastradas no Programa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Pré-natal </a:t>
            </a:r>
            <a:r>
              <a:rPr lang="pt-BR" dirty="0">
                <a:latin typeface="Arial" pitchFamily="34" charset="0"/>
                <a:cs typeface="Arial" pitchFamily="34" charset="0"/>
              </a:rPr>
              <a:t>da unidade de saúde.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5" t="22500" r="15784" b="16528"/>
          <a:stretch/>
        </p:blipFill>
        <p:spPr bwMode="auto">
          <a:xfrm>
            <a:off x="467544" y="2852936"/>
            <a:ext cx="83529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06777" y="6237312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gestantes cadastradas no Programa de Pré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-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Natal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39752" y="486916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14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67944" y="458112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22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42210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98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81800" cy="100811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2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024" y="476672"/>
            <a:ext cx="8748464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dirty="0">
                <a:latin typeface="Arial" pitchFamily="34" charset="0"/>
                <a:cs typeface="Arial" pitchFamily="34" charset="0"/>
              </a:rPr>
              <a:t>2.1: Garantir a 100% das gestantes o ingresso no Programa de Pré-Natal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</a:t>
            </a:r>
            <a:r>
              <a:rPr lang="pt-BR" dirty="0">
                <a:latin typeface="Arial" pitchFamily="34" charset="0"/>
                <a:cs typeface="Arial" pitchFamily="34" charset="0"/>
              </a:rPr>
              <a:t>trimestre de gestação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82809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5247" y="638132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gestantes com ingresso no primeiro trimestre de gestação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0" y="47971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12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51920" y="465313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17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44371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1748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621</TotalTime>
  <Words>1243</Words>
  <Application>Microsoft Office PowerPoint</Application>
  <PresentationFormat>Apresentação na tela (4:3)</PresentationFormat>
  <Paragraphs>130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NewsPrint</vt:lpstr>
      <vt:lpstr>  UNIVERSIDADE FEDERAL DE PELOTAS ESPECIALIZAÇÃO EM SAÚDE DA FAMÍLIA</vt:lpstr>
      <vt:lpstr>INTRODUÇÃO</vt:lpstr>
      <vt:lpstr>Slide 3</vt:lpstr>
      <vt:lpstr>OBJETIVO GERAL </vt:lpstr>
      <vt:lpstr>METODOLOGIA</vt:lpstr>
      <vt:lpstr>METODOLOGIA </vt:lpstr>
      <vt:lpstr>METODOLOGIA </vt:lpstr>
      <vt:lpstr>OBJETIVOS E METAS PRÉ-NATAL</vt:lpstr>
      <vt:lpstr>OBJETIVO 2 </vt:lpstr>
      <vt:lpstr>Slide 10</vt:lpstr>
      <vt:lpstr>OBJETIVO 2 </vt:lpstr>
      <vt:lpstr>Objetivo 3 a 6</vt:lpstr>
      <vt:lpstr>OBJETIVO E META PURPÉRIO</vt:lpstr>
      <vt:lpstr>Slide 14</vt:lpstr>
      <vt:lpstr>Slide 15</vt:lpstr>
      <vt:lpstr>RESULTADOS EM RELAÇÃO ÀS METAS E EM RELAÇÃO À SITUAÇÃO ANTERIOR À INTERVENÇÃO</vt:lpstr>
      <vt:lpstr>ASPECTOS QUALITATIVOS RELEVANTES</vt:lpstr>
      <vt:lpstr>DISCUSSÃO</vt:lpstr>
      <vt:lpstr>Slide 19</vt:lpstr>
      <vt:lpstr>MINHAS EXPECTATIVAS COM RELAÇÃO AO CURSO FORAM SUPERADAS</vt:lpstr>
      <vt:lpstr>Slide 21</vt:lpstr>
      <vt:lpstr>FOTOS</vt:lpstr>
      <vt:lpstr>Slide 23</vt:lpstr>
      <vt:lpstr>OBRIGADA!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</dc:title>
  <dc:creator>Mireidez Perez</dc:creator>
  <cp:lastModifiedBy>Adrize</cp:lastModifiedBy>
  <cp:revision>53</cp:revision>
  <dcterms:created xsi:type="dcterms:W3CDTF">2015-09-02T22:47:02Z</dcterms:created>
  <dcterms:modified xsi:type="dcterms:W3CDTF">2015-09-16T03:22:56Z</dcterms:modified>
</cp:coreProperties>
</file>