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7"/>
  </p:notesMasterIdLst>
  <p:sldIdLst>
    <p:sldId id="256" r:id="rId2"/>
    <p:sldId id="320" r:id="rId3"/>
    <p:sldId id="318" r:id="rId4"/>
    <p:sldId id="279" r:id="rId5"/>
    <p:sldId id="260" r:id="rId6"/>
    <p:sldId id="263" r:id="rId7"/>
    <p:sldId id="281" r:id="rId8"/>
    <p:sldId id="310" r:id="rId9"/>
    <p:sldId id="309" r:id="rId10"/>
    <p:sldId id="311" r:id="rId11"/>
    <p:sldId id="283" r:id="rId12"/>
    <p:sldId id="285" r:id="rId13"/>
    <p:sldId id="293" r:id="rId14"/>
    <p:sldId id="290" r:id="rId15"/>
    <p:sldId id="317" r:id="rId16"/>
    <p:sldId id="292" r:id="rId17"/>
    <p:sldId id="295" r:id="rId18"/>
    <p:sldId id="297" r:id="rId19"/>
    <p:sldId id="300" r:id="rId20"/>
    <p:sldId id="267" r:id="rId21"/>
    <p:sldId id="271" r:id="rId22"/>
    <p:sldId id="272" r:id="rId23"/>
    <p:sldId id="307" r:id="rId24"/>
    <p:sldId id="308" r:id="rId25"/>
    <p:sldId id="275" r:id="rId26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07" autoAdjust="0"/>
  </p:normalViewPr>
  <p:slideViewPr>
    <p:cSldViewPr>
      <p:cViewPr>
        <p:scale>
          <a:sx n="70" d="100"/>
          <a:sy n="70" d="100"/>
        </p:scale>
        <p:origin x="-5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75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irelly%20Z\Downloads\Planilha%20Mirelly%20revisada%20ang&#233;lica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irelly%20Z\Documents\P&#211;S%20UFPEL\Planilha%20Coleta%20de%20dados%20Mirelly%20revisada%20ang&#233;lica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irelly%20Z\Documents\P&#211;S%20UFPEL\Planilha%20de%20Coleta%20de%20dados%20Idosos%20-%20Mirelly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pt-BR" sz="1800" dirty="0">
                <a:latin typeface="Arial" pitchFamily="34" charset="0"/>
                <a:cs typeface="Arial" pitchFamily="34" charset="0"/>
              </a:rPr>
              <a:t>Cobertura do programa de atenção à saúde do idoso na unidade de saúde</a:t>
            </a:r>
          </a:p>
        </c:rich>
      </c:tx>
      <c:layout/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0.13980147823503195"/>
          <c:y val="0.28195121951219509"/>
          <c:w val="0.86019852176496758"/>
          <c:h val="0.61879700403303872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Indicadores!$C$4</c:f>
              <c:strCache>
                <c:ptCount val="1"/>
                <c:pt idx="0">
                  <c:v>Cobertura do programa de atenção à saúde do idoso na unidade de saúde</c:v>
                </c:pt>
              </c:strCache>
            </c:strRef>
          </c:tx>
          <c:spPr>
            <a:solidFill>
              <a:srgbClr val="DF8521"/>
            </a:solidFill>
            <a:ln w="25400">
              <a:noFill/>
            </a:ln>
          </c:spPr>
          <c:cat>
            <c:strRef>
              <c:f>Indicadores!$D$3:$G$3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Indicadores!$D$4:$G$4</c:f>
              <c:numCache>
                <c:formatCode>0.0%</c:formatCode>
                <c:ptCount val="4"/>
                <c:pt idx="0">
                  <c:v>4.5454545454545484E-2</c:v>
                </c:pt>
                <c:pt idx="1">
                  <c:v>6.8181818181818177E-2</c:v>
                </c:pt>
                <c:pt idx="2">
                  <c:v>7.9545454545454544E-2</c:v>
                </c:pt>
                <c:pt idx="3">
                  <c:v>8.6363636363636365E-2</c:v>
                </c:pt>
              </c:numCache>
            </c:numRef>
          </c:val>
        </c:ser>
        <c:axId val="74246784"/>
        <c:axId val="74842496"/>
      </c:barChart>
      <c:catAx>
        <c:axId val="74246784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4842496"/>
        <c:crosses val="autoZero"/>
        <c:auto val="1"/>
        <c:lblAlgn val="ctr"/>
        <c:lblOffset val="100"/>
      </c:catAx>
      <c:valAx>
        <c:axId val="74842496"/>
        <c:scaling>
          <c:orientation val="minMax"/>
          <c:max val="1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4246784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18"/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pt-BR" sz="1800" dirty="0">
                <a:latin typeface="Arial" pitchFamily="34" charset="0"/>
                <a:cs typeface="Arial" pitchFamily="34" charset="0"/>
              </a:rPr>
              <a:t>Proporção de idosos acamados ou com problemas de locomoção cadastrados</a:t>
            </a:r>
          </a:p>
        </c:rich>
      </c:tx>
      <c:layout/>
      <c:spPr>
        <a:noFill/>
        <a:ln w="25400">
          <a:noFill/>
        </a:ln>
      </c:spPr>
    </c:title>
    <c:plotArea>
      <c:layout/>
      <c:barChart>
        <c:barDir val="col"/>
        <c:grouping val="clustered"/>
        <c:ser>
          <c:idx val="0"/>
          <c:order val="0"/>
          <c:tx>
            <c:strRef>
              <c:f>Indicadores!$C$9</c:f>
              <c:strCache>
                <c:ptCount val="1"/>
                <c:pt idx="0">
                  <c:v>Proporção de idosos acamados ou com problemas de locomoção cadastrados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cat>
            <c:strRef>
              <c:f>Indicadores!$D$8:$G$8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Indicadores!$D$9:$G$9</c:f>
              <c:numCache>
                <c:formatCode>0.0%</c:formatCode>
                <c:ptCount val="4"/>
                <c:pt idx="0">
                  <c:v>9.3750000000000805E-2</c:v>
                </c:pt>
                <c:pt idx="1">
                  <c:v>0.15625000000000044</c:v>
                </c:pt>
                <c:pt idx="2">
                  <c:v>0.15625000000000044</c:v>
                </c:pt>
                <c:pt idx="3">
                  <c:v>0.15625000000000044</c:v>
                </c:pt>
              </c:numCache>
            </c:numRef>
          </c:val>
        </c:ser>
        <c:axId val="74863360"/>
        <c:axId val="74864896"/>
      </c:barChart>
      <c:catAx>
        <c:axId val="74863360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4864896"/>
        <c:crosses val="autoZero"/>
        <c:auto val="1"/>
        <c:lblAlgn val="ctr"/>
        <c:lblOffset val="100"/>
      </c:catAx>
      <c:valAx>
        <c:axId val="74864896"/>
        <c:scaling>
          <c:orientation val="minMax"/>
          <c:max val="1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4863360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18"/>
  <c:chart>
    <c:title>
      <c:tx>
        <c:rich>
          <a:bodyPr/>
          <a:lstStyle/>
          <a:p>
            <a:pPr>
              <a:defRPr sz="1200" b="1"/>
            </a:pPr>
            <a:r>
              <a:rPr lang="pt-BR" sz="1800" dirty="0">
                <a:latin typeface="Arial" pitchFamily="34" charset="0"/>
                <a:cs typeface="Arial" pitchFamily="34" charset="0"/>
              </a:rPr>
              <a:t>Proporção de idosos com acesso aos medicamentos prescritos</a:t>
            </a:r>
          </a:p>
        </c:rich>
      </c:tx>
      <c:layout/>
      <c:spPr>
        <a:noFill/>
        <a:ln w="25400">
          <a:noFill/>
        </a:ln>
      </c:spPr>
    </c:title>
    <c:plotArea>
      <c:layout/>
      <c:barChart>
        <c:barDir val="col"/>
        <c:grouping val="clustered"/>
        <c:ser>
          <c:idx val="0"/>
          <c:order val="0"/>
          <c:tx>
            <c:strRef>
              <c:f>Indicadores!$C$60</c:f>
              <c:strCache>
                <c:ptCount val="1"/>
                <c:pt idx="0">
                  <c:v>Proporção de idosos com acesso aos medicamentos prescritos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cat>
            <c:strRef>
              <c:f>Indicadores!$D$59:$G$59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Indicadores!$D$60:$G$60</c:f>
              <c:numCache>
                <c:formatCode>0.0%</c:formatCode>
                <c:ptCount val="4"/>
                <c:pt idx="0">
                  <c:v>0.9</c:v>
                </c:pt>
                <c:pt idx="1">
                  <c:v>0.9</c:v>
                </c:pt>
                <c:pt idx="2">
                  <c:v>0.8</c:v>
                </c:pt>
                <c:pt idx="3">
                  <c:v>0.66666666666666663</c:v>
                </c:pt>
              </c:numCache>
            </c:numRef>
          </c:val>
        </c:ser>
        <c:axId val="74898048"/>
        <c:axId val="74903936"/>
      </c:barChart>
      <c:catAx>
        <c:axId val="74898048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4903936"/>
        <c:crosses val="autoZero"/>
        <c:auto val="1"/>
        <c:lblAlgn val="ctr"/>
        <c:lblOffset val="100"/>
      </c:catAx>
      <c:valAx>
        <c:axId val="74903936"/>
        <c:scaling>
          <c:orientation val="minMax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4898048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8E588A-62FD-4273-88F6-CA0E4E7961DD}" type="datetimeFigureOut">
              <a:rPr lang="pt-BR" smtClean="0"/>
              <a:pPr/>
              <a:t>22/5/2014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D1055F-3DE0-4F89-A4D4-43D07E963427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2040744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D1055F-3DE0-4F89-A4D4-43D07E963427}" type="slidenum">
              <a:rPr lang="pt-BR" smtClean="0"/>
              <a:pPr/>
              <a:t>3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ângulo retângulo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grpSp>
        <p:nvGrpSpPr>
          <p:cNvPr id="2" name="Grupo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orma livre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orma livre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orma livre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Conector reto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3C6A17A-2056-4B4F-BFC9-E1CF41CEE3F2}" type="datetimeFigureOut">
              <a:rPr lang="pt-BR" smtClean="0"/>
              <a:pPr/>
              <a:t>22/5/2014</a:t>
            </a:fld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D46F135-DA4D-4792-A797-86CE063BF74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C6A17A-2056-4B4F-BFC9-E1CF41CEE3F2}" type="datetimeFigureOut">
              <a:rPr lang="pt-BR" smtClean="0"/>
              <a:pPr/>
              <a:t>22/5/2014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46F135-DA4D-4792-A797-86CE063BF74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C6A17A-2056-4B4F-BFC9-E1CF41CEE3F2}" type="datetimeFigureOut">
              <a:rPr lang="pt-BR" smtClean="0"/>
              <a:pPr/>
              <a:t>22/5/2014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46F135-DA4D-4792-A797-86CE063BF74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C6A17A-2056-4B4F-BFC9-E1CF41CEE3F2}" type="datetimeFigureOut">
              <a:rPr lang="pt-BR" smtClean="0"/>
              <a:pPr/>
              <a:t>22/5/2014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46F135-DA4D-4792-A797-86CE063BF74B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C6A17A-2056-4B4F-BFC9-E1CF41CEE3F2}" type="datetimeFigureOut">
              <a:rPr lang="pt-BR" smtClean="0"/>
              <a:pPr/>
              <a:t>22/5/2014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46F135-DA4D-4792-A797-86CE063BF74B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7" name="Divis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ivis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C6A17A-2056-4B4F-BFC9-E1CF41CEE3F2}" type="datetimeFigureOut">
              <a:rPr lang="pt-BR" smtClean="0"/>
              <a:pPr/>
              <a:t>22/5/2014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46F135-DA4D-4792-A797-86CE063BF74B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Título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C6A17A-2056-4B4F-BFC9-E1CF41CEE3F2}" type="datetimeFigureOut">
              <a:rPr lang="pt-BR" smtClean="0"/>
              <a:pPr/>
              <a:t>22/5/2014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46F135-DA4D-4792-A797-86CE063BF74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C6A17A-2056-4B4F-BFC9-E1CF41CEE3F2}" type="datetimeFigureOut">
              <a:rPr lang="pt-BR" smtClean="0"/>
              <a:pPr/>
              <a:t>22/5/2014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46F135-DA4D-4792-A797-86CE063BF74B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C6A17A-2056-4B4F-BFC9-E1CF41CEE3F2}" type="datetimeFigureOut">
              <a:rPr lang="pt-BR" smtClean="0"/>
              <a:pPr/>
              <a:t>22/5/2014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46F135-DA4D-4792-A797-86CE063BF74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E3C6A17A-2056-4B4F-BFC9-E1CF41CEE3F2}" type="datetimeFigureOut">
              <a:rPr lang="pt-BR" smtClean="0"/>
              <a:pPr/>
              <a:t>22/5/2014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46F135-DA4D-4792-A797-86CE063BF74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3C6A17A-2056-4B4F-BFC9-E1CF41CEE3F2}" type="datetimeFigureOut">
              <a:rPr lang="pt-BR" smtClean="0"/>
              <a:pPr/>
              <a:t>22/5/2014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D46F135-DA4D-4792-A797-86CE063BF74B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iângulo retângulo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Conector reto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ivis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ivis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rma livre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orma livre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iângulo retângulo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Conector reto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E3C6A17A-2056-4B4F-BFC9-E1CF41CEE3F2}" type="datetimeFigureOut">
              <a:rPr lang="pt-BR" smtClean="0"/>
              <a:pPr/>
              <a:t>22/5/2014</a:t>
            </a:fld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D46F135-DA4D-4792-A797-86CE063BF74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0"/>
            <a:ext cx="8172480" cy="6858000"/>
          </a:xfrm>
        </p:spPr>
        <p:txBody>
          <a:bodyPr>
            <a:normAutofit fontScale="90000"/>
          </a:bodyPr>
          <a:lstStyle/>
          <a:p>
            <a:pPr algn="ctr"/>
            <a:r>
              <a:rPr lang="pt-B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Universidade Aberta do </a:t>
            </a:r>
            <a:r>
              <a:rPr lang="pt-BR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Sus</a:t>
            </a:r>
            <a:r>
              <a:rPr lang="pt-B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– </a:t>
            </a:r>
            <a:r>
              <a:rPr lang="pt-BR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Unasus</a:t>
            </a:r>
            <a:r>
              <a:rPr lang="pt-B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pt-B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pt-B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Universidade Federal de Pelotas</a:t>
            </a:r>
            <a:br>
              <a:rPr lang="pt-B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pt-B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Especialização em Saúde da Família</a:t>
            </a:r>
            <a:br>
              <a:rPr lang="pt-B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pt-B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Modalidade a Distância</a:t>
            </a:r>
            <a:br>
              <a:rPr lang="pt-B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pt-B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Turma 4</a:t>
            </a:r>
            <a:r>
              <a:rPr lang="pt-BR" sz="27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pt-BR" sz="2700" dirty="0" smtClean="0">
                <a:latin typeface="Arial" pitchFamily="34" charset="0"/>
                <a:cs typeface="Arial" pitchFamily="34" charset="0"/>
              </a:rPr>
            </a:br>
            <a:r>
              <a:rPr lang="pt-BR" sz="27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pt-BR" sz="2700" dirty="0" smtClean="0">
                <a:latin typeface="Arial" pitchFamily="34" charset="0"/>
                <a:cs typeface="Arial" pitchFamily="34" charset="0"/>
              </a:rPr>
            </a:br>
            <a:r>
              <a:rPr lang="pt-BR" sz="27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pt-BR" sz="2700" dirty="0" smtClean="0">
                <a:latin typeface="Arial" pitchFamily="34" charset="0"/>
                <a:cs typeface="Arial" pitchFamily="34" charset="0"/>
              </a:rPr>
            </a:br>
            <a:r>
              <a:rPr lang="pt-BR" sz="2700" dirty="0" smtClean="0">
                <a:latin typeface="Arial" pitchFamily="34" charset="0"/>
                <a:cs typeface="Arial" pitchFamily="34" charset="0"/>
              </a:rPr>
              <a:t> QUALIFICAÇÃO  DO O PROGRAMA DE SAÚDE DO IDOSO NA UNIDADE DE SAÚDE DA FAMÍLIA LAGOA VERDE, QUITANDINHA – PARANÁ</a:t>
            </a:r>
            <a:br>
              <a:rPr lang="pt-BR" sz="2700" dirty="0" smtClean="0">
                <a:latin typeface="Arial" pitchFamily="34" charset="0"/>
                <a:cs typeface="Arial" pitchFamily="34" charset="0"/>
              </a:rPr>
            </a:br>
            <a:r>
              <a:rPr lang="pt-BR" sz="27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pt-BR" sz="2700" dirty="0" smtClean="0">
                <a:latin typeface="Arial" pitchFamily="34" charset="0"/>
                <a:cs typeface="Arial" pitchFamily="34" charset="0"/>
              </a:rPr>
            </a:br>
            <a:r>
              <a:rPr lang="pt-BR" sz="27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pt-BR" sz="2700" dirty="0" smtClean="0">
                <a:latin typeface="Arial" pitchFamily="34" charset="0"/>
                <a:cs typeface="Arial" pitchFamily="34" charset="0"/>
              </a:rPr>
            </a:br>
            <a:r>
              <a:rPr lang="pt-BR" sz="2700" dirty="0" err="1" smtClean="0">
                <a:latin typeface="Arial" pitchFamily="34" charset="0"/>
                <a:cs typeface="Arial" pitchFamily="34" charset="0"/>
              </a:rPr>
              <a:t>Especializanda</a:t>
            </a:r>
            <a:r>
              <a:rPr lang="pt-BR" sz="27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pt-BR" sz="2700" dirty="0" err="1" smtClean="0">
                <a:latin typeface="Arial" pitchFamily="34" charset="0"/>
                <a:cs typeface="Arial" pitchFamily="34" charset="0"/>
              </a:rPr>
              <a:t>Mirelly</a:t>
            </a:r>
            <a:r>
              <a:rPr lang="pt-BR" sz="2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2700" dirty="0" err="1" smtClean="0">
                <a:latin typeface="Arial" pitchFamily="34" charset="0"/>
                <a:cs typeface="Arial" pitchFamily="34" charset="0"/>
              </a:rPr>
              <a:t>Katheleen</a:t>
            </a:r>
            <a:r>
              <a:rPr lang="pt-BR" sz="2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2700" dirty="0" err="1" smtClean="0">
                <a:latin typeface="Arial" pitchFamily="34" charset="0"/>
                <a:cs typeface="Arial" pitchFamily="34" charset="0"/>
              </a:rPr>
              <a:t>Zetychi</a:t>
            </a:r>
            <a:r>
              <a:rPr lang="pt-BR" sz="27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pt-BR" sz="2700" dirty="0" smtClean="0">
                <a:latin typeface="Arial" pitchFamily="34" charset="0"/>
                <a:cs typeface="Arial" pitchFamily="34" charset="0"/>
              </a:rPr>
            </a:br>
            <a:r>
              <a:rPr lang="pt-BR" sz="2700" dirty="0" smtClean="0">
                <a:latin typeface="Arial" pitchFamily="34" charset="0"/>
                <a:cs typeface="Arial" pitchFamily="34" charset="0"/>
              </a:rPr>
              <a:t>Orientadora: Angélica Ozório Linhares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/>
            </a:r>
            <a:br>
              <a:rPr lang="pt-BR" sz="2800" dirty="0">
                <a:latin typeface="Arial" pitchFamily="34" charset="0"/>
                <a:cs typeface="Arial" pitchFamily="34" charset="0"/>
              </a:rPr>
            </a:br>
            <a:r>
              <a:rPr lang="pt-BR" sz="2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pt-BR" sz="2800" dirty="0" smtClean="0">
                <a:latin typeface="Arial" pitchFamily="34" charset="0"/>
                <a:cs typeface="Arial" pitchFamily="34" charset="0"/>
              </a:rPr>
            </a:br>
            <a:r>
              <a:rPr lang="pt-BR" sz="2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pt-BR" sz="2800" dirty="0" smtClean="0">
                <a:latin typeface="Arial" pitchFamily="34" charset="0"/>
                <a:cs typeface="Arial" pitchFamily="34" charset="0"/>
              </a:rPr>
            </a:br>
            <a:r>
              <a:rPr lang="pt-BR" sz="2800" dirty="0">
                <a:latin typeface="Arial" pitchFamily="34" charset="0"/>
                <a:cs typeface="Arial" pitchFamily="34" charset="0"/>
              </a:rPr>
              <a:t/>
            </a:r>
            <a:br>
              <a:rPr lang="pt-BR" sz="2800" dirty="0">
                <a:latin typeface="Arial" pitchFamily="34" charset="0"/>
                <a:cs typeface="Arial" pitchFamily="34" charset="0"/>
              </a:rPr>
            </a:b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Picture 3" descr="logo1_100_f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764704"/>
            <a:ext cx="1944216" cy="18004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C:\Users\Ernande\Google Drive\UNA-SUS\Orientadores\Figura apresentaçã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75656" y="5805264"/>
            <a:ext cx="6772275" cy="841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457200" y="333375"/>
          <a:ext cx="8229600" cy="5673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-44584" y="6111388"/>
            <a:ext cx="923316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Figura 2 – Gráfico da proporção de idosos acamados ou com problemas de locomoção na UBS Lagoa Verde, Quitandinha, PR, 2014</a:t>
            </a:r>
            <a:endParaRPr kumimoji="0" lang="pt-B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096740"/>
          </a:xfrm>
        </p:spPr>
        <p:txBody>
          <a:bodyPr>
            <a:normAutofit/>
          </a:bodyPr>
          <a:lstStyle/>
          <a:p>
            <a:pPr lvl="0" algn="just"/>
            <a:r>
              <a:rPr lang="pt-BR" sz="2400" dirty="0" smtClean="0">
                <a:latin typeface="Arial" pitchFamily="34" charset="0"/>
                <a:cs typeface="Arial" pitchFamily="34" charset="0"/>
              </a:rPr>
              <a:t>Meta: Realizar visita domiciliar a 100% dos idosos acamados ou com problemas de locomoção.</a:t>
            </a:r>
          </a:p>
          <a:p>
            <a:pPr algn="just">
              <a:buNone/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lvl="0" algn="just"/>
            <a:r>
              <a:rPr lang="pt-BR" sz="2400" dirty="0" smtClean="0">
                <a:latin typeface="Arial" pitchFamily="34" charset="0"/>
                <a:cs typeface="Arial" pitchFamily="34" charset="0"/>
              </a:rPr>
              <a:t>Meta: Rastrear 100% dos idosos para Hipertensão Arterial Sistêmica (HAS).</a:t>
            </a:r>
          </a:p>
          <a:p>
            <a:pPr algn="just">
              <a:buNone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               Rastrear 100% dos idosos com pressão arterial sustentada maior que 135/80 </a:t>
            </a:r>
            <a:r>
              <a:rPr lang="pt-BR" sz="2400" dirty="0" err="1" smtClean="0">
                <a:latin typeface="Arial" pitchFamily="34" charset="0"/>
                <a:cs typeface="Arial" pitchFamily="34" charset="0"/>
              </a:rPr>
              <a:t>mmHg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 para Diabetes </a:t>
            </a:r>
            <a:r>
              <a:rPr lang="pt-BR" sz="2400" dirty="0" err="1" smtClean="0">
                <a:latin typeface="Arial" pitchFamily="34" charset="0"/>
                <a:cs typeface="Arial" pitchFamily="34" charset="0"/>
              </a:rPr>
              <a:t>Mellitus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 (DM).</a:t>
            </a:r>
          </a:p>
          <a:p>
            <a:pPr algn="just"/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746643"/>
          </a:xfrm>
        </p:spPr>
        <p:txBody>
          <a:bodyPr>
            <a:normAutofit/>
          </a:bodyPr>
          <a:lstStyle/>
          <a:p>
            <a:pPr lvl="0" algn="just"/>
            <a:r>
              <a:rPr lang="pt-BR" sz="2400" dirty="0" smtClean="0">
                <a:latin typeface="Arial" pitchFamily="34" charset="0"/>
                <a:cs typeface="Arial" pitchFamily="34" charset="0"/>
              </a:rPr>
              <a:t>Metas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: Ampliar a cobertura de primeira consulta odontológica para 80% dos idosos (com elaboração de plano de tratamento).</a:t>
            </a:r>
          </a:p>
          <a:p>
            <a:pPr algn="just">
              <a:buNone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               Fazer visita domiciliar odontológica de 80% dos idosos acamados ou com dificuldade de locomoção.</a:t>
            </a:r>
          </a:p>
          <a:p>
            <a:pPr lvl="0" algn="just"/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lvl="0" algn="just">
              <a:buNone/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400" dirty="0" smtClean="0">
                <a:latin typeface="Arial" pitchFamily="34" charset="0"/>
                <a:cs typeface="Arial" pitchFamily="34" charset="0"/>
              </a:rPr>
              <a:t>Objetivo 2: Melhorar a adesão dos idosos ao Programa de Atenção à Saúde do Idoso.</a:t>
            </a:r>
          </a:p>
          <a:p>
            <a:pPr algn="just"/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lvl="0" algn="just"/>
            <a:r>
              <a:rPr lang="pt-BR" sz="2400" dirty="0" smtClean="0">
                <a:latin typeface="Arial" pitchFamily="34" charset="0"/>
                <a:cs typeface="Arial" pitchFamily="34" charset="0"/>
              </a:rPr>
              <a:t>Meta: Buscar 100% dos idosos faltosos às consultas programadas.</a:t>
            </a:r>
          </a:p>
          <a:p>
            <a:pPr algn="just">
              <a:buNone/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674635"/>
          </a:xfrm>
        </p:spPr>
        <p:txBody>
          <a:bodyPr>
            <a:normAutofit/>
          </a:bodyPr>
          <a:lstStyle/>
          <a:p>
            <a:pPr algn="just"/>
            <a:r>
              <a:rPr lang="pt-BR" sz="2400" dirty="0" smtClean="0">
                <a:latin typeface="Arial" pitchFamily="34" charset="0"/>
                <a:cs typeface="Arial" pitchFamily="34" charset="0"/>
              </a:rPr>
              <a:t>Objetivo 3: Melhorar a qualidade da atenção ao idoso na unidade de saúde.</a:t>
            </a:r>
          </a:p>
          <a:p>
            <a:pPr algn="just"/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lvl="0" algn="just"/>
            <a:r>
              <a:rPr lang="pt-BR" sz="2400" dirty="0" smtClean="0">
                <a:latin typeface="Arial" pitchFamily="34" charset="0"/>
                <a:cs typeface="Arial" pitchFamily="34" charset="0"/>
              </a:rPr>
              <a:t>Meta: Realizar Avaliação Multidimensional Rápida de 100% dos idosos da área de abrangência utilizando como modelo a proposta de avaliação do Ministério da Saúde.</a:t>
            </a:r>
          </a:p>
          <a:p>
            <a:pPr lvl="0" algn="just"/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lvl="0" algn="just"/>
            <a:r>
              <a:rPr lang="pt-BR" sz="2400" dirty="0" smtClean="0">
                <a:latin typeface="Arial" pitchFamily="34" charset="0"/>
                <a:cs typeface="Arial" pitchFamily="34" charset="0"/>
              </a:rPr>
              <a:t>Meta: Realizar exame clínico apropriado em 100% das consultas, incluindo exame físico dos pés, com palpação dos pulsos tibial posterior e pedioso e medida da sensibilidade a cada 3 meses para diabéticos.</a:t>
            </a:r>
          </a:p>
          <a:p>
            <a:pPr algn="just"/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746643"/>
          </a:xfrm>
        </p:spPr>
        <p:txBody>
          <a:bodyPr>
            <a:normAutofit/>
          </a:bodyPr>
          <a:lstStyle/>
          <a:p>
            <a:pPr lvl="0" algn="just"/>
            <a:r>
              <a:rPr lang="pt-BR" sz="2400" dirty="0" smtClean="0">
                <a:latin typeface="Arial" pitchFamily="34" charset="0"/>
                <a:cs typeface="Arial" pitchFamily="34" charset="0"/>
              </a:rPr>
              <a:t>Meta: Realizar a solicitação de exames complementares periódicos em 100% dos idosos hipertensos e/ou diabéticos.</a:t>
            </a:r>
          </a:p>
          <a:p>
            <a:pPr algn="just">
              <a:buNone/>
            </a:pP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lvl="0" algn="just"/>
            <a:r>
              <a:rPr lang="pt-BR" sz="2400" dirty="0" smtClean="0">
                <a:latin typeface="Arial" pitchFamily="34" charset="0"/>
                <a:cs typeface="Arial" pitchFamily="34" charset="0"/>
              </a:rPr>
              <a:t>Meta: Avaliar acesso aos medicamentos prescritos em 100% dos idosos (considerar os idosos sem prescrição medicamentosa como com acesso a medicamentos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).</a:t>
            </a:r>
          </a:p>
          <a:p>
            <a:pPr lvl="0" algn="just">
              <a:buNone/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400" dirty="0" smtClean="0">
                <a:latin typeface="Arial" pitchFamily="34" charset="0"/>
                <a:cs typeface="Arial" pitchFamily="34" charset="0"/>
              </a:rPr>
              <a:t>Resultado: Não foi possível cumprir. No 1º e 2º mês de intervenção 90,0% dos idosos tiveram acesso aos medicamentos prescritos, já no 3º e no último mês esta proporção diminuiu, estes resultados podem ser observados na figura 3.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457200" y="333375"/>
          <a:ext cx="8229600" cy="5673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6081" name="Rectangle 1"/>
          <p:cNvSpPr>
            <a:spLocks noChangeArrowheads="1"/>
          </p:cNvSpPr>
          <p:nvPr/>
        </p:nvSpPr>
        <p:spPr bwMode="auto">
          <a:xfrm>
            <a:off x="115716" y="6111388"/>
            <a:ext cx="891256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19125" algn="l"/>
              </a:tabLst>
            </a:pPr>
            <a:r>
              <a:rPr kumimoji="0" lang="pt-B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Figura 3 – Gráfico da proporção de idosos com acesso aos medicamentos prescritos UBS Lagoa Verde, Quitandinha, PR, 2014.</a:t>
            </a:r>
            <a:endParaRPr kumimoji="0" lang="pt-B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674635"/>
          </a:xfrm>
        </p:spPr>
        <p:txBody>
          <a:bodyPr>
            <a:normAutofit lnSpcReduction="10000"/>
          </a:bodyPr>
          <a:lstStyle/>
          <a:p>
            <a:pPr lvl="0" algn="just"/>
            <a:r>
              <a:rPr lang="pt-BR" sz="2400" dirty="0" smtClean="0">
                <a:latin typeface="Arial" pitchFamily="34" charset="0"/>
                <a:cs typeface="Arial" pitchFamily="34" charset="0"/>
              </a:rPr>
              <a:t>Meta: Concluir o tratamento odontológico em 80% dos idosos com primeira consulta odontológica programática.</a:t>
            </a:r>
          </a:p>
          <a:p>
            <a:pPr lvl="0" algn="just">
              <a:buNone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              Avaliar alterações de mucosa bucal em 80% dos idosos cadastrados.</a:t>
            </a:r>
          </a:p>
          <a:p>
            <a:pPr lvl="0" algn="just">
              <a:buNone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              Avaliar necessidade de prótese dentária em 80% dos idosos com primeira consulta odontológica. </a:t>
            </a:r>
          </a:p>
          <a:p>
            <a:pPr lvl="0">
              <a:buNone/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400" dirty="0" smtClean="0">
                <a:latin typeface="Arial" pitchFamily="34" charset="0"/>
                <a:cs typeface="Arial" pitchFamily="34" charset="0"/>
              </a:rPr>
              <a:t>Objetivo 4: Melhorar registros das informações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>
              <a:buNone/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lvl="0" algn="just"/>
            <a:r>
              <a:rPr lang="pt-BR" sz="2400" dirty="0" smtClean="0">
                <a:latin typeface="Arial" pitchFamily="34" charset="0"/>
                <a:cs typeface="Arial" pitchFamily="34" charset="0"/>
              </a:rPr>
              <a:t>Meta: Manter registro específico de 100% das pessoas idosas.</a:t>
            </a:r>
          </a:p>
          <a:p>
            <a:pPr algn="just">
              <a:buNone/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lvl="0" algn="just"/>
            <a:r>
              <a:rPr lang="pt-BR" sz="2400" dirty="0" smtClean="0">
                <a:latin typeface="Arial" pitchFamily="34" charset="0"/>
                <a:cs typeface="Arial" pitchFamily="34" charset="0"/>
              </a:rPr>
              <a:t>Meta: Distribuir a Caderneta de Saúde da Pessoa Idosa a 100% dos idosos cadastrados</a:t>
            </a:r>
          </a:p>
          <a:p>
            <a:pPr algn="just">
              <a:buNone/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746643"/>
          </a:xfrm>
        </p:spPr>
        <p:txBody>
          <a:bodyPr>
            <a:normAutofit/>
          </a:bodyPr>
          <a:lstStyle/>
          <a:p>
            <a:pPr algn="just"/>
            <a:r>
              <a:rPr lang="pt-BR" sz="2400" dirty="0" smtClean="0">
                <a:latin typeface="Arial" pitchFamily="34" charset="0"/>
                <a:cs typeface="Arial" pitchFamily="34" charset="0"/>
              </a:rPr>
              <a:t>Objetivo 5: Mapear os idosos de risco da área de abrangência.</a:t>
            </a:r>
          </a:p>
          <a:p>
            <a:pPr algn="just">
              <a:buNone/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lvl="0" algn="just"/>
            <a:r>
              <a:rPr lang="pt-BR" sz="2400" dirty="0" smtClean="0">
                <a:latin typeface="Arial" pitchFamily="34" charset="0"/>
                <a:cs typeface="Arial" pitchFamily="34" charset="0"/>
              </a:rPr>
              <a:t>Meta: Rastrear 100% das pessoas idosas para risco de </a:t>
            </a:r>
            <a:r>
              <a:rPr lang="pt-BR" sz="2400" dirty="0" err="1" smtClean="0">
                <a:latin typeface="Arial" pitchFamily="34" charset="0"/>
                <a:cs typeface="Arial" pitchFamily="34" charset="0"/>
              </a:rPr>
              <a:t>morbimortalidade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lvl="0" algn="just"/>
            <a:r>
              <a:rPr lang="pt-BR" sz="2400" dirty="0" smtClean="0">
                <a:latin typeface="Arial" pitchFamily="34" charset="0"/>
                <a:cs typeface="Arial" pitchFamily="34" charset="0"/>
              </a:rPr>
              <a:t>Meta: Investigar a presença de indicadores de fragilização na velhice em 100% das pessoas idosas.</a:t>
            </a:r>
          </a:p>
          <a:p>
            <a:pPr lvl="0"/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746643"/>
          </a:xfrm>
        </p:spPr>
        <p:txBody>
          <a:bodyPr>
            <a:normAutofit/>
          </a:bodyPr>
          <a:lstStyle/>
          <a:p>
            <a:pPr lvl="0" algn="just"/>
            <a:r>
              <a:rPr lang="pt-BR" sz="2400" dirty="0" smtClean="0">
                <a:latin typeface="Arial" pitchFamily="34" charset="0"/>
                <a:cs typeface="Arial" pitchFamily="34" charset="0"/>
              </a:rPr>
              <a:t>Meta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: Avaliar a rede social de 100% dos idosos.</a:t>
            </a:r>
          </a:p>
          <a:p>
            <a:pPr algn="just">
              <a:buNone/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lvl="0" algn="just"/>
            <a:r>
              <a:rPr lang="pt-BR" sz="2400" dirty="0" smtClean="0">
                <a:latin typeface="Arial" pitchFamily="34" charset="0"/>
                <a:cs typeface="Arial" pitchFamily="34" charset="0"/>
              </a:rPr>
              <a:t>Meta: Realizar avaliação de risco em saúde bucal em 80% dos idosos</a:t>
            </a:r>
          </a:p>
          <a:p>
            <a:pPr lvl="0" algn="just"/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400" dirty="0" smtClean="0">
                <a:latin typeface="Arial" pitchFamily="34" charset="0"/>
                <a:cs typeface="Arial" pitchFamily="34" charset="0"/>
              </a:rPr>
              <a:t>Resultado: Conversei com o gestor para sugerir ao corpo clinico odontológico mediante encaminhamento prévio a criação de um programa de atendimento ao idoso com ênfase a prevenção e tratamento da cárie, doença </a:t>
            </a:r>
            <a:r>
              <a:rPr lang="pt-BR" sz="2400" dirty="0" err="1" smtClean="0">
                <a:latin typeface="Arial" pitchFamily="34" charset="0"/>
                <a:cs typeface="Arial" pitchFamily="34" charset="0"/>
              </a:rPr>
              <a:t>periodontal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 incluindo bem como a recuperação protética quando houver disponibilidade.</a:t>
            </a:r>
          </a:p>
          <a:p>
            <a:pPr algn="just"/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746643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pt-BR" sz="2600" dirty="0" smtClean="0">
                <a:latin typeface="Arial" pitchFamily="34" charset="0"/>
                <a:cs typeface="Arial" pitchFamily="34" charset="0"/>
              </a:rPr>
              <a:t>Objetivo 6: Promover a saúde.</a:t>
            </a:r>
          </a:p>
          <a:p>
            <a:pPr lvl="0" algn="just">
              <a:buNone/>
            </a:pPr>
            <a:endParaRPr lang="pt-BR" sz="2600" dirty="0" smtClean="0">
              <a:latin typeface="Arial" pitchFamily="34" charset="0"/>
              <a:cs typeface="Arial" pitchFamily="34" charset="0"/>
            </a:endParaRPr>
          </a:p>
          <a:p>
            <a:pPr lvl="0" algn="just"/>
            <a:r>
              <a:rPr lang="pt-BR" sz="2600" dirty="0" smtClean="0">
                <a:latin typeface="Arial" pitchFamily="34" charset="0"/>
                <a:cs typeface="Arial" pitchFamily="34" charset="0"/>
              </a:rPr>
              <a:t>Meta: Garantir orientação nutricional para hábitos alimentares saudáveis a 100% das pessoas idosas.</a:t>
            </a:r>
          </a:p>
          <a:p>
            <a:pPr algn="just">
              <a:buNone/>
            </a:pPr>
            <a:endParaRPr lang="pt-BR" sz="2600" dirty="0" smtClean="0">
              <a:latin typeface="Arial" pitchFamily="34" charset="0"/>
              <a:cs typeface="Arial" pitchFamily="34" charset="0"/>
            </a:endParaRPr>
          </a:p>
          <a:p>
            <a:pPr lvl="0" algn="just"/>
            <a:r>
              <a:rPr lang="pt-BR" sz="2600" dirty="0" smtClean="0">
                <a:latin typeface="Arial" pitchFamily="34" charset="0"/>
                <a:cs typeface="Arial" pitchFamily="34" charset="0"/>
              </a:rPr>
              <a:t>Meta: Garantir orientação para a prática de atividade física regular a 100% idosos.</a:t>
            </a:r>
          </a:p>
          <a:p>
            <a:pPr algn="just">
              <a:buNone/>
            </a:pPr>
            <a:endParaRPr lang="pt-BR" sz="2600" dirty="0" smtClean="0">
              <a:latin typeface="Arial" pitchFamily="34" charset="0"/>
              <a:cs typeface="Arial" pitchFamily="34" charset="0"/>
            </a:endParaRPr>
          </a:p>
          <a:p>
            <a:pPr lvl="0" algn="just"/>
            <a:r>
              <a:rPr lang="pt-BR" sz="2600" dirty="0" smtClean="0">
                <a:latin typeface="Arial" pitchFamily="34" charset="0"/>
                <a:cs typeface="Arial" pitchFamily="34" charset="0"/>
              </a:rPr>
              <a:t>Meta: Garantir orientações individuais sobre higiene bucal (incluindo higiene de próteses dentárias) para 100% dos idosos cadastrados com primeira consulta odontológica programática.</a:t>
            </a:r>
          </a:p>
          <a:p>
            <a:pPr algn="just">
              <a:buNone/>
            </a:pPr>
            <a:endParaRPr lang="pt-BR" sz="2600" dirty="0" smtClean="0">
              <a:latin typeface="Arial" pitchFamily="34" charset="0"/>
              <a:cs typeface="Arial" pitchFamily="34" charset="0"/>
            </a:endParaRPr>
          </a:p>
          <a:p>
            <a:pPr lvl="0" algn="just"/>
            <a:r>
              <a:rPr lang="pt-BR" sz="2600" dirty="0" smtClean="0">
                <a:latin typeface="Arial" pitchFamily="34" charset="0"/>
                <a:cs typeface="Arial" pitchFamily="34" charset="0"/>
              </a:rPr>
              <a:t>Meta: Garantir ações coletivas de educação em saúde bucal para 100% dos idosos cadastrados.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ço Reservado para Conteúdo 3" descr="6_foto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14348" y="500042"/>
            <a:ext cx="7786742" cy="5214974"/>
          </a:xfrm>
        </p:spPr>
      </p:pic>
      <p:sp>
        <p:nvSpPr>
          <p:cNvPr id="5" name="Retângulo 4"/>
          <p:cNvSpPr/>
          <p:nvPr/>
        </p:nvSpPr>
        <p:spPr>
          <a:xfrm>
            <a:off x="714348" y="5715016"/>
            <a:ext cx="181492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400" dirty="0" smtClean="0">
                <a:latin typeface="Arial" pitchFamily="34" charset="0"/>
                <a:cs typeface="Arial" pitchFamily="34" charset="0"/>
              </a:rPr>
              <a:t>Fonte: </a:t>
            </a:r>
            <a:r>
              <a:rPr lang="pt-BR" sz="1400" dirty="0" err="1" smtClean="0">
                <a:latin typeface="Arial" pitchFamily="34" charset="0"/>
                <a:cs typeface="Arial" pitchFamily="34" charset="0"/>
              </a:rPr>
              <a:t>Zetychi</a:t>
            </a:r>
            <a:r>
              <a:rPr lang="pt-BR" sz="1400" dirty="0" smtClean="0">
                <a:latin typeface="Arial" pitchFamily="34" charset="0"/>
                <a:cs typeface="Arial" pitchFamily="34" charset="0"/>
              </a:rPr>
              <a:t>, 2014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14282" y="1357298"/>
            <a:ext cx="8572560" cy="5214974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dirty="0" smtClean="0"/>
              <a:t>	       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Pode ser citado como principal aspecto positivo desta intervenção o início do cadastramento dos idosos usuários da UBS, mesmo que timidamente já foi possível iniciar este processo de forma organizada e planejada.</a:t>
            </a:r>
          </a:p>
          <a:p>
            <a:pPr algn="just">
              <a:buNone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   </a:t>
            </a:r>
          </a:p>
          <a:p>
            <a:pPr algn="just">
              <a:buNone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             Como aspectos negativos podemos citar a dificuldade no cadastramento da maior parte dos idosos da área da UBS, devido à ausência de ACS e de médicos e de enfermeiros e a falta de equipe de saúde bucal no município. Já está sendo realizado um processo seletivo para a contratação desses profissionais e mais ACS para a unidade. </a:t>
            </a:r>
          </a:p>
          <a:p>
            <a:pPr algn="just">
              <a:buNone/>
            </a:pPr>
            <a:endParaRPr lang="pt-BR" dirty="0" smtClean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143008"/>
          </a:xfrm>
        </p:spPr>
        <p:txBody>
          <a:bodyPr/>
          <a:lstStyle/>
          <a:p>
            <a:pPr algn="ctr"/>
            <a:r>
              <a:rPr lang="pt-BR" dirty="0" smtClean="0">
                <a:latin typeface="Arial" pitchFamily="34" charset="0"/>
                <a:cs typeface="Arial" pitchFamily="34" charset="0"/>
              </a:rPr>
              <a:t>Resultados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000132"/>
          </a:xfrm>
        </p:spPr>
        <p:txBody>
          <a:bodyPr/>
          <a:lstStyle/>
          <a:p>
            <a:pPr algn="ctr"/>
            <a:r>
              <a:rPr lang="pt-BR" dirty="0" smtClean="0">
                <a:latin typeface="Arial" pitchFamily="34" charset="0"/>
                <a:cs typeface="Arial" pitchFamily="34" charset="0"/>
              </a:rPr>
              <a:t>Discussão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Espaço Reservado para Conteúdo 6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pt-BR" sz="2600" dirty="0" smtClean="0">
                <a:latin typeface="Arial" pitchFamily="34" charset="0"/>
                <a:cs typeface="Arial" pitchFamily="34" charset="0"/>
              </a:rPr>
              <a:t>             Este trabalho foi importante para a equipe da UBS de Lagoa Verde porque, a partir dele, os membros da equipe prestam um atendimento diferenciado ao idoso, com prioridade, acolhida e humanismo.</a:t>
            </a:r>
          </a:p>
          <a:p>
            <a:pPr algn="just">
              <a:buNone/>
            </a:pPr>
            <a:endParaRPr lang="pt-BR" sz="2600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pt-BR" sz="2600" dirty="0" smtClean="0">
                <a:latin typeface="Arial" pitchFamily="34" charset="0"/>
                <a:cs typeface="Arial" pitchFamily="34" charset="0"/>
              </a:rPr>
              <a:t>              Para o serviço também foi importante, pois esta ação normatizou o atendimento ao idoso e iniciou o cadastramento dos mesmos na área de abrangência, possibilitando para o futuro, o desenvolvimento de outras ações em saúde do idoso. Além disso, a intervenção já foi incorporada à rotina do serviço, a enfermeira da unidade ficou bastante motivada e pretende dar continuidade ao projeto.</a:t>
            </a:r>
          </a:p>
          <a:p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              As minhas expectativas iniciais em relação ao curso foram superadas no decorrer do mesmo. Eu esperava que o curso fosse mais simples, que não tivesse uma abordagem tão ampla, possibilitando um aprendizado em cada etapa do curso.</a:t>
            </a:r>
          </a:p>
          <a:p>
            <a:pPr algn="just">
              <a:buNone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algn="just">
              <a:buNone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	          O curso foi muito importante para a minha prática profissional porque possibilitou um olhar diferenciado para a rotina da UBS, a qualificação da assistência prestada, a coleta de dados, sistematização dos mesmos e a análise dos dados gerados, revertendo numa melhora da assistência prestada.  </a:t>
            </a:r>
          </a:p>
          <a:p>
            <a:pPr algn="just">
              <a:buNone/>
            </a:pP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071570"/>
          </a:xfrm>
        </p:spPr>
        <p:txBody>
          <a:bodyPr>
            <a:noAutofit/>
          </a:bodyPr>
          <a:lstStyle/>
          <a:p>
            <a:pPr algn="ctr"/>
            <a:r>
              <a:rPr lang="pt-BR" sz="3800" dirty="0" smtClean="0">
                <a:effectLst/>
                <a:latin typeface="Arial" pitchFamily="34" charset="0"/>
                <a:cs typeface="Arial" pitchFamily="34" charset="0"/>
              </a:rPr>
              <a:t>Reflexão Crítica Sobre o Processo Pessoal de aprendizagem</a:t>
            </a:r>
            <a:endParaRPr lang="pt-BR" sz="3800" dirty="0"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746643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             Os aprendizados mais importantes com o curso foram as trocas de experiências com colegas de outros municípios, mostrando que independente do local, os problemas com a saúde, são os mesmos, as dificuldades são as mesmas sentidas pelos colegas.  Apesar de todas as dificuldades, irei continuar aplicando as ações desenvolvidas durante a intervenção para buscar atingir as metas em 100% para todos os objetivos.</a:t>
            </a:r>
          </a:p>
          <a:p>
            <a:pPr algn="just">
              <a:buNone/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             Consideramos que a intervenção foi muito gratificante, pois possibilitou um olhar mais atento ao idoso, tornando sua assistência em saúde mais qualificada e humanizada.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pt-BR" sz="1800" dirty="0" smtClean="0">
                <a:latin typeface="Arial" pitchFamily="34" charset="0"/>
                <a:cs typeface="Arial" pitchFamily="34" charset="0"/>
              </a:rPr>
              <a:t>Brasil. Ministério da Saúde. Secretaria de Atenção à Saúde. Departamento de Atenção Básica. Envelhecimento e saúde da pessoa idosa / Ministério da Saúde, Secretaria de Atenção à Saúde, Departamento de Atenção Básica – Brasília: Ministério da Saúde, 2006. 192 p. il. – (Série A. Normas e Manuais Técnicos) (Cadernos de Atenção Básica, n. 19).</a:t>
            </a:r>
          </a:p>
          <a:p>
            <a:pPr algn="just">
              <a:buNone/>
            </a:pPr>
            <a:endParaRPr lang="pt-BR" sz="18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1800" dirty="0" smtClean="0">
                <a:latin typeface="Arial" pitchFamily="34" charset="0"/>
                <a:cs typeface="Arial" pitchFamily="34" charset="0"/>
              </a:rPr>
              <a:t>Ministério da Saúde/ </a:t>
            </a:r>
            <a:r>
              <a:rPr lang="pt-BR" sz="1800" dirty="0" err="1" smtClean="0">
                <a:latin typeface="Arial" pitchFamily="34" charset="0"/>
                <a:cs typeface="Arial" pitchFamily="34" charset="0"/>
              </a:rPr>
              <a:t>Datasus</a:t>
            </a:r>
            <a:r>
              <a:rPr lang="pt-BR" sz="1800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pt-BR" sz="1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1800" dirty="0" smtClean="0">
                <a:latin typeface="Arial" pitchFamily="34" charset="0"/>
                <a:cs typeface="Arial" pitchFamily="34" charset="0"/>
              </a:rPr>
              <a:t>Sistema de Informação da Atenção Básica. Disponível em: &lt;http://siab.datasus.gov.br&gt;. Acesso em: 29 jul. 2013.</a:t>
            </a:r>
          </a:p>
          <a:p>
            <a:pPr algn="just">
              <a:buNone/>
            </a:pPr>
            <a:endParaRPr lang="pt-BR" sz="18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1800" dirty="0" smtClean="0">
                <a:latin typeface="Arial" pitchFamily="34" charset="0"/>
                <a:cs typeface="Arial" pitchFamily="34" charset="0"/>
              </a:rPr>
              <a:t>Prefeitura Municipal de Quitandinha. Dados gerais. Disponível em: &lt;http://www. quitandinha.pr.gov. </a:t>
            </a:r>
            <a:r>
              <a:rPr lang="pt-BR" sz="1800" dirty="0" err="1" smtClean="0">
                <a:latin typeface="Arial" pitchFamily="34" charset="0"/>
                <a:cs typeface="Arial" pitchFamily="34" charset="0"/>
              </a:rPr>
              <a:t>br</a:t>
            </a:r>
            <a:r>
              <a:rPr lang="pt-BR" sz="1800" dirty="0" smtClean="0">
                <a:latin typeface="Arial" pitchFamily="34" charset="0"/>
                <a:cs typeface="Arial" pitchFamily="34" charset="0"/>
              </a:rPr>
              <a:t>&gt;. Acesso em: 27 jul. 2013.</a:t>
            </a:r>
          </a:p>
          <a:p>
            <a:pPr>
              <a:buNone/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 </a:t>
            </a:r>
          </a:p>
          <a:p>
            <a:endParaRPr lang="pt-BR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>
                <a:effectLst/>
                <a:latin typeface="Arial" pitchFamily="34" charset="0"/>
                <a:cs typeface="Arial" pitchFamily="34" charset="0"/>
              </a:rPr>
              <a:t>REFERÊNCIAS </a:t>
            </a:r>
            <a:endParaRPr lang="pt-BR" dirty="0"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4292803"/>
          </a:xfrm>
        </p:spPr>
        <p:txBody>
          <a:bodyPr/>
          <a:lstStyle/>
          <a:p>
            <a:pPr algn="ctr">
              <a:buNone/>
            </a:pPr>
            <a:endParaRPr lang="pt-BR" dirty="0" smtClean="0"/>
          </a:p>
          <a:p>
            <a:pPr algn="ctr">
              <a:buNone/>
            </a:pPr>
            <a:endParaRPr lang="pt-BR" dirty="0" smtClean="0"/>
          </a:p>
          <a:p>
            <a:pPr algn="ctr">
              <a:buNone/>
            </a:pPr>
            <a:r>
              <a:rPr lang="pt-BR" sz="4400" b="1" dirty="0" smtClean="0">
                <a:latin typeface="Arial" pitchFamily="34" charset="0"/>
                <a:cs typeface="Arial" pitchFamily="34" charset="0"/>
              </a:rPr>
              <a:t>Obrigada!</a:t>
            </a:r>
            <a:endParaRPr lang="pt-BR" sz="44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" name="Picture 2" descr="C:\Users\Ernande\Google Drive\UNA-SUS\Orientadores\Figura apresentaçã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4228063"/>
            <a:ext cx="9144000" cy="1224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ço Reservado para Conteúdo 3" descr="05_09_2013_13_36_37 (1)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827584" y="548680"/>
            <a:ext cx="7632848" cy="5237774"/>
          </a:xfrm>
        </p:spPr>
      </p:pic>
      <p:sp>
        <p:nvSpPr>
          <p:cNvPr id="5" name="Retângulo 4"/>
          <p:cNvSpPr/>
          <p:nvPr/>
        </p:nvSpPr>
        <p:spPr>
          <a:xfrm>
            <a:off x="857224" y="5786454"/>
            <a:ext cx="181492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400" dirty="0" smtClean="0">
                <a:latin typeface="Arial" pitchFamily="34" charset="0"/>
                <a:cs typeface="Arial" pitchFamily="34" charset="0"/>
              </a:rPr>
              <a:t>Fonte: </a:t>
            </a:r>
            <a:r>
              <a:rPr lang="pt-BR" sz="1400" dirty="0" err="1" smtClean="0">
                <a:latin typeface="Arial" pitchFamily="34" charset="0"/>
                <a:cs typeface="Arial" pitchFamily="34" charset="0"/>
              </a:rPr>
              <a:t>Zetychi</a:t>
            </a:r>
            <a:r>
              <a:rPr lang="pt-BR" sz="1400" dirty="0" smtClean="0">
                <a:latin typeface="Arial" pitchFamily="34" charset="0"/>
                <a:cs typeface="Arial" pitchFamily="34" charset="0"/>
              </a:rPr>
              <a:t>, 2014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458611"/>
          </a:xfrm>
        </p:spPr>
        <p:txBody>
          <a:bodyPr>
            <a:noAutofit/>
          </a:bodyPr>
          <a:lstStyle/>
          <a:p>
            <a:pPr algn="just"/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400" dirty="0" smtClean="0">
                <a:latin typeface="Arial" pitchFamily="34" charset="0"/>
                <a:cs typeface="Arial" pitchFamily="34" charset="0"/>
              </a:rPr>
              <a:t>As ações que eram desenvolvidas na UBSF são: atividades de grupo, promoção da saúde, controle da hipertensão arterial e diabetes </a:t>
            </a:r>
            <a:r>
              <a:rPr lang="pt-BR" sz="2400" dirty="0" err="1" smtClean="0">
                <a:latin typeface="Arial" pitchFamily="34" charset="0"/>
                <a:cs typeface="Arial" pitchFamily="34" charset="0"/>
              </a:rPr>
              <a:t>mellitus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, temas relacionados à sexualidade, doenças sexualmente transmissíveis e </a:t>
            </a:r>
            <a:r>
              <a:rPr lang="pt-BR" sz="2400" dirty="0" err="1" smtClean="0">
                <a:latin typeface="Arial" pitchFamily="34" charset="0"/>
                <a:cs typeface="Arial" pitchFamily="34" charset="0"/>
              </a:rPr>
              <a:t>Aids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>
              <a:buNone/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28641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t-BR" sz="2800" u="sng" dirty="0" smtClean="0">
                <a:latin typeface="Arial" pitchFamily="34" charset="0"/>
                <a:cs typeface="Arial" pitchFamily="34" charset="0"/>
              </a:rPr>
              <a:t>Objetivo Geral</a:t>
            </a:r>
          </a:p>
          <a:p>
            <a:pPr algn="just">
              <a:buNone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		 </a:t>
            </a:r>
          </a:p>
          <a:p>
            <a:pPr algn="just">
              <a:buNone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        Melhorar a atenção à saúde do idoso.</a:t>
            </a:r>
          </a:p>
          <a:p>
            <a:pPr>
              <a:buNone/>
            </a:pPr>
            <a:endParaRPr lang="pt-BR" sz="2800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endParaRPr lang="pt-BR" sz="27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143008"/>
          </a:xfrm>
        </p:spPr>
        <p:txBody>
          <a:bodyPr/>
          <a:lstStyle/>
          <a:p>
            <a:pPr algn="ctr"/>
            <a:r>
              <a:rPr lang="pt-BR" dirty="0" smtClean="0">
                <a:latin typeface="Arial" pitchFamily="34" charset="0"/>
                <a:cs typeface="Arial" pitchFamily="34" charset="0"/>
              </a:rPr>
              <a:t>Objetivos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4483113"/>
          </a:xfrm>
        </p:spPr>
        <p:txBody>
          <a:bodyPr>
            <a:normAutofit lnSpcReduction="10000"/>
          </a:bodyPr>
          <a:lstStyle/>
          <a:p>
            <a:pPr algn="just">
              <a:buFont typeface="Wingdings" pitchFamily="2" charset="2"/>
              <a:buChar char="ü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Ações Realizadas</a:t>
            </a:r>
          </a:p>
          <a:p>
            <a:pPr algn="just">
              <a:buFont typeface="Wingdings" pitchFamily="2" charset="2"/>
              <a:buChar char="ü"/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Este projeto está estruturado para ser desenvolvido no período de 4 meses na Unidade de Saúde da Família (USF) Lagoa Verde, no Município de Quitandinha - Paraná. Participarão da intervenção 38 idosos de 60 a 83 anos. O que foi realizado foi o início do cadastro de idosos da área durante uma consulta individualizada pelo profissional médico, foi considerado apenas o que foi atendido nos meses de intervenção. Será utilizado o protocolo do Ministério da Saúde, Caderno de Atenção Básica nº 19, Brasília 2006.</a:t>
            </a:r>
          </a:p>
          <a:p>
            <a:pPr algn="just">
              <a:buFont typeface="Wingdings" pitchFamily="2" charset="2"/>
              <a:buChar char="ü"/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ü"/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ü"/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ü"/>
            </a:pPr>
            <a:endParaRPr lang="pt-BR" sz="2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pt-BR" sz="2800" dirty="0" smtClean="0"/>
          </a:p>
          <a:p>
            <a:pPr>
              <a:buFont typeface="Wingdings" pitchFamily="2" charset="2"/>
              <a:buChar char="ü"/>
            </a:pPr>
            <a:endParaRPr lang="pt-BR" dirty="0" smtClean="0"/>
          </a:p>
          <a:p>
            <a:pPr>
              <a:buFont typeface="Wingdings" pitchFamily="2" charset="2"/>
              <a:buChar char="ü"/>
            </a:pPr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>
                <a:latin typeface="Arial" pitchFamily="34" charset="0"/>
                <a:cs typeface="Arial" pitchFamily="34" charset="0"/>
              </a:rPr>
              <a:t>Metodologia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044016"/>
          </a:xfrm>
        </p:spPr>
        <p:txBody>
          <a:bodyPr>
            <a:normAutofit/>
          </a:bodyPr>
          <a:lstStyle/>
          <a:p>
            <a:pPr algn="just"/>
            <a:r>
              <a:rPr lang="pt-BR" sz="2400" dirty="0" smtClean="0">
                <a:latin typeface="Arial" pitchFamily="34" charset="0"/>
                <a:cs typeface="Arial" pitchFamily="34" charset="0"/>
              </a:rPr>
              <a:t>Objetivo: Ampliar a cobertura de acompanhamento de idosos.</a:t>
            </a:r>
          </a:p>
          <a:p>
            <a:pPr algn="just"/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lvl="0" algn="just"/>
            <a:r>
              <a:rPr lang="pt-BR" sz="2400" dirty="0" smtClean="0">
                <a:latin typeface="Arial" pitchFamily="34" charset="0"/>
                <a:cs typeface="Arial" pitchFamily="34" charset="0"/>
              </a:rPr>
              <a:t>Meta: Ampliar a cobertura dos idosos da área com acompanhamento na unidade de saúde para 80%.</a:t>
            </a:r>
          </a:p>
          <a:p>
            <a:pPr algn="just"/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400" dirty="0" smtClean="0">
                <a:latin typeface="Arial" pitchFamily="34" charset="0"/>
                <a:cs typeface="Arial" pitchFamily="34" charset="0"/>
              </a:rPr>
              <a:t>Resultado: No primeiro mês foram cadastrados 20 idosos chegando ao final das 16 semanas com 38 idosos cadastrados, representando apenas 8,6 % da cobertura como é apresentado na figura 1, já que a estimativa inicial era de 440 idosos. </a:t>
            </a:r>
            <a:endParaRPr lang="pt-BR" sz="2400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>
                <a:latin typeface="Arial" pitchFamily="34" charset="0"/>
                <a:cs typeface="Arial" pitchFamily="34" charset="0"/>
              </a:rPr>
              <a:t>Objetivos, Metas e Resultados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457200" y="333375"/>
          <a:ext cx="8229600" cy="5673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346548" y="6111388"/>
            <a:ext cx="845090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Figura 1 – Gráfico da cobertura do programa de atenção à saúde do idoso na UBS Lagoa Verde, Quitandinha, PR, 2014</a:t>
            </a:r>
            <a:endParaRPr kumimoji="0" lang="pt-B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602627"/>
          </a:xfrm>
        </p:spPr>
        <p:txBody>
          <a:bodyPr>
            <a:normAutofit/>
          </a:bodyPr>
          <a:lstStyle/>
          <a:p>
            <a:pPr lvl="0" algn="just"/>
            <a:r>
              <a:rPr lang="pt-BR" sz="2400" dirty="0" smtClean="0">
                <a:latin typeface="Arial" pitchFamily="34" charset="0"/>
                <a:cs typeface="Arial" pitchFamily="34" charset="0"/>
              </a:rPr>
              <a:t>Meta: Cadastrar 100% dos idosos acamados ou com problemas de locomoção.</a:t>
            </a:r>
          </a:p>
          <a:p>
            <a:pPr lvl="0" algn="just">
              <a:buNone/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400" dirty="0" smtClean="0">
                <a:latin typeface="Arial" pitchFamily="34" charset="0"/>
                <a:cs typeface="Arial" pitchFamily="34" charset="0"/>
              </a:rPr>
              <a:t>Resultado: Observou-se que no primeiro mês 3 foram cadastrados e no restante da intervenção apenas 5 idosos no total foram cadastrados, representando 15,6% dos 32 idosos com problemas de locomoção, como pode ser observado na figura 2. </a:t>
            </a:r>
          </a:p>
          <a:p>
            <a:pPr algn="just"/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so">
  <a:themeElements>
    <a:clrScheme name="Concurso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so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so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5007</TotalTime>
  <Words>1344</Words>
  <Application>Microsoft Office PowerPoint</Application>
  <PresentationFormat>Apresentação na tela (4:3)</PresentationFormat>
  <Paragraphs>116</Paragraphs>
  <Slides>25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25</vt:i4>
      </vt:variant>
    </vt:vector>
  </HeadingPairs>
  <TitlesOfParts>
    <vt:vector size="26" baseType="lpstr">
      <vt:lpstr>Concurso</vt:lpstr>
      <vt:lpstr>Universidade Aberta do Sus – Unasus Universidade Federal de Pelotas Especialização em Saúde da Família Modalidade a Distância Turma 4    QUALIFICAÇÃO  DO O PROGRAMA DE SAÚDE DO IDOSO NA UNIDADE DE SAÚDE DA FAMÍLIA LAGOA VERDE, QUITANDINHA – PARANÁ   Especializanda: Mirelly Katheleen Zetychi Orientadora: Angélica Ozório Linhares    </vt:lpstr>
      <vt:lpstr>Slide 2</vt:lpstr>
      <vt:lpstr>Slide 3</vt:lpstr>
      <vt:lpstr>Slide 4</vt:lpstr>
      <vt:lpstr>Objetivos</vt:lpstr>
      <vt:lpstr>Metodologia</vt:lpstr>
      <vt:lpstr>Objetivos, Metas e Resultados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Resultados</vt:lpstr>
      <vt:lpstr>Discussão</vt:lpstr>
      <vt:lpstr>Reflexão Crítica Sobre o Processo Pessoal de aprendizagem</vt:lpstr>
      <vt:lpstr>Slide 23</vt:lpstr>
      <vt:lpstr>REFERÊNCIAS </vt:lpstr>
      <vt:lpstr>Slide 25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Universidade Aberta do Sus – Unasus Universidade Federal de Pelotas Especialização em Saúde da Família Modalidade a Distância Turma 2    PREVENÇÃO DO CÂNCER GINECOLÓGICO     Especializanda: Claudimara P. Steff Orientador: Ricardo Soares</dc:title>
  <dc:creator>PESSOAL</dc:creator>
  <cp:lastModifiedBy>saude</cp:lastModifiedBy>
  <cp:revision>83</cp:revision>
  <dcterms:created xsi:type="dcterms:W3CDTF">2013-05-05T20:42:41Z</dcterms:created>
  <dcterms:modified xsi:type="dcterms:W3CDTF">2014-05-22T15:32:38Z</dcterms:modified>
</cp:coreProperties>
</file>