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58" r:id="rId4"/>
    <p:sldId id="271" r:id="rId5"/>
    <p:sldId id="272" r:id="rId6"/>
    <p:sldId id="306" r:id="rId7"/>
    <p:sldId id="310" r:id="rId8"/>
    <p:sldId id="262" r:id="rId9"/>
    <p:sldId id="273" r:id="rId10"/>
    <p:sldId id="274" r:id="rId11"/>
    <p:sldId id="275" r:id="rId12"/>
    <p:sldId id="311" r:id="rId13"/>
    <p:sldId id="276" r:id="rId14"/>
    <p:sldId id="279" r:id="rId15"/>
    <p:sldId id="280" r:id="rId16"/>
    <p:sldId id="309" r:id="rId17"/>
    <p:sldId id="304" r:id="rId18"/>
    <p:sldId id="305" r:id="rId19"/>
    <p:sldId id="307" r:id="rId20"/>
    <p:sldId id="308" r:id="rId21"/>
  </p:sldIdLst>
  <p:sldSz cx="9144000" cy="5143500" type="screen16x9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>
        <p:scale>
          <a:sx n="90" d="100"/>
          <a:sy n="90" d="100"/>
        </p:scale>
        <p:origin x="-708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Downloads\Planilha_de_coleta_de_dados_Final%20_Mirlene_Guedes_de_Lim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Downloads\Planilha_de_coleta_de_dados_Final%20_Mirlene_Guedes_de_Lim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-14\Downloads\Planilha_de_coleta_de_dados_Final%20_Mirlene_Guedes_de_Lim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-14\Downloads\Planilha_de_coleta_de_dados_Final%20_Mirlene_Guedes_de_Lim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4.4368600682593955E-2</c:v>
                </c:pt>
                <c:pt idx="1">
                  <c:v>6.9965870307167291E-2</c:v>
                </c:pt>
                <c:pt idx="2">
                  <c:v>7.8498293515358461E-2</c:v>
                </c:pt>
                <c:pt idx="3">
                  <c:v>0.14334470989761094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36320"/>
        <c:axId val="44137856"/>
      </c:barChart>
      <c:catAx>
        <c:axId val="441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137856"/>
        <c:crosses val="autoZero"/>
        <c:auto val="1"/>
        <c:lblAlgn val="ctr"/>
        <c:lblOffset val="100"/>
        <c:noMultiLvlLbl val="0"/>
      </c:catAx>
      <c:valAx>
        <c:axId val="441378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1363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3.7735849056603862E-2</c:v>
                </c:pt>
                <c:pt idx="1">
                  <c:v>5.6603773584905662E-2</c:v>
                </c:pt>
                <c:pt idx="2">
                  <c:v>5.6603773584905662E-2</c:v>
                </c:pt>
                <c:pt idx="3">
                  <c:v>8.4905660377358722E-2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54432"/>
        <c:axId val="46764416"/>
      </c:barChart>
      <c:catAx>
        <c:axId val="4675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764416"/>
        <c:crosses val="autoZero"/>
        <c:auto val="1"/>
        <c:lblAlgn val="ctr"/>
        <c:lblOffset val="100"/>
        <c:noMultiLvlLbl val="0"/>
      </c:catAx>
      <c:valAx>
        <c:axId val="467644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7544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0.11538461538461539</c:v>
                </c:pt>
                <c:pt idx="1">
                  <c:v>7.3170731707317069E-2</c:v>
                </c:pt>
                <c:pt idx="2">
                  <c:v>6.5217391304347824E-2</c:v>
                </c:pt>
                <c:pt idx="3">
                  <c:v>3.5714285714285712E-2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09088"/>
        <c:axId val="47231360"/>
      </c:barChart>
      <c:catAx>
        <c:axId val="4720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231360"/>
        <c:crosses val="autoZero"/>
        <c:auto val="1"/>
        <c:lblAlgn val="ctr"/>
        <c:lblOffset val="100"/>
        <c:noMultiLvlLbl val="0"/>
      </c:catAx>
      <c:valAx>
        <c:axId val="47231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2090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0989589190347183"/>
          <c:y val="0.26292394201898472"/>
          <c:w val="0.78633583829315801"/>
          <c:h val="0.611610989940811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mulheres com mamografia alterada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0.1111111111111111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765952"/>
        <c:axId val="48792320"/>
      </c:barChart>
      <c:catAx>
        <c:axId val="4876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92320"/>
        <c:crosses val="autoZero"/>
        <c:auto val="1"/>
        <c:lblAlgn val="ctr"/>
        <c:lblOffset val="100"/>
        <c:noMultiLvlLbl val="0"/>
      </c:catAx>
      <c:valAx>
        <c:axId val="487923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659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B602C24-780C-4C45-B751-CDB604787D41}" type="datetimeFigureOut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90F002A-777A-45D8-8B23-90EA7896DCA8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582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331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B2F2F7-93C9-4A3F-B914-73448FCB4CFA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277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2A0273-50F3-4D26-A107-E29125C78FBC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481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D614F7-FE0C-4524-BC4B-7FFDA78BB7DC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686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189720-DE39-4E97-9A22-FA2C42B5F0F0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891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112E1-3639-49D3-9AAE-1442A3268295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4096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367482-07BC-4411-8B38-6FCA4D65A974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dirty="0" smtClean="0"/>
          </a:p>
        </p:txBody>
      </p:sp>
      <p:sp>
        <p:nvSpPr>
          <p:cNvPr id="4403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82991-83F4-402D-9B79-AE580A438842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4608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47F5FC-2893-4BAA-99BE-F802C18D598F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536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F2AC6-B39C-4129-AC4B-1ED66C7E4808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741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E02D74-0A1C-4320-9A1B-2A5F3CA87001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945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B8E88B-06BD-4BF4-BA4C-A741E9D3B9CB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150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6C155A-F49E-42DC-882A-5E6817D3C906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457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5481D3-C0C6-41C1-B769-79A992E09967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662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C0DA6D-928D-4A68-94AF-C575EEEEC7B3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867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7C7F0A-2543-45D7-8E5F-CD6FCA107C65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072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062A9B-9EFA-464C-8923-77D47C616F71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478338"/>
            <a:ext cx="9144000" cy="665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ctangle 9"/>
          <p:cNvSpPr/>
          <p:nvPr/>
        </p:nvSpPr>
        <p:spPr>
          <a:xfrm>
            <a:off x="-9525" y="4540250"/>
            <a:ext cx="2249488" cy="534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10"/>
          <p:cNvSpPr/>
          <p:nvPr/>
        </p:nvSpPr>
        <p:spPr>
          <a:xfrm>
            <a:off x="2359025" y="4533900"/>
            <a:ext cx="6784975" cy="533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t-B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/>
          <a:lstStyle>
            <a:lvl1pPr eaLnBrk="1" latinLnBrk="0" hangingPunct="1">
              <a:defRPr kumimoji="0" lang="pt-BR" cap="all" baseline="0"/>
            </a:lvl1pPr>
            <a:extLst/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363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pt-BR" sz="20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F47EB3-98D5-402B-AF34-8D784735181F}" type="datetime1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800"/>
            <a:ext cx="5867400" cy="273050"/>
          </a:xfrm>
        </p:spPr>
        <p:txBody>
          <a:bodyPr/>
          <a:lstStyle>
            <a:lvl1pPr algn="r"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AD4BAA-4FB8-41E0-90DF-E19D5652F1CE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E0A51-7FB5-4F05-8802-C5C955C56E34}" type="datetime1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7D168-9B3D-465F-954D-73D7423D5219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/>
          <a:lstStyle>
            <a:lvl1pPr eaLnBrk="1" latinLnBrk="0" hangingPunct="1">
              <a:buNone/>
              <a:defRPr kumimoji="0" lang="pt-B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t-B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t-B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pt-B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60C5E3-4839-4230-A47F-2964E54AF2D9}" type="datetime1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7050"/>
          </a:xfrm>
        </p:spPr>
        <p:txBody>
          <a:bodyPr>
            <a:noAutofit/>
          </a:bodyPr>
          <a:lstStyle>
            <a:lvl1pPr eaLnBrk="1" latinLnBrk="0" hangingPunct="1">
              <a:defRPr kumimoji="0" lang="pt-BR" sz="24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0B0EE22-2995-47D9-A8CF-A7957E1852DC}" type="slidenum">
              <a:rPr/>
              <a:pPr>
                <a:defRPr/>
              </a:pPr>
              <a:t>‹nº›</a:t>
            </a:fld>
            <a:endParaRPr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5DD1C62E-6C37-4E15-8C25-53DBC95C4CC2}" type="datetime1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E180C33A-178B-425B-925E-39985A3363F9}" type="slidenum">
              <a:rPr/>
              <a:pPr>
                <a:defRPr/>
              </a:pPr>
              <a:t>‹nº›</a:t>
            </a:fld>
            <a:endParaRPr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/>
          <a:lstStyle>
            <a:lvl1pPr eaLnBrk="1" latinLnBrk="0" hangingPunct="1">
              <a:defRPr kumimoji="0" lang="pt-BR"/>
            </a:lvl1pPr>
            <a:extLst/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8AD89254-2BD2-4A0E-BB67-2B69800AA215}" type="datetime1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80F63B02-1B90-4300-BDB0-6187D36DC471}" type="slidenum">
              <a:rPr/>
              <a:pPr>
                <a:defRPr/>
              </a:pPr>
              <a:t>‹nº›</a:t>
            </a:fld>
            <a:endParaRPr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34105-828E-428F-8DA2-83DE973BBD25}" type="datetime1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EBE1-F5AB-42D4-8C94-397348E3C6C2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C00C44-6304-4915-85B0-C474BDA3ADA5}" type="datetime1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5986DC6-D741-4601-B8B2-936808AD3698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/>
          <a:lstStyle>
            <a:lvl1pPr algn="l" eaLnBrk="1" latinLnBrk="0" hangingPunct="1">
              <a:buNone/>
              <a:defRPr kumimoji="0" lang="pt-BR" sz="4200" b="0"/>
            </a:lvl1pPr>
            <a:extLst/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t-BR" sz="1800"/>
            </a:lvl1pPr>
            <a:lvl2pPr eaLnBrk="1" latinLnBrk="0" hangingPunct="1">
              <a:buNone/>
              <a:defRPr kumimoji="0" lang="pt-BR" sz="1200"/>
            </a:lvl2pPr>
            <a:lvl3pPr eaLnBrk="1" latinLnBrk="0" hangingPunct="1">
              <a:buNone/>
              <a:defRPr kumimoji="0" lang="pt-BR" sz="1000"/>
            </a:lvl3pPr>
            <a:lvl4pPr eaLnBrk="1" latinLnBrk="0" hangingPunct="1">
              <a:buNone/>
              <a:defRPr kumimoji="0" lang="pt-BR" sz="900"/>
            </a:lvl4pPr>
            <a:lvl5pPr eaLnBrk="1" latinLnBrk="0" hangingPunct="1">
              <a:buNone/>
              <a:defRPr kumimoji="0" lang="pt-BR"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27C50-702D-474D-A832-4EB1AC87C156}" type="datetime1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9A69-EBB2-4AFC-9376-CE8149051DFD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3429000"/>
            <a:ext cx="9144000" cy="6651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8"/>
          <p:cNvSpPr/>
          <p:nvPr/>
        </p:nvSpPr>
        <p:spPr>
          <a:xfrm>
            <a:off x="-9525" y="3497263"/>
            <a:ext cx="1463675" cy="5349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Rectangle 9"/>
          <p:cNvSpPr/>
          <p:nvPr/>
        </p:nvSpPr>
        <p:spPr>
          <a:xfrm>
            <a:off x="1544638" y="3490913"/>
            <a:ext cx="7589837" cy="5349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Rectangle 10"/>
          <p:cNvSpPr/>
          <p:nvPr/>
        </p:nvSpPr>
        <p:spPr>
          <a:xfrm>
            <a:off x="1447800" y="0"/>
            <a:ext cx="100013" cy="51498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eaLnBrk="1" latinLnBrk="0" hangingPunct="1">
              <a:buNone/>
              <a:defRPr kumimoji="0" lang="pt-BR"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t-BR" sz="1700"/>
            </a:lvl1pPr>
            <a:lvl2pPr eaLnBrk="1" latinLnBrk="0" hangingPunct="1">
              <a:buFontTx/>
              <a:buNone/>
              <a:defRPr kumimoji="0" lang="pt-BR" sz="1200"/>
            </a:lvl2pPr>
            <a:lvl3pPr eaLnBrk="1" latinLnBrk="0" hangingPunct="1">
              <a:buFontTx/>
              <a:buNone/>
              <a:defRPr kumimoji="0" lang="pt-BR" sz="1000"/>
            </a:lvl3pPr>
            <a:lvl4pPr eaLnBrk="1" latinLnBrk="0" hangingPunct="1">
              <a:buFontTx/>
              <a:buNone/>
              <a:defRPr kumimoji="0" lang="pt-BR" sz="900"/>
            </a:lvl4pPr>
            <a:lvl5pPr eaLnBrk="1" latinLnBrk="0" hangingPunct="1">
              <a:buFontTx/>
              <a:buNone/>
              <a:defRPr kumimoji="0" lang="pt-BR"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pt-BR"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0F95AA61-B726-4A50-A67B-8ED91DCE265B}" type="datetime1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8"/>
            <a:ext cx="1447800" cy="498475"/>
          </a:xfrm>
        </p:spPr>
        <p:txBody>
          <a:bodyPr rtlCol="0"/>
          <a:lstStyle>
            <a:lvl1pPr eaLnBrk="1" latinLnBrk="0" hangingPunct="1">
              <a:defRPr kumimoji="0" lang="pt-BR" sz="2800"/>
            </a:lvl1pPr>
            <a:extLst/>
          </a:lstStyle>
          <a:p>
            <a:pPr>
              <a:defRPr/>
            </a:pPr>
            <a:fld id="{653D01EA-E6CF-4238-8290-DBC49D4FD393}" type="slidenum">
              <a:rPr/>
              <a:pPr>
                <a:defRPr/>
              </a:pPr>
              <a:t>‹nº›</a:t>
            </a:fld>
            <a:endParaRPr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050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352550"/>
            <a:ext cx="81534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4638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pt-BR" sz="14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2EC58E8-8514-4B47-8FFA-94AE4084FEEC}" type="datetime1">
              <a:rPr/>
              <a:pPr>
                <a:defRPr/>
              </a:pPr>
              <a:t>18/08/2014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4686300"/>
            <a:ext cx="5421313" cy="273050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pt-BR" sz="14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1095375"/>
            <a:ext cx="9144000" cy="2397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0" y="1128713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590550" y="1128713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950"/>
            <a:ext cx="533400" cy="182563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pt-BR" sz="1400" b="1">
                <a:solidFill>
                  <a:srgbClr val="FFFF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741407-D536-4633-B3EC-7C743FCB5BAA}" type="slidenum">
              <a:rPr/>
              <a:pPr>
                <a:defRPr/>
              </a:pPr>
              <a:t>‹nº›</a:t>
            </a:fld>
            <a:endParaRPr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1747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9" r:id="rId3"/>
    <p:sldLayoutId id="2147483660" r:id="rId4"/>
    <p:sldLayoutId id="2147483661" r:id="rId5"/>
    <p:sldLayoutId id="2147483656" r:id="rId6"/>
    <p:sldLayoutId id="2147483662" r:id="rId7"/>
    <p:sldLayoutId id="2147483655" r:id="rId8"/>
    <p:sldLayoutId id="2147483663" r:id="rId9"/>
  </p:sldLayoutIdLst>
  <p:txStyles>
    <p:titleStyle>
      <a:lvl1pPr algn="l" rtl="0" fontAlgn="base">
        <a:spcBef>
          <a:spcPct val="0"/>
        </a:spcBef>
        <a:spcAft>
          <a:spcPct val="0"/>
        </a:spcAft>
        <a:defRPr lang="pt-BR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9pPr>
      <a:extLst/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lang="pt-B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lang="pt-B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lang="pt-B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>
            <a:normAutofit fontScale="90000"/>
          </a:bodyPr>
          <a:lstStyle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1900" b="1" dirty="0">
                <a:solidFill>
                  <a:schemeClr val="tx1"/>
                </a:solidFill>
              </a:rPr>
              <a:t/>
            </a:r>
            <a:br>
              <a:rPr sz="1900" b="1" dirty="0">
                <a:solidFill>
                  <a:schemeClr val="tx1"/>
                </a:solidFill>
              </a:rPr>
            </a:br>
            <a:r>
              <a:rPr sz="1900" b="1" dirty="0" smtClean="0">
                <a:solidFill>
                  <a:schemeClr val="tx1"/>
                </a:solidFill>
              </a:rPr>
              <a:t/>
            </a:r>
            <a:br>
              <a:rPr sz="1900" b="1" dirty="0" smtClean="0">
                <a:solidFill>
                  <a:schemeClr val="tx1"/>
                </a:solidFill>
              </a:rPr>
            </a:br>
            <a:r>
              <a:rPr sz="2800" b="1" dirty="0" smtClean="0">
                <a:solidFill>
                  <a:schemeClr val="tx1"/>
                </a:solidFill>
              </a:rPr>
              <a:t/>
            </a:r>
            <a:br>
              <a:rPr sz="2800" b="1" dirty="0" smtClean="0">
                <a:solidFill>
                  <a:schemeClr val="tx1"/>
                </a:solidFill>
              </a:rPr>
            </a:b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sz="2000" b="1" dirty="0" smtClean="0"/>
              <a:t/>
            </a:r>
            <a:br>
              <a:rPr sz="2000" b="1" dirty="0" smtClean="0"/>
            </a:br>
            <a:r>
              <a:rPr sz="2400" b="1" dirty="0" smtClean="0"/>
              <a:t>MELHORIA DA DETECÇÃO DE CÂNCER DE COLO DO ÚTERO E DE MAMA NO CENTRO DE SAÚDE DA FAMÍLIA PARQUE SANTA RITA, GOIÂNIA/GO</a:t>
            </a:r>
            <a:endParaRPr sz="1800" dirty="0" smtClean="0"/>
          </a:p>
          <a:p>
            <a:pPr marL="0" indent="0" algn="r">
              <a:buFont typeface="Wingdings" pitchFamily="2" charset="2"/>
              <a:buNone/>
            </a:pPr>
            <a:endParaRPr sz="1800" dirty="0" smtClean="0"/>
          </a:p>
          <a:p>
            <a:pPr marL="0" indent="0" algn="r">
              <a:buFont typeface="Wingdings" pitchFamily="2" charset="2"/>
              <a:buNone/>
            </a:pPr>
            <a:r>
              <a:rPr sz="1800" dirty="0" smtClean="0"/>
              <a:t>Especializanda: </a:t>
            </a:r>
            <a:r>
              <a:rPr sz="1800" dirty="0" err="1" smtClean="0"/>
              <a:t>Mirlene</a:t>
            </a:r>
            <a:r>
              <a:rPr sz="1800" dirty="0" smtClean="0"/>
              <a:t> Guedes de Lima</a:t>
            </a:r>
          </a:p>
          <a:p>
            <a:pPr marL="0" indent="0" algn="r">
              <a:buFont typeface="Wingdings" pitchFamily="2" charset="2"/>
              <a:buNone/>
            </a:pPr>
            <a:r>
              <a:rPr sz="1800" dirty="0" smtClean="0"/>
              <a:t> Orientador: </a:t>
            </a:r>
            <a:r>
              <a:rPr sz="1800" dirty="0" err="1" smtClean="0"/>
              <a:t>Dulcian</a:t>
            </a:r>
            <a:r>
              <a:rPr sz="1800" dirty="0" smtClean="0"/>
              <a:t> Medeiros de Azevedo</a:t>
            </a:r>
          </a:p>
          <a:p>
            <a:pPr marL="0" indent="0" algn="r">
              <a:buFont typeface="Wingdings" pitchFamily="2" charset="2"/>
              <a:buNone/>
            </a:pPr>
            <a:endParaRPr sz="1800" dirty="0" smtClean="0"/>
          </a:p>
          <a:p>
            <a:pPr marL="0" indent="0" algn="ctr">
              <a:buFont typeface="Wingdings" pitchFamily="2" charset="2"/>
              <a:buNone/>
            </a:pPr>
            <a:r>
              <a:rPr sz="1800" dirty="0" smtClean="0"/>
              <a:t>Pelotas-RS</a:t>
            </a:r>
          </a:p>
          <a:p>
            <a:pPr marL="0" indent="0" algn="ctr">
              <a:buFont typeface="Wingdings" pitchFamily="2" charset="2"/>
              <a:buNone/>
            </a:pPr>
            <a:r>
              <a:rPr sz="1800" dirty="0" smtClean="0"/>
              <a:t> 2014</a:t>
            </a:r>
          </a:p>
        </p:txBody>
      </p:sp>
      <p:pic>
        <p:nvPicPr>
          <p:cNvPr id="12291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 descr="C:\Documents and Settings\Dulcian\Desktop\Figura UNASU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138113"/>
            <a:ext cx="10175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tângulo 1"/>
          <p:cNvSpPr>
            <a:spLocks noChangeArrowheads="1"/>
          </p:cNvSpPr>
          <p:nvPr/>
        </p:nvSpPr>
        <p:spPr bwMode="auto">
          <a:xfrm>
            <a:off x="1403350" y="160338"/>
            <a:ext cx="62642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550" b="1" dirty="0">
                <a:solidFill>
                  <a:schemeClr val="bg1"/>
                </a:solidFill>
                <a:latin typeface="Tw Cen MT" pitchFamily="34" charset="0"/>
              </a:rPr>
              <a:t>UNIVERSIDADE ABERTA DO SISTEMA ÚNICO DE SAÚDE</a:t>
            </a:r>
            <a:br>
              <a:rPr lang="pt-BR" sz="1550" b="1" dirty="0">
                <a:solidFill>
                  <a:schemeClr val="bg1"/>
                </a:solidFill>
                <a:latin typeface="Tw Cen MT" pitchFamily="34" charset="0"/>
              </a:rPr>
            </a:br>
            <a:r>
              <a:rPr lang="pt-BR" sz="1550" b="1" dirty="0">
                <a:solidFill>
                  <a:schemeClr val="bg1"/>
                </a:solidFill>
                <a:latin typeface="Tw Cen MT" pitchFamily="34" charset="0"/>
              </a:rPr>
              <a:t>UNIVERSIDADE FEDERAL DE PELOTAS</a:t>
            </a:r>
            <a:br>
              <a:rPr lang="pt-BR" sz="1550" b="1" dirty="0">
                <a:solidFill>
                  <a:schemeClr val="bg1"/>
                </a:solidFill>
                <a:latin typeface="Tw Cen MT" pitchFamily="34" charset="0"/>
              </a:rPr>
            </a:br>
            <a:r>
              <a:rPr lang="pt-BR" sz="1550" b="1" dirty="0">
                <a:solidFill>
                  <a:schemeClr val="bg1"/>
                </a:solidFill>
                <a:latin typeface="Tw Cen MT" pitchFamily="34" charset="0"/>
              </a:rPr>
              <a:t>ESPECIALIZAÇÃO EM SAÚDE DA FAMÍLIA</a:t>
            </a:r>
            <a:br>
              <a:rPr lang="pt-BR" sz="1550" b="1" dirty="0">
                <a:solidFill>
                  <a:schemeClr val="bg1"/>
                </a:solidFill>
                <a:latin typeface="Tw Cen MT" pitchFamily="34" charset="0"/>
              </a:rPr>
            </a:br>
            <a:r>
              <a:rPr lang="pt-BR" sz="1550" b="1" dirty="0">
                <a:solidFill>
                  <a:schemeClr val="bg1"/>
                </a:solidFill>
                <a:latin typeface="Tw Cen MT" pitchFamily="34" charset="0"/>
              </a:rPr>
              <a:t>MODALIDADE À DISTÂNCIA / TURMA IV</a:t>
            </a:r>
            <a:endParaRPr lang="pt-BR" sz="1550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/>
          </p:cNvSpPr>
          <p:nvPr>
            <p:ph type="title"/>
          </p:nvPr>
        </p:nvSpPr>
        <p:spPr>
          <a:xfrm>
            <a:off x="179388" y="71438"/>
            <a:ext cx="8785225" cy="1131887"/>
          </a:xfrm>
        </p:spPr>
        <p:txBody>
          <a:bodyPr/>
          <a:lstStyle/>
          <a:p>
            <a:r>
              <a:rPr sz="2400" b="1" smtClean="0"/>
              <a:t>OBJETIVO 1: </a:t>
            </a:r>
            <a:br>
              <a:rPr sz="2400" b="1" smtClean="0"/>
            </a:br>
            <a:r>
              <a:rPr sz="2400" smtClean="0"/>
              <a:t>Ampliar a cobertura de detecção precoce do câncer de colo e do câncer de mama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107950" y="1419225"/>
            <a:ext cx="4608513" cy="3600450"/>
          </a:xfrm>
        </p:spPr>
        <p:txBody>
          <a:bodyPr>
            <a:noAutofit/>
          </a:bodyPr>
          <a:lstStyle>
            <a:extLst/>
          </a:lstStyle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2000" b="1" dirty="0"/>
              <a:t>Meta 2:</a:t>
            </a:r>
            <a:r>
              <a:rPr sz="2000" dirty="0"/>
              <a:t> Ampliar a cobertura de detecção precoce do câncer de mama das mulheres na faixa etária entre 50 e 69 anos de idade para 100</a:t>
            </a:r>
            <a:r>
              <a:rPr sz="2000" dirty="0" smtClean="0"/>
              <a:t>%.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20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sz="2000" b="1" dirty="0"/>
              <a:t>Indicador 2:</a:t>
            </a:r>
            <a:r>
              <a:rPr sz="2000" dirty="0"/>
              <a:t> Proporção de mulheres entre 50 e 69 anos com exame em dia para detecção precoce de câncer de </a:t>
            </a:r>
            <a:r>
              <a:rPr sz="2000" dirty="0" smtClean="0"/>
              <a:t>mama: </a:t>
            </a:r>
            <a:r>
              <a:rPr sz="2000" dirty="0" smtClean="0">
                <a:solidFill>
                  <a:srgbClr val="FF0000"/>
                </a:solidFill>
              </a:rPr>
              <a:t>3,6% (04 mulheres) </a:t>
            </a:r>
            <a:r>
              <a:rPr sz="2000" dirty="0" smtClean="0"/>
              <a:t>no primeiro mês; </a:t>
            </a:r>
            <a:r>
              <a:rPr sz="2000" dirty="0" smtClean="0">
                <a:solidFill>
                  <a:srgbClr val="FF0000"/>
                </a:solidFill>
              </a:rPr>
              <a:t>5,4% (06) </a:t>
            </a:r>
            <a:r>
              <a:rPr sz="2000" dirty="0" smtClean="0"/>
              <a:t>no segundo; </a:t>
            </a:r>
            <a:r>
              <a:rPr sz="2000" dirty="0" smtClean="0">
                <a:solidFill>
                  <a:srgbClr val="FF0000"/>
                </a:solidFill>
              </a:rPr>
              <a:t>5,4% (06) </a:t>
            </a:r>
            <a:r>
              <a:rPr sz="2000" dirty="0" smtClean="0"/>
              <a:t>no terceiro; e </a:t>
            </a:r>
            <a:r>
              <a:rPr sz="2000" dirty="0" smtClean="0">
                <a:solidFill>
                  <a:srgbClr val="FF0000"/>
                </a:solidFill>
              </a:rPr>
              <a:t>8% (09) </a:t>
            </a:r>
            <a:r>
              <a:rPr sz="2000" dirty="0" smtClean="0"/>
              <a:t>no quarto mês</a:t>
            </a:r>
            <a:endParaRPr sz="2000" dirty="0"/>
          </a:p>
        </p:txBody>
      </p:sp>
      <p:sp>
        <p:nvSpPr>
          <p:cNvPr id="29699" name="Retângulo 2"/>
          <p:cNvSpPr>
            <a:spLocks noChangeArrowheads="1"/>
          </p:cNvSpPr>
          <p:nvPr/>
        </p:nvSpPr>
        <p:spPr bwMode="auto">
          <a:xfrm>
            <a:off x="4859338" y="4300538"/>
            <a:ext cx="4105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200" b="1">
                <a:latin typeface="Tw Cen MT" pitchFamily="34" charset="0"/>
              </a:rPr>
              <a:t>Gráfico 2: Proporção de mulheres entre 50 e 69 anos com exame em dia para detecção precoce de câncer de mama. Goiânia/GO, 2014.</a:t>
            </a: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>
              <a:latin typeface="Tw Cen MT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5000731" y="1419622"/>
          <a:ext cx="3952535" cy="2515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Graphic spid="9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1201738"/>
          </a:xfrm>
        </p:spPr>
        <p:txBody>
          <a:bodyPr>
            <a:normAutofit fontScale="90000"/>
          </a:bodyPr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sz="2400" b="1" dirty="0" smtClean="0"/>
              <a:t/>
            </a:r>
            <a:br>
              <a:rPr sz="2400" b="1" dirty="0" smtClean="0"/>
            </a:br>
            <a:r>
              <a:rPr sz="2400" b="1" dirty="0" smtClean="0"/>
              <a:t>OBJETIVO 2:</a:t>
            </a:r>
            <a:r>
              <a:rPr sz="2400" b="1" dirty="0"/>
              <a:t/>
            </a:r>
            <a:br>
              <a:rPr sz="2400" b="1" dirty="0"/>
            </a:br>
            <a:r>
              <a:rPr sz="2400" dirty="0"/>
              <a:t>Melhorar a adesão das mulheres à realização de </a:t>
            </a:r>
            <a:r>
              <a:rPr sz="2400" dirty="0" smtClean="0"/>
              <a:t>exame citopatológico </a:t>
            </a:r>
            <a:r>
              <a:rPr sz="2400" dirty="0"/>
              <a:t>de colo uterino e </a:t>
            </a:r>
            <a:r>
              <a:rPr sz="2400" dirty="0" smtClean="0"/>
              <a:t>mamografia</a:t>
            </a:r>
            <a:endParaRPr sz="2400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0" y="1419225"/>
            <a:ext cx="5148263" cy="3724275"/>
          </a:xfrm>
        </p:spPr>
        <p:txBody>
          <a:bodyPr>
            <a:noAutofit/>
          </a:bodyPr>
          <a:lstStyle>
            <a:extLst/>
          </a:lstStyle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1800" b="1" dirty="0"/>
              <a:t>Meta 3:</a:t>
            </a:r>
            <a:r>
              <a:rPr sz="1800" dirty="0"/>
              <a:t> Buscar 100% das mulheres que tiveram exame alterado e que não retornaram </a:t>
            </a:r>
            <a:r>
              <a:rPr sz="1800" dirty="0" smtClean="0"/>
              <a:t>à UBS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endParaRPr sz="18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18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sz="1800" b="1" dirty="0"/>
              <a:t>Indicador 3:</a:t>
            </a:r>
            <a:r>
              <a:rPr sz="1800" dirty="0"/>
              <a:t> Proporção de mulheres com exame citopatológico do colo de útero </a:t>
            </a:r>
            <a:r>
              <a:rPr sz="1800" dirty="0" smtClean="0"/>
              <a:t>alterado: </a:t>
            </a:r>
            <a:r>
              <a:rPr sz="1800" dirty="0">
                <a:solidFill>
                  <a:srgbClr val="FF0000"/>
                </a:solidFill>
              </a:rPr>
              <a:t>11,5% (03) </a:t>
            </a:r>
            <a:r>
              <a:rPr sz="1800" dirty="0"/>
              <a:t>no primeiro mês; </a:t>
            </a:r>
            <a:r>
              <a:rPr sz="1800" dirty="0">
                <a:solidFill>
                  <a:srgbClr val="FF0000"/>
                </a:solidFill>
              </a:rPr>
              <a:t>7,3% (03) </a:t>
            </a:r>
            <a:r>
              <a:rPr sz="1800" dirty="0"/>
              <a:t>no segundo; </a:t>
            </a:r>
            <a:r>
              <a:rPr sz="1800" dirty="0" smtClean="0">
                <a:solidFill>
                  <a:srgbClr val="FF0000"/>
                </a:solidFill>
              </a:rPr>
              <a:t>6,5</a:t>
            </a:r>
            <a:r>
              <a:rPr sz="1800" dirty="0">
                <a:solidFill>
                  <a:srgbClr val="FF0000"/>
                </a:solidFill>
              </a:rPr>
              <a:t>% (03) </a:t>
            </a:r>
            <a:r>
              <a:rPr sz="1800" dirty="0"/>
              <a:t>no terceiro; e </a:t>
            </a:r>
            <a:r>
              <a:rPr sz="1800" dirty="0">
                <a:solidFill>
                  <a:srgbClr val="FF0000"/>
                </a:solidFill>
              </a:rPr>
              <a:t>3,6% (03) </a:t>
            </a:r>
            <a:r>
              <a:rPr sz="1800" dirty="0"/>
              <a:t>no quarto mês.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1800" dirty="0"/>
          </a:p>
        </p:txBody>
      </p:sp>
      <p:sp>
        <p:nvSpPr>
          <p:cNvPr id="31747" name="Retângulo 2"/>
          <p:cNvSpPr>
            <a:spLocks noChangeArrowheads="1"/>
          </p:cNvSpPr>
          <p:nvPr/>
        </p:nvSpPr>
        <p:spPr bwMode="auto">
          <a:xfrm>
            <a:off x="5148263" y="4227513"/>
            <a:ext cx="3887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200" b="1">
                <a:latin typeface="Tw Cen MT" pitchFamily="34" charset="0"/>
              </a:rPr>
              <a:t>Gráfico 3: Proporção de mulheres com exame citopatológico alterado. Goiânia/GO, 2014.</a:t>
            </a: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>
              <a:latin typeface="Tw Cen MT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5238328" y="1707654"/>
          <a:ext cx="3707904" cy="2158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1201738"/>
          </a:xfrm>
        </p:spPr>
        <p:txBody>
          <a:bodyPr>
            <a:normAutofit fontScale="90000"/>
          </a:bodyPr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sz="2400" b="1" dirty="0" smtClean="0"/>
              <a:t/>
            </a:r>
            <a:br>
              <a:rPr sz="2400" b="1" dirty="0" smtClean="0"/>
            </a:br>
            <a:r>
              <a:rPr sz="2400" b="1" dirty="0" smtClean="0"/>
              <a:t>OBJETIVO 2:</a:t>
            </a:r>
            <a:r>
              <a:rPr sz="2400" b="1" dirty="0"/>
              <a:t/>
            </a:r>
            <a:br>
              <a:rPr sz="2400" b="1" dirty="0"/>
            </a:br>
            <a:r>
              <a:rPr sz="2400" dirty="0"/>
              <a:t>Melhorar a adesão das mulheres à realização de </a:t>
            </a:r>
            <a:r>
              <a:rPr sz="2400" dirty="0" smtClean="0"/>
              <a:t>exame citopatológico </a:t>
            </a:r>
            <a:r>
              <a:rPr sz="2400" dirty="0"/>
              <a:t>de colo uterino e </a:t>
            </a:r>
            <a:r>
              <a:rPr sz="2400" dirty="0" smtClean="0"/>
              <a:t>mamografia</a:t>
            </a:r>
            <a:endParaRPr sz="2400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0" y="1563688"/>
            <a:ext cx="5148263" cy="3579812"/>
          </a:xfrm>
        </p:spPr>
        <p:txBody>
          <a:bodyPr>
            <a:noAutofit/>
          </a:bodyPr>
          <a:lstStyle>
            <a:extLst/>
          </a:lstStyle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1800" b="1" dirty="0"/>
              <a:t>Meta 3:</a:t>
            </a:r>
            <a:r>
              <a:rPr sz="1800" dirty="0"/>
              <a:t> Buscar 100% das mulheres que tiveram exame alterado e que não retornaram </a:t>
            </a:r>
            <a:r>
              <a:rPr sz="1800" dirty="0" smtClean="0"/>
              <a:t>à UBS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endParaRPr sz="18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1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1800" b="1" dirty="0"/>
              <a:t>Indicador </a:t>
            </a:r>
            <a:r>
              <a:rPr sz="1800" b="1" dirty="0" smtClean="0"/>
              <a:t>4:</a:t>
            </a:r>
            <a:r>
              <a:rPr sz="1800" dirty="0" smtClean="0"/>
              <a:t> </a:t>
            </a:r>
            <a:r>
              <a:rPr sz="1800" dirty="0"/>
              <a:t>Proporção de mulheres que tiveram exame alterado (</a:t>
            </a:r>
            <a:r>
              <a:rPr sz="1800" dirty="0" err="1"/>
              <a:t>citopatológico</a:t>
            </a:r>
            <a:r>
              <a:rPr sz="1800" dirty="0"/>
              <a:t> do colo do útero e/ou mamografia) que não retornaram à unidade de </a:t>
            </a:r>
            <a:r>
              <a:rPr sz="1800" dirty="0" smtClean="0"/>
              <a:t>saúde, </a:t>
            </a:r>
            <a:r>
              <a:rPr sz="1800" dirty="0"/>
              <a:t>somente no quarto mês tivemos </a:t>
            </a:r>
            <a:r>
              <a:rPr sz="1800" dirty="0">
                <a:solidFill>
                  <a:srgbClr val="FF0000"/>
                </a:solidFill>
              </a:rPr>
              <a:t>uma mamografia alterada (11,1%).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sz="18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1800" dirty="0"/>
          </a:p>
        </p:txBody>
      </p:sp>
      <p:sp>
        <p:nvSpPr>
          <p:cNvPr id="33795" name="Retângulo 2"/>
          <p:cNvSpPr>
            <a:spLocks noChangeArrowheads="1"/>
          </p:cNvSpPr>
          <p:nvPr/>
        </p:nvSpPr>
        <p:spPr bwMode="auto">
          <a:xfrm>
            <a:off x="5148263" y="4227513"/>
            <a:ext cx="3887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1">
                <a:latin typeface="Tw Cen MT" pitchFamily="34" charset="0"/>
              </a:rPr>
              <a:t>Gráfico 3: Proporção de mulheres com mamografia alterada. Goiânia-GO, 2014.</a:t>
            </a:r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>
              <a:latin typeface="Tw Cen MT" pitchFamily="34" charset="0"/>
            </a:endParaRPr>
          </a:p>
        </p:txBody>
      </p:sp>
      <p:graphicFrame>
        <p:nvGraphicFramePr>
          <p:cNvPr id="7" name="Imagem 4"/>
          <p:cNvGraphicFramePr>
            <a:graphicFrameLocks/>
          </p:cNvGraphicFramePr>
          <p:nvPr/>
        </p:nvGraphicFramePr>
        <p:xfrm>
          <a:off x="5292080" y="1491630"/>
          <a:ext cx="3370247" cy="2434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1131888"/>
          </a:xfrm>
        </p:spPr>
        <p:txBody>
          <a:bodyPr/>
          <a:lstStyle/>
          <a:p>
            <a:r>
              <a:rPr sz="2200" b="1" smtClean="0"/>
              <a:t>OBJETIVO 3:</a:t>
            </a:r>
            <a:r>
              <a:rPr sz="2200" smtClean="0"/>
              <a:t> </a:t>
            </a:r>
            <a:br>
              <a:rPr sz="2200" smtClean="0"/>
            </a:br>
            <a:r>
              <a:rPr sz="2200" smtClean="0"/>
              <a:t>Melhorar a qualidade do atendimento das mulheres que realizam detecção precoce de câncer de colo de útero e de mama na unidade de saúde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250825" y="1419225"/>
            <a:ext cx="8424863" cy="3600450"/>
          </a:xfrm>
        </p:spPr>
        <p:txBody>
          <a:bodyPr>
            <a:noAutofit/>
          </a:bodyPr>
          <a:lstStyle>
            <a:extLst/>
          </a:lstStyle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2000" b="1" dirty="0" smtClean="0"/>
              <a:t>Meta </a:t>
            </a:r>
            <a:r>
              <a:rPr sz="2000" b="1" dirty="0"/>
              <a:t>4:</a:t>
            </a:r>
            <a:r>
              <a:rPr sz="2000" dirty="0"/>
              <a:t> Realizar avaliação de risco (ou pesquisar sinais de alerta para identificação de câncer de colo de útero e de mama) em 100% das mulheres nas faixas etárias-alvo</a:t>
            </a:r>
            <a:r>
              <a:rPr sz="20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20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2000" b="1" dirty="0"/>
              <a:t>Indicador 6: </a:t>
            </a:r>
            <a:r>
              <a:rPr sz="2000" dirty="0"/>
              <a:t>Proporção de mulheres com amostras satisfatórias do exame citopatológico do colo do </a:t>
            </a:r>
            <a:r>
              <a:rPr sz="2000" dirty="0" smtClean="0"/>
              <a:t>útero: </a:t>
            </a:r>
            <a:r>
              <a:rPr sz="2000" dirty="0">
                <a:solidFill>
                  <a:srgbClr val="FF0000"/>
                </a:solidFill>
              </a:rPr>
              <a:t>Atingimos os 100%, </a:t>
            </a:r>
            <a:r>
              <a:rPr sz="2000" dirty="0"/>
              <a:t>devido à capacitação com os profissionais da equipe, médica e enfermeira, que coletaram os exames.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/>
          </p:cNvSpPr>
          <p:nvPr>
            <p:ph type="title"/>
          </p:nvPr>
        </p:nvSpPr>
        <p:spPr>
          <a:xfrm>
            <a:off x="179388" y="228600"/>
            <a:ext cx="8785225" cy="687388"/>
          </a:xfrm>
        </p:spPr>
        <p:txBody>
          <a:bodyPr/>
          <a:lstStyle/>
          <a:p>
            <a:r>
              <a:rPr sz="2400" b="1" smtClean="0"/>
              <a:t>OBJETIVO 4:</a:t>
            </a:r>
            <a:r>
              <a:rPr sz="2400" smtClean="0"/>
              <a:t> Melhorar registros das informações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250825" y="1563688"/>
            <a:ext cx="8569325" cy="3240087"/>
          </a:xfrm>
        </p:spPr>
        <p:txBody>
          <a:bodyPr>
            <a:noAutofit/>
          </a:bodyPr>
          <a:lstStyle>
            <a:extLst/>
          </a:lstStyle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2200" b="1" dirty="0"/>
              <a:t>Meta 5:</a:t>
            </a:r>
            <a:r>
              <a:rPr sz="2200" dirty="0"/>
              <a:t> Manter registro da coleta de exame citopatológico de colo uterino e realização da mamografia em registro específico em 100% das mulheres cadastradas nos programas da unidade de saúde</a:t>
            </a:r>
            <a:r>
              <a:rPr sz="22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22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sz="2200" b="1" dirty="0"/>
              <a:t>Indicador 7:</a:t>
            </a:r>
            <a:r>
              <a:rPr sz="2200" dirty="0"/>
              <a:t> Proporção de mulheres com registro adequado do exame citopatológico de colo do útero</a:t>
            </a:r>
            <a:r>
              <a:rPr sz="22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22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sz="2200" b="1" dirty="0"/>
              <a:t>Indicador 8:</a:t>
            </a:r>
            <a:r>
              <a:rPr sz="2200" dirty="0"/>
              <a:t> Proporção de mulheres com registro adequado do exame de mamas e mamografia.</a:t>
            </a: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1058863"/>
          </a:xfrm>
        </p:spPr>
        <p:txBody>
          <a:bodyPr/>
          <a:lstStyle/>
          <a:p>
            <a:r>
              <a:rPr sz="2400" b="1" smtClean="0"/>
              <a:t>OBJETIVO 5: </a:t>
            </a:r>
            <a:r>
              <a:rPr sz="2400" smtClean="0"/>
              <a:t>Mapear as mulheres de risco para câncer de colo de útero e de mama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250825" y="1492250"/>
            <a:ext cx="8497888" cy="3382963"/>
          </a:xfrm>
        </p:spPr>
        <p:txBody>
          <a:bodyPr>
            <a:noAutofit/>
          </a:bodyPr>
          <a:lstStyle>
            <a:extLst/>
          </a:lstStyle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2200" b="1" dirty="0" smtClean="0"/>
              <a:t>Meta </a:t>
            </a:r>
            <a:r>
              <a:rPr sz="2200" b="1" dirty="0"/>
              <a:t>6:</a:t>
            </a:r>
            <a:r>
              <a:rPr sz="2200" dirty="0"/>
              <a:t> Realizar avaliação de risco (ou pesquisar sinais de alerta para identificação de câncer de colo de útero e de mama) em 100% das mulheres nas faixas etárias-alvo</a:t>
            </a:r>
            <a:r>
              <a:rPr sz="22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22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sz="2200" b="1" dirty="0"/>
              <a:t>Indicador 9:</a:t>
            </a:r>
            <a:r>
              <a:rPr sz="2200" dirty="0"/>
              <a:t> Proporção de mulheres entre 25 e 64 anos com pesquisa de sinais de alerta para câncer de colo de útero</a:t>
            </a:r>
            <a:r>
              <a:rPr sz="22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22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sz="2200" b="1" dirty="0"/>
              <a:t>Indicador 10:</a:t>
            </a:r>
            <a:r>
              <a:rPr sz="2200" dirty="0"/>
              <a:t> Proporção de mulheres entre 50 e 69 com avaliação de risco para câncer de mama.</a:t>
            </a: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ítulo 1"/>
          <p:cNvSpPr>
            <a:spLocks noGrp="1"/>
          </p:cNvSpPr>
          <p:nvPr>
            <p:ph type="title"/>
          </p:nvPr>
        </p:nvSpPr>
        <p:spPr>
          <a:xfrm>
            <a:off x="107950" y="117475"/>
            <a:ext cx="8928100" cy="1006475"/>
          </a:xfrm>
        </p:spPr>
        <p:txBody>
          <a:bodyPr/>
          <a:lstStyle/>
          <a:p>
            <a:pPr algn="just"/>
            <a:r>
              <a:rPr sz="2400" b="1" smtClean="0"/>
              <a:t>OBJETIVO 6:</a:t>
            </a:r>
            <a:r>
              <a:rPr sz="2400" smtClean="0"/>
              <a:t> Promover a saúde das mulheres que realizam detecção precoce de câncer de colo de útero e de mama na unidade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250825" y="1635125"/>
            <a:ext cx="8713788" cy="2986088"/>
          </a:xfrm>
        </p:spPr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2200" b="1" dirty="0" smtClean="0"/>
              <a:t>Meta </a:t>
            </a:r>
            <a:r>
              <a:rPr sz="2200" b="1" dirty="0"/>
              <a:t>7:</a:t>
            </a:r>
            <a:r>
              <a:rPr sz="2200" dirty="0"/>
              <a:t> Orientar 100% das mulheres cadastradas sobre doenças sexualmente transmissíveis (DST) e fatores de risco para câncer de colo de útero e de mama</a:t>
            </a:r>
            <a:r>
              <a:rPr sz="22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22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sz="2200" b="1" dirty="0"/>
              <a:t>Indicador 11:</a:t>
            </a:r>
            <a:r>
              <a:rPr sz="2200" dirty="0"/>
              <a:t> Proporção de mulheres orientadas sobre DST e fatores de risco para câncer de colo de útero e mama.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DISCUSSÃO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251520" y="1492250"/>
            <a:ext cx="4176464" cy="3382963"/>
          </a:xfrm>
        </p:spPr>
        <p:txBody>
          <a:bodyPr anchor="ctr">
            <a:noAutofit/>
          </a:bodyPr>
          <a:lstStyle>
            <a:extLst/>
          </a:lstStyle>
          <a:p>
            <a:pPr marL="0" lvl="1" indent="0" algn="ctr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r>
              <a:rPr sz="2200" b="1" dirty="0" smtClean="0"/>
              <a:t>ASPECTOS POSITIVOS</a:t>
            </a:r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sz="2200" dirty="0" smtClean="0"/>
              <a:t>Recadastramento da população da área da equipe</a:t>
            </a:r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sz="2200" dirty="0" smtClean="0"/>
              <a:t>Abertura de nova equipe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None/>
              <a:defRPr/>
            </a:pPr>
            <a:endParaRPr sz="2200" dirty="0" smtClean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sz="2200" dirty="0" smtClean="0"/>
              <a:t>Melhoria dos registros </a:t>
            </a:r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sz="2200" dirty="0" smtClean="0"/>
              <a:t>Monitoramento pela equipe das atividades e do registro</a:t>
            </a:r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sz="2200" dirty="0" smtClean="0"/>
              <a:t>Envolvimento da equipe</a:t>
            </a:r>
          </a:p>
        </p:txBody>
      </p:sp>
      <p:pic>
        <p:nvPicPr>
          <p:cNvPr id="43011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/>
          </p:cNvSpPr>
          <p:nvPr>
            <p:ph sz="quarter" idx="13"/>
          </p:nvPr>
        </p:nvSpPr>
        <p:spPr>
          <a:xfrm>
            <a:off x="4908550" y="1419622"/>
            <a:ext cx="3983930" cy="3528392"/>
          </a:xfrm>
        </p:spPr>
        <p:txBody>
          <a:bodyPr anchor="ctr">
            <a:normAutofit/>
          </a:bodyPr>
          <a:lstStyle>
            <a:extLst/>
          </a:lstStyle>
          <a:p>
            <a:pPr marL="0" lvl="1" indent="0" algn="ctr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r>
              <a:rPr sz="2200" b="1" dirty="0" smtClean="0"/>
              <a:t>ASPECTOS NEGATIVOS</a:t>
            </a:r>
          </a:p>
          <a:p>
            <a:pPr marL="457200" lvl="1" indent="-45720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sz="2200" dirty="0" smtClean="0"/>
              <a:t>Cobertura baixa da intervenção devido à mudança do público alvo, após o </a:t>
            </a:r>
            <a:r>
              <a:rPr sz="2200" dirty="0" err="1" smtClean="0"/>
              <a:t>recadrastramento</a:t>
            </a:r>
            <a:endParaRPr sz="2200" dirty="0" smtClean="0"/>
          </a:p>
          <a:p>
            <a:pPr marL="457200" lvl="1" indent="-45720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endParaRPr sz="2200" dirty="0" smtClean="0"/>
          </a:p>
          <a:p>
            <a:pPr marL="457200" lvl="1" indent="-45720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sz="2200" dirty="0" smtClean="0"/>
              <a:t>Déficit de profissionais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None/>
              <a:defRPr/>
            </a:pPr>
            <a:endParaRPr sz="2200" dirty="0" smtClean="0"/>
          </a:p>
          <a:p>
            <a:pPr marL="457200" lvl="1" indent="-45720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sz="2200" dirty="0" smtClean="0"/>
              <a:t>Falta de insumos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CONCLUSÕES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188" y="1492250"/>
            <a:ext cx="8208962" cy="3382963"/>
          </a:xfrm>
        </p:spPr>
        <p:txBody>
          <a:bodyPr anchor="ctr">
            <a:normAutofit fontScale="77500" lnSpcReduction="20000"/>
          </a:bodyPr>
          <a:lstStyle>
            <a:extLst/>
          </a:lstStyle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Organização do serviço e  implementação das ações na rotina da equipe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endParaRPr dirty="0" smtClean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Utilização do projeto como referência para reorganização do serviço em outras unidades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endParaRPr dirty="0" smtClean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Qualificação profissional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endParaRPr dirty="0" smtClean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Ascensão profissional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endParaRPr dirty="0" smtClean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Realização pessoal</a:t>
            </a:r>
          </a:p>
        </p:txBody>
      </p:sp>
      <p:pic>
        <p:nvPicPr>
          <p:cNvPr id="45059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39113" cy="3451225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sz="2000" dirty="0" smtClean="0"/>
              <a:t>BRASIL</a:t>
            </a:r>
            <a:r>
              <a:rPr sz="2000" dirty="0"/>
              <a:t>. Ministério da Saúde. Secretaria de Atenção à Saúde. Departamento de Atenção Básica. </a:t>
            </a:r>
            <a:r>
              <a:rPr sz="2000" b="1" dirty="0"/>
              <a:t>Controle dos cânceres do colo do útero e da mama.</a:t>
            </a:r>
            <a:r>
              <a:rPr sz="2000" dirty="0"/>
              <a:t> Brasília: Ministério da Saúde, 2013</a:t>
            </a:r>
            <a:r>
              <a:rPr sz="20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20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sz="2000" dirty="0"/>
              <a:t>BRASIL. Ministério da Saúde. </a:t>
            </a:r>
            <a:r>
              <a:rPr sz="2000" b="1" dirty="0"/>
              <a:t>Portaria GM/MS nº 325, de 21 de fevereiro de 2008.</a:t>
            </a:r>
            <a:r>
              <a:rPr sz="2000" dirty="0"/>
              <a:t> Estabelece prioridades, objetivos e metas do Pacto pela Vida para 2008, os indicadores de monitoramento e avaliação do Pacto pela Saúde e as orientações, prazos e diretrizes para a sua </a:t>
            </a:r>
            <a:r>
              <a:rPr sz="2000" dirty="0" err="1"/>
              <a:t>pactuação</a:t>
            </a:r>
            <a:r>
              <a:rPr sz="2000" dirty="0"/>
              <a:t>. Disponível em: &lt;http://dtr2001.saude.gov.br/sas/PORTARIAS/Port2008/GM/GM-325.htm&gt;. Acesso em: 03 de julho de 2014.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sz="2000" dirty="0"/>
              <a:t>BRASIL. Ministério da Saúde. Secretaria de Atenção à Saúde. Departamento de Atenção Básica</a:t>
            </a:r>
            <a:r>
              <a:rPr sz="2000" b="1" dirty="0"/>
              <a:t>. Política Nacional de Atenção Básica</a:t>
            </a:r>
            <a:r>
              <a:rPr sz="2000" dirty="0"/>
              <a:t>. Brasília. 2012</a:t>
            </a:r>
          </a:p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sz="20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endParaRPr dirty="0"/>
          </a:p>
        </p:txBody>
      </p:sp>
      <p:pic>
        <p:nvPicPr>
          <p:cNvPr id="47107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INTRODUÇÃO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460375" y="1492250"/>
            <a:ext cx="8288338" cy="3455988"/>
          </a:xfrm>
        </p:spPr>
        <p:txBody>
          <a:bodyPr anchor="ctr">
            <a:normAutofit fontScale="92500" lnSpcReduction="20000"/>
          </a:bodyPr>
          <a:lstStyle>
            <a:extLst/>
          </a:lstStyle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endParaRPr dirty="0" smtClean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Melhoria da </a:t>
            </a:r>
            <a:r>
              <a:rPr dirty="0"/>
              <a:t>assistência à mulher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endParaRPr dirty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Engajamento público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endParaRPr dirty="0" smtClean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Qualificação e Fortalecimento da equipe</a:t>
            </a:r>
          </a:p>
          <a:p>
            <a:pPr marL="0" lvl="1" indent="0" algn="just" fontAlgn="auto">
              <a:spcAft>
                <a:spcPts val="0"/>
              </a:spcAft>
              <a:buFont typeface="Wingdings 2"/>
              <a:buNone/>
              <a:defRPr/>
            </a:pPr>
            <a:endParaRPr dirty="0" smtClean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Conscientização sobre a importância do exame de prevenção de câncer de colo de útero e de mama.</a:t>
            </a:r>
          </a:p>
        </p:txBody>
      </p:sp>
      <p:sp>
        <p:nvSpPr>
          <p:cNvPr id="14339" name="AutoShape 2" descr="data:image/jpeg;base64,/9j/4AAQSkZJRgABAQAAAQABAAD/2wCEAAkGBhESEBUUExMVFBQUEBQSEhcVEhAVFBQXFBAWFRQQFRcYGyYeFxojGRQUHy8gIycpLCwsFR4xNTAqNSYrLCkBCQoKDgwOGg8PGi0lHyQwLCwsLTQtLS0yMDUsLCwsLCw0LC8pLCwsLCwsLCwsLCwsLCwpLCwsLywsLCwsLCwtLP/AABEIAMsA+AMBIgACEQEDEQH/xAAcAAEAAwEBAQEBAAAAAAAAAAAABAUGBwMBAgj/xABCEAABAwIDBQYEAgcHBAMAAAABAAIDBBEFEiEGMUFRYQcTInGBkTJCocFSsRQjM3KC0fAWU5KisuHxYrPC0iQ0Y//EABsBAQACAwEBAAAAAAAAAAAAAAAEBQIDBgEH/8QAMxEAAgIBAgUBBwIFBQAAAAAAAAECAxEEIQUSMUFRYRMicYGhsfCR0RQVIzLBBkJD4fH/2gAMAwEAAhEDEQA/AO4oiIAiIgCIiAIiIAiIgCIiAIiIAiIgCIiAIiIAiIgCIiAIiIAiIgCIiAIiIAiIgCIiAIiIAiIgCIoFbjcMRs5/i/C3xO9hu9V42luzGU4wWZPBPRZup2jmd+yjDR+J5ufYaD3KqajGph8c5H7uVv5BR5amK6bkCziNcOib/PU3SLnX9prH/wCw/wDxlWFDtjJmDdJeelj7jd6rz+Kit5bGFfE65vGH9/tubVFUux8WGVpvbjYW6ab1+BjDjxaPT+ahWca0kHyqWfh+/Qu46exrODw2g22p6OQRyB7nuZnswDQEkAkkjiD7Kvj7TqU/JKPSM/8AkvmP4JTVuUzAFzRZr2ktdbfluN4vrYqhf2ZUx+CWZv8AGxw+rVLo43w2SSmpZ/PDIF+l13M3W1g1VP2g0bt5ezq6N1v8t1d0WJwzC8UjX88rgSPMbx6rmMnZxMz9lVej4/u132UCpp6mjc104yjNlZNE42B4A7iL9QrOm/h+qfLRb73h7fdIhSt1tC5roJryv/WdnRZPZba8yERTEZz+zkFg2ToeTvz/AD1ixtqlVLlkTqL4Xw5oBERajeEREAREQBERAEREAREQBERAEREAXwlfVice2jMzzHGf1YNiR85/9fzUPV6uGlhzS69l5NtVTseETtp9pD3T2UxJkNhmA0Av4sp4m19Vm8JmcBpE4u3kkHU8ySptMwWXvPXNjaS42AXNPil1j3S9D3UcJrvnGXM1jb826nnNC9wLpJMjeTbfUlVAmY4lscTHg/PK3OfNoOnuPRectU+oNz4YxqB9ylNI6Q5YgGtGheRv8uamQcq17W+WPT86lvp+DaWiOZxTfrv+fBHtFg8Xesa5jHl5sRlGgO9wtutv0Wpp8OihZla1rRyAA/5UXB8PEVyPE8jV7vi8hyC+4yHiN7icrWRueTxOVpOVo5nmfqqjV3PV2KNafhZ6fEwv9jGXNFJJLdpJZ/Qqsc2jZGcrdXchw8+SrqOaebXNYHgFkoJS51ybkm5W3wKUZQrPTcOppjuk35ZwWp4tqNVdyxk4w7JPD+bW/wDg+VOG1DW3a8332J0P8lQx7Y1THFroJLg2Ni0/ddAkmGRc+2pxVsUl27yLWUj+W03TUVDd+Njb/NNXpsRhPmz53+vX6lrT7dv+aOQfwj+a89oNo2VdOYNW5nNJcbaZXBw0v0WQjqpJTcn0GgVpS4WXBXlH+lFVKNqniS3XXBqv45qrIuuSjv4W/wByxwvCC1gAmzWILTYXBG4jVdWwbEe9jbmI7wNGcdeLh0P3XCsRfNSkOBOW+vT+YWu2U2q7y3is4bitmpu1MJcl++Ph9zRotR7GXM1s9vzwzq6KFhmJCVvJw+IfcdFNSLUllHUQmprmiERF6ZBERAEREAREQBERAEREAX5Ll9JUKsqLBAV21uL91TOsbOf+rHTNvPsCsDSSqdtjiJdkbyJP0A+6psLgfK/Kz1PABclxeTnc14x+5aaVYhnyaWlmvuWcxau76YRg+Fh16lXePuFJSnL8RFutzxWR2duSXkXHP7rDhumlZJzSzgtNHFOTm+xYYxiIYGQtNi/4ugG/+uq0OBNGUeSxeN0nj77iCB6f8q/wHEhlGq08UzNrHY8vs5pteDfUoGilTwNc0ggEEEEHcQRqCqKlxiMb3tHmQrSOva8aEHyIK0VS5Ye8iutqlnONjj+L0X6PUyRcGv8AD+6Rmb9CFNw/FSxbTans9NVaeFwbNazmuJyPA+Gx+U205HpvWFn2Wro3ZXU0vm1he30cy4XSVRn7OMmuqR891+hsruk4LbLxgtKjaR2XRYGqrXSyue7i4gdANB/XVdAwTs9q6hw71pgj+YvFnno1m+/U2HmqDtH2VFDVjICIJWNMZJJ8TWhsjSed/F/Gr3g8MXNyXbYUaa1Qdli9CHQOC1+ESNssBR1KvqTEi0b11ko86wQpxdc+bBebTRMfEQeIsueYHiDoZgL6E6dFo8VxnwG54aeazL6FxaHNFyOSharSq2pwfXsSKWpqXNsmdYrbzUoe24cG5mkGxBAvoR6j1WfZ2hV1OxzRLnBaQDIM5YSNHNJ1uORuOi9NmNoR3GR+nnw5hZnHIz3biOGqreEQcqrK7I7J5WV56/YxrucLVyvD7m52S28qWuaZ5DJG4gOzAEtv8wIF9OS6nS1bJG5mOa9vNpBHkuD4E3NAPK6tabE5qaUvhcW66je13Rw4hT9RoY2vMNn9C8t138MouSymdpRVOze0DKuEPbo4eGRvFrvuDwKtlQzg4ScZdUWkJxsipRezCIixMwiIgCIiAIiID8SKqxDcrZ+5VVeNEBznaphzsA43A87jRanAcNbDEBbW13HmeJVbitHmljd+F9/pp9QFeSzBkRcdwaSfIC5XG8WytS18H9MFpp960YntGr25A0ne7d5Ku2LqmuY5nMaLNbSVr5pC93Emw5DgF+dlcSySDXiui4JX7JOD6vcvVR7OGO7NnUxNyHNY5XWN+R3FZaOpPeFrHHKHWB5q42xDu5L4rkOAzW5cSs1g0moXutpUbG2uu6M66YSnzvrg2uGUmis4s7DmaSCP6seajYS8WCtaqRjWEnkovImtzdZPfGDb4JibZ4Q4CxHhcORA3eW4+qsFxOl2/lh7xlPl8ZF3EXy5b6tB0vrxupFLi9RKbvmkcf33fQA2CvaKZTrUnsUFnC27JcrxHsdkXIe13bCOV36ExjX5Hh0ryLljxujj5Gxs49bc1dUOLVUQu15cPwvu4fXUehXHMWiljqnd6buc8vzfizOJLve6stDp4+0zJ9OhT8R0tlEM9U+5fYRQggK3mwcEblEwGUEBakvYGb+CtpzcXsVKgpLDJexmxtFUUczXXfLIDFISBmi4tMY4fK6/G1uFlz2Cgkp55KeUeON5aeR4hw6EEEeavsC2xFFVykAvD4SMgOheHAxlx4D4teRKjgy1Ez6iY3e83cbWAAFg1o4AAAei01QsjdJt+6/zBXcQlVGlQitz0a1oGoVJjlc0ju2i7n+EDlfeVZVWIxiRocHFubxBmXORxtfQHqfqvxh2AB8xlyljSfC1zs5aORdYXPWwUpyx1IGi0bsam+iJ2G0uSBo52CmGmzNUhmBVFSHinDf1bfmdlBJ+UG2+11QYTj2VxY7QglrgeBBsVpUk20nv4J3EU/dytvJotj6401awH4JT3TuXiPgPo63uV1hcZxAXaHt4EEEcCF1rCK8TwRyj52Bx6G3iHobj0VXxKGXGz5MkcHswpVPtuvmTERFUl6EREAREQBEXwlAfHlVGIygAqfU1AAXJNudujI50MBs0Eh7wfi5tb068fzwnNQWWSNPp53z5YlnU7QxPqWwtdd1ySRuBHy35q+xhpNHLb+5f/pK4zhtV3UzH8GvBPkdD9Cu300jXw9C2x8iFyXE23erH4+zLqzTrTcqW5x6vpLsusyJDHID11W6bCC23oszjOGEElXVc3CSki7kuZYNRguKNkZkdxGio8Wwo0787PgJvp8v+ypcNrnRuA9v5LXw4mJI7HXRdDKMNVXn8RHi+VkSi2gLQo2P7SSPZlF9RZVgq2NkIy2F9ytIqeJ+42WFXBeaCk57/AA2KbU8c9jc61Dp3zh/YqcNl3LZYNUgWVF/Z8jVik0zJGbwVaOiaWMGdPFNPNYbx8fzB0SnrGlnosD2hxNLA8b2vFvJ2hH5eymxYqQOXnovGrw0VbHNdKIwLEEltr33WJGiwgvZS5pbGzVSqlprMSTyvK69vqZjDKiYtBYNOZNr+St2GofoXWHRQ2PkiPdtb3mTwhzPhdbiCVNhgq37mZfM/yVupRayfNrHqm2oLCJNNRRR6uOu88SfMr7Pib5DkiF+Gm4eZXvS7JvcbyvJ6DQLQUeGxxCzQAAsHakeVcOk3zWsqsJ2eDfHIbu3n+SuIWmV4jis0fM8/C0c+p6L81Mmik4Y0SxZWeF7NHAceT/X81D1NsoQ58Z/wXNUI/wBq6G4ww01NCGh7WtGrnPc0Zjxc4niVwSrhzSS5XBz45pMrmkEPAkJ0I3gjUL2xzCKh07mzl2hOTNfLlvoW8LWUSgwV8Un6s5sx+EXJJ6WWOkpcP6jeeYrNdqYz/prZroX2C4jnjyniPquidmuJXjkgJ1jdnZ+646j0d/qXMKvC5aOoa2VpZ3rBMwHhckFp5G43cLhafZjEO6rIX7muPdu8n+HXyJB9Fv1EFdS8fH5og6eb02oi3sv8P9jrqIi5k68IiIAiIgPhKj1E9gv3LIqiuqEBl9v8fdFTOymznnu28xmBzH2B91yVrFtu0eS4iH/6O/0rIwMu63VV+pfv4Or4RBKjm8s/LKMuWiw0VIjyd6/Ja2W+luV99lJw3DhlzHQL5NjTQ7LE0vd0F1GcFLqifOSfboSYKKwXjX4W1zSF+GU1XLxZGOpufZt1K/spUEXbUtLuRY4A9L3NvZblVNroRHraYvea+5g8WwJ7DoPIqPQ1xabO0PFbVlblf3NSzI8c7WPJwO4jqF7TbORF7XujEjAbkXIzDi241C3abUSol6dyRJqSyvl6mVlomSi9lXSUM0Ruy5C0DaHupHtGbJnd3ea2bLfw3tpe1rqW2MELpK7duaDIOo0dWoX9SO/1M5SbRyRmzgR5q+pNrY3fEAv1JhLHcAoz9l43cLeWikx1L/3LP0Kazgj/AOOf6l9BiVM8agKSynpXcG+wWVGyEoPgefIi69nYBWM1Dmn0cs1qIeqIUuFamPZP5mviigG6ymMyW0WFZBMG3dNkcODoZC0no9hJHq1edJtDVNdZ0ZI6EL3mhLpL9SNLSaiDw4P5LP2N2+SyiTT23lV0OJSvGjDfqpkOEEnNM/Tfbh7LCd0IepKo4bdZ/f7q9ev6HnGXSHwjTnwXnDWSQTB43t0cODgd7T/XJT5MUaBkiHqq6dhJud6zonK3POvdGv09FCSrfvd/zsbZmJd5G17W5mEXFwDbmCOYOiq8R7QoqPfF4z8LWta0n14BQtkcbFPKWS/sZDr/ANDtwf5cD6Hgrnbjs9NUWSwFoe1uUtcbNeL3BB4H6G6q7NPGq5Rm/dfcgynJ1uUF7xzDbTtDfWuiLoGxiJzsrgXOdZ1rgnQW0B3Kbh1ZmYCN4IIV2zsxqzoYWDzkZ9lf7L9l3cyB8zm2aQ4RsuQSN2Ynh0G9WUb6KI4UljwUN2nv1TWYNPyzoMZuBffYX9l+kRc6dQEREAXxy+r4UBEqCqOvKvahqo69qA59t5HeNjvwyj6tKyeH/tf4ltdros0D+lnezhf6XWMoB+s9VX6le8dTwiWaMeGzQYzVFsQa3jov3h8AY0Aep5niSomLa90Ob2/mFPiK26ZdWQ+LTa5YL1ZZwPVhFNZVMb16moUsoyRitHFUMyyC9tWuGjmHm0/bcVQNqKij3/roRxG9o5ubw89QrGSqVDtHWnuXNB1ecnpvP0FvVa5Uqx+pO0mpshJQjun2/OhbR1tPU/CQCeBXnNg7hu3f1xWCiw6RurHEdOCu8L2rqYiGvaSPcJ7DUUPMPz5HSKfZ/nzLzKRoRZTaSO6inFBNazbc9Fa0MKsaLJzhmawxLCR7SubGy5UCphrg1sjI87CL2abvA5lm/dyupbIu+qAz5GeJ/I8m+p+61sC8ss5HhFXq9W6ZKMevVnPodoYd0rcruIIsfYqWMWoxwC6IyNrvia137zQ781LgwqnGohiB5iKMH8lh7ZeDQuJLvH6/9HOIa572uNPA94aCS5rCQABc68T0Wfo8ZNU7U2HJd3AC432h7L/oNUKqEWgmfZ4G6OQ6kDk12pHIgjkpejshOzlkvgQdXr7ZR9zZd/P6ntHTBq+Pav1SVIewHovkquO5SkWVgW92BxkyRGF5u6IDKebNwH8J08iFgXOV5sfLkq4z+IuYfItP3A9lH1danU89tzKuWJHTkRFzZOCIiAIiIAiIgPOViqK+n0V2o9TT3CA57jFPcEEaEEH1XPo4ckxbyIC65i+Gk30XNcepDHODbfvUXUxzHJccIt5bXB9/uiHtBOWsa4GxbqD1C9dnsRdNFmdvDiLjS9uP9cl+q2mEjRpcXFxzHEKFWYkYW5YmAdXfYBaqJqPVk7iFE7mowj8/BphJovw6VZvBcffI5zH2uBcEC3HcQrkOU2MlJZRz9tUqpOMup6vcs/jD80ob+Ea+bv8Aay0MbFnKcZ3uf+JxPpfQeylaeOZZJvDa+axy8Emmg0UyOAcl9jjsF+f0xoNlPOgLOkgCsw/I0nkFX0EgKl4ibR+a1vqa3u8E7Z6O0ec75HZj5DRo/M+qu2SquhiyNa38LQPYWXq2RV0nltnLXT9pY5eWXEFQp8NSs/HMpkVUsTSaGKpVdtfhYqqGeLeTE5zOj2DOw/4mheUdSpTKtZRbi00eNZWDh+zmKEiy0Ln3WDwqXLIRycR7Gy18NTZhJ4NJPoLrrZbrJWx8FXTYznmeODXWHotpsgc1XD0cT7McVyTBqy8rjzcSfUrq/Z469XGej/8AtlaLpZok/RmcP7kjqyIi5csAiIgCIiAIiIAiIgPKWnDlQY/sbDUt1u08CN4WkReNZ2Z7GTi8rqcql7Op2GzZWkdWuuqyu7PZDq+QnyFvzXZXRAqNNQg8FqVEF2Jz4jqGsc30Rx2DZhsO5uvE8SvZlKugYlhI5LNVlLlW7oQm23llFiHhhkP/AEEe+n3VHhseiuMbrGd25vE2H+YKvw1mim6boy74Yvck/Um0uHvqJmQR6F51PBrQLuefIfZaXbHYOCHD88DD3kBEj3k3fI3dJm8h4rDQZTbeV97Owz9JmJ+PumhvPKX+Mj1DF0GaBsjHMdq17XMd5OBB+hWFtjU9uxp1mpnG5JdF9TiGCVN7LRujzPib+KRg93hY2jjdDK+N3xRyOjPmxxafyW1w6W8tMT/fxj3cFJn0yW037vMvBqpcPUKakIWrdSqJPRKsOTMsWkL6yQhW9Rh6rpqUhDw9aeVTWNJ91WU51XzE9uqKhIbM8l9r5I25nAcC7UAepWUYSk8RWTxtLdnEy3JUyt4tmkb7SEfZamKikmgkbGCXGI2A39bel1k5q1s1VLI3QSTySDnZ8hcL+hXU+zE//IAP92/8l005uNDkuqRXxSc8HJcOw97JHBzSNeXJdt7MsHfbvnNLWhpDL6ZidCR0tfVbeXCIHOzOhjc78RjYXe5ClgKos1znXyJYz1JUaeWWcn1ERVxvCIiAIiIAiIgCIiAIiIAiIgPGeAELH7R0DgDYLbLwqKRrxYhAfz7joII/fF/YqRQS6LpmO9ncU1yLtJ5Klg7Mww+KRxHIAD6qTTaoLDLXRayFUHGZ49n0R/SJpflDBGOpLg4+waPddKppgVmqPD2wMDGCzR7k8STxKS46yPe6y0zlzSyQtRb7WxyMHt9Q9zikhAsJmsmHmRld/mYT6qdR3dEC34mkOHmDcFQ9v8aiqJIXM+JjXMceFiQW/XN7r22dqNLKbW8wRf6SXPRF+Dc7O7fR1M3cujdFJrluQ5rsouRewtoCtSWBYLZvBQa1sgHwAvd5kZQPc39Fv1Etioywil1tUKrOWHg8JKUFQKnDVbItRCMTitK9jSWjVcL2upJRO9zrkuN7lf1LLTNdvCyu0nZ3DVNNvC7gVI093sp5fQ12Q51g/nnBY9R5rr/ZjGTVaDRsbifUW+6j4d2NTNk8T2NYDv1Jt5LpOAbOQ0jMsYJJtmcfidb8h0VpfrKlS4QeWyPCqXNllqiIqMmBERAEREAREQBERAEREAREQBERAEREAX5dGDwX6RARZcPaVR4nskyTgtMiA5VifZxKfg1VhgOwU7SC9wYPcroqLZGyUVhEmnVWUpxgyJh2GshbZvHVxO8qWiLBvO7NEpOTy+oREXhi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Tw Cen MT" pitchFamily="34" charset="0"/>
            </a:endParaRPr>
          </a:p>
        </p:txBody>
      </p:sp>
      <p:sp>
        <p:nvSpPr>
          <p:cNvPr id="14340" name="AutoShape 4" descr="data:image/jpeg;base64,/9j/4AAQSkZJRgABAQAAAQABAAD/2wCEAAkGBhESEBUUExMVFBQUEBQSEhcVEhAVFBQXFBAWFRQQFRcYGyYeFxojGRQUHy8gIycpLCwsFR4xNTAqNSYrLCkBCQoKDgwOGg8PGi0lHyQwLCwsLTQtLS0yMDUsLCwsLCw0LC8pLCwsLCwsLCwsLCwsLCwpLCwsLywsLCwsLCwtLP/AABEIAMsA+AMBIgACEQEDEQH/xAAcAAEAAwEBAQEBAAAAAAAAAAAABAUGBwMBAgj/xABCEAABAwIDBQYEAgcHBAMAAAABAAIDBBEFEiEGMUFRYQcTInGBkTJCocFSsRQjM3KC0fAWU5KisuHxYrPC0iQ0Y//EABsBAQACAwEBAAAAAAAAAAAAAAAEBQIDBgEH/8QAMxEAAgIBAgUBBwIFBQAAAAAAAAECAxEEIQUSMUFRYRMicYGhsfCR0RQVIzLBBkJD4fH/2gAMAwEAAhEDEQA/AO4oiIAiIgCIiAIiIAiIgCIiAIiIAiIgCIiAIiIAiIgCIiAIiIAiIgCIiAIiIAiIgCIiAIiIAiIgCIoFbjcMRs5/i/C3xO9hu9V42luzGU4wWZPBPRZup2jmd+yjDR+J5ufYaD3KqajGph8c5H7uVv5BR5amK6bkCziNcOib/PU3SLnX9prH/wCw/wDxlWFDtjJmDdJeelj7jd6rz+Kit5bGFfE65vGH9/tubVFUux8WGVpvbjYW6ab1+BjDjxaPT+ahWca0kHyqWfh+/Qu46exrODw2g22p6OQRyB7nuZnswDQEkAkkjiD7Kvj7TqU/JKPSM/8AkvmP4JTVuUzAFzRZr2ktdbfluN4vrYqhf2ZUx+CWZv8AGxw+rVLo43w2SSmpZ/PDIF+l13M3W1g1VP2g0bt5ezq6N1v8t1d0WJwzC8UjX88rgSPMbx6rmMnZxMz9lVej4/u132UCpp6mjc104yjNlZNE42B4A7iL9QrOm/h+qfLRb73h7fdIhSt1tC5roJryv/WdnRZPZba8yERTEZz+zkFg2ToeTvz/AD1ixtqlVLlkTqL4Xw5oBERajeEREAREQBERAEREAREQBERAEREAXwlfVice2jMzzHGf1YNiR85/9fzUPV6uGlhzS69l5NtVTseETtp9pD3T2UxJkNhmA0Av4sp4m19Vm8JmcBpE4u3kkHU8ySptMwWXvPXNjaS42AXNPil1j3S9D3UcJrvnGXM1jb826nnNC9wLpJMjeTbfUlVAmY4lscTHg/PK3OfNoOnuPRectU+oNz4YxqB9ylNI6Q5YgGtGheRv8uamQcq17W+WPT86lvp+DaWiOZxTfrv+fBHtFg8Xesa5jHl5sRlGgO9wtutv0Wpp8OihZla1rRyAA/5UXB8PEVyPE8jV7vi8hyC+4yHiN7icrWRueTxOVpOVo5nmfqqjV3PV2KNafhZ6fEwv9jGXNFJJLdpJZ/Qqsc2jZGcrdXchw8+SrqOaebXNYHgFkoJS51ybkm5W3wKUZQrPTcOppjuk35ZwWp4tqNVdyxk4w7JPD+bW/wDg+VOG1DW3a8332J0P8lQx7Y1THFroJLg2Ni0/ddAkmGRc+2pxVsUl27yLWUj+W03TUVDd+Njb/NNXpsRhPmz53+vX6lrT7dv+aOQfwj+a89oNo2VdOYNW5nNJcbaZXBw0v0WQjqpJTcn0GgVpS4WXBXlH+lFVKNqniS3XXBqv45qrIuuSjv4W/wByxwvCC1gAmzWILTYXBG4jVdWwbEe9jbmI7wNGcdeLh0P3XCsRfNSkOBOW+vT+YWu2U2q7y3is4bitmpu1MJcl++Ph9zRotR7GXM1s9vzwzq6KFhmJCVvJw+IfcdFNSLUllHUQmprmiERF6ZBERAEREAREQBERAEREAX5Ll9JUKsqLBAV21uL91TOsbOf+rHTNvPsCsDSSqdtjiJdkbyJP0A+6psLgfK/Kz1PABclxeTnc14x+5aaVYhnyaWlmvuWcxau76YRg+Fh16lXePuFJSnL8RFutzxWR2duSXkXHP7rDhumlZJzSzgtNHFOTm+xYYxiIYGQtNi/4ugG/+uq0OBNGUeSxeN0nj77iCB6f8q/wHEhlGq08UzNrHY8vs5pteDfUoGilTwNc0ggEEEEHcQRqCqKlxiMb3tHmQrSOva8aEHyIK0VS5Ye8iutqlnONjj+L0X6PUyRcGv8AD+6Rmb9CFNw/FSxbTans9NVaeFwbNazmuJyPA+Gx+U205HpvWFn2Wro3ZXU0vm1he30cy4XSVRn7OMmuqR891+hsruk4LbLxgtKjaR2XRYGqrXSyue7i4gdANB/XVdAwTs9q6hw71pgj+YvFnno1m+/U2HmqDtH2VFDVjICIJWNMZJJ8TWhsjSed/F/Gr3g8MXNyXbYUaa1Qdli9CHQOC1+ESNssBR1KvqTEi0b11ko86wQpxdc+bBebTRMfEQeIsueYHiDoZgL6E6dFo8VxnwG54aeazL6FxaHNFyOSharSq2pwfXsSKWpqXNsmdYrbzUoe24cG5mkGxBAvoR6j1WfZ2hV1OxzRLnBaQDIM5YSNHNJ1uORuOi9NmNoR3GR+nnw5hZnHIz3biOGqreEQcqrK7I7J5WV56/YxrucLVyvD7m52S28qWuaZ5DJG4gOzAEtv8wIF9OS6nS1bJG5mOa9vNpBHkuD4E3NAPK6tabE5qaUvhcW66je13Rw4hT9RoY2vMNn9C8t138MouSymdpRVOze0DKuEPbo4eGRvFrvuDwKtlQzg4ScZdUWkJxsipRezCIixMwiIgCIiAIiID8SKqxDcrZ+5VVeNEBznaphzsA43A87jRanAcNbDEBbW13HmeJVbitHmljd+F9/pp9QFeSzBkRcdwaSfIC5XG8WytS18H9MFpp960YntGr25A0ne7d5Ku2LqmuY5nMaLNbSVr5pC93Emw5DgF+dlcSySDXiui4JX7JOD6vcvVR7OGO7NnUxNyHNY5XWN+R3FZaOpPeFrHHKHWB5q42xDu5L4rkOAzW5cSs1g0moXutpUbG2uu6M66YSnzvrg2uGUmis4s7DmaSCP6seajYS8WCtaqRjWEnkovImtzdZPfGDb4JibZ4Q4CxHhcORA3eW4+qsFxOl2/lh7xlPl8ZF3EXy5b6tB0vrxupFLi9RKbvmkcf33fQA2CvaKZTrUnsUFnC27JcrxHsdkXIe13bCOV36ExjX5Hh0ryLljxujj5Gxs49bc1dUOLVUQu15cPwvu4fXUehXHMWiljqnd6buc8vzfizOJLve6stDp4+0zJ9OhT8R0tlEM9U+5fYRQggK3mwcEblEwGUEBakvYGb+CtpzcXsVKgpLDJexmxtFUUczXXfLIDFISBmi4tMY4fK6/G1uFlz2Cgkp55KeUeON5aeR4hw6EEEeavsC2xFFVykAvD4SMgOheHAxlx4D4teRKjgy1Ez6iY3e83cbWAAFg1o4AAAei01QsjdJt+6/zBXcQlVGlQitz0a1oGoVJjlc0ju2i7n+EDlfeVZVWIxiRocHFubxBmXORxtfQHqfqvxh2AB8xlyljSfC1zs5aORdYXPWwUpyx1IGi0bsam+iJ2G0uSBo52CmGmzNUhmBVFSHinDf1bfmdlBJ+UG2+11QYTj2VxY7QglrgeBBsVpUk20nv4J3EU/dytvJotj6401awH4JT3TuXiPgPo63uV1hcZxAXaHt4EEEcCF1rCK8TwRyj52Bx6G3iHobj0VXxKGXGz5MkcHswpVPtuvmTERFUl6EREAREQBEXwlAfHlVGIygAqfU1AAXJNudujI50MBs0Eh7wfi5tb068fzwnNQWWSNPp53z5YlnU7QxPqWwtdd1ySRuBHy35q+xhpNHLb+5f/pK4zhtV3UzH8GvBPkdD9Cu300jXw9C2x8iFyXE23erH4+zLqzTrTcqW5x6vpLsusyJDHID11W6bCC23oszjOGEElXVc3CSki7kuZYNRguKNkZkdxGio8Wwo0787PgJvp8v+ypcNrnRuA9v5LXw4mJI7HXRdDKMNVXn8RHi+VkSi2gLQo2P7SSPZlF9RZVgq2NkIy2F9ytIqeJ+42WFXBeaCk57/AA2KbU8c9jc61Dp3zh/YqcNl3LZYNUgWVF/Z8jVik0zJGbwVaOiaWMGdPFNPNYbx8fzB0SnrGlnosD2hxNLA8b2vFvJ2hH5eymxYqQOXnovGrw0VbHNdKIwLEEltr33WJGiwgvZS5pbGzVSqlprMSTyvK69vqZjDKiYtBYNOZNr+St2GofoXWHRQ2PkiPdtb3mTwhzPhdbiCVNhgq37mZfM/yVupRayfNrHqm2oLCJNNRRR6uOu88SfMr7Pib5DkiF+Gm4eZXvS7JvcbyvJ6DQLQUeGxxCzQAAsHakeVcOk3zWsqsJ2eDfHIbu3n+SuIWmV4jis0fM8/C0c+p6L81Mmik4Y0SxZWeF7NHAceT/X81D1NsoQ58Z/wXNUI/wBq6G4ww01NCGh7WtGrnPc0Zjxc4niVwSrhzSS5XBz45pMrmkEPAkJ0I3gjUL2xzCKh07mzl2hOTNfLlvoW8LWUSgwV8Un6s5sx+EXJJ6WWOkpcP6jeeYrNdqYz/prZroX2C4jnjyniPquidmuJXjkgJ1jdnZ+646j0d/qXMKvC5aOoa2VpZ3rBMwHhckFp5G43cLhafZjEO6rIX7muPdu8n+HXyJB9Fv1EFdS8fH5og6eb02oi3sv8P9jrqIi5k68IiIAiIgPhKj1E9gv3LIqiuqEBl9v8fdFTOymznnu28xmBzH2B91yVrFtu0eS4iH/6O/0rIwMu63VV+pfv4Or4RBKjm8s/LKMuWiw0VIjyd6/Ja2W+luV99lJw3DhlzHQL5NjTQ7LE0vd0F1GcFLqifOSfboSYKKwXjX4W1zSF+GU1XLxZGOpufZt1K/spUEXbUtLuRY4A9L3NvZblVNroRHraYvea+5g8WwJ7DoPIqPQ1xabO0PFbVlblf3NSzI8c7WPJwO4jqF7TbORF7XujEjAbkXIzDi241C3abUSol6dyRJqSyvl6mVlomSi9lXSUM0Ruy5C0DaHupHtGbJnd3ea2bLfw3tpe1rqW2MELpK7duaDIOo0dWoX9SO/1M5SbRyRmzgR5q+pNrY3fEAv1JhLHcAoz9l43cLeWikx1L/3LP0Kazgj/AOOf6l9BiVM8agKSynpXcG+wWVGyEoPgefIi69nYBWM1Dmn0cs1qIeqIUuFamPZP5mviigG6ymMyW0WFZBMG3dNkcODoZC0no9hJHq1edJtDVNdZ0ZI6EL3mhLpL9SNLSaiDw4P5LP2N2+SyiTT23lV0OJSvGjDfqpkOEEnNM/Tfbh7LCd0IepKo4bdZ/f7q9ev6HnGXSHwjTnwXnDWSQTB43t0cODgd7T/XJT5MUaBkiHqq6dhJud6zonK3POvdGv09FCSrfvd/zsbZmJd5G17W5mEXFwDbmCOYOiq8R7QoqPfF4z8LWta0n14BQtkcbFPKWS/sZDr/ANDtwf5cD6Hgrnbjs9NUWSwFoe1uUtcbNeL3BB4H6G6q7NPGq5Rm/dfcgynJ1uUF7xzDbTtDfWuiLoGxiJzsrgXOdZ1rgnQW0B3Kbh1ZmYCN4IIV2zsxqzoYWDzkZ9lf7L9l3cyB8zm2aQ4RsuQSN2Ynh0G9WUb6KI4UljwUN2nv1TWYNPyzoMZuBffYX9l+kRc6dQEREAXxy+r4UBEqCqOvKvahqo69qA59t5HeNjvwyj6tKyeH/tf4ltdros0D+lnezhf6XWMoB+s9VX6le8dTwiWaMeGzQYzVFsQa3jov3h8AY0Aep5niSomLa90Ob2/mFPiK26ZdWQ+LTa5YL1ZZwPVhFNZVMb16moUsoyRitHFUMyyC9tWuGjmHm0/bcVQNqKij3/roRxG9o5ubw89QrGSqVDtHWnuXNB1ecnpvP0FvVa5Uqx+pO0mpshJQjun2/OhbR1tPU/CQCeBXnNg7hu3f1xWCiw6RurHEdOCu8L2rqYiGvaSPcJ7DUUPMPz5HSKfZ/nzLzKRoRZTaSO6inFBNazbc9Fa0MKsaLJzhmawxLCR7SubGy5UCphrg1sjI87CL2abvA5lm/dyupbIu+qAz5GeJ/I8m+p+61sC8ss5HhFXq9W6ZKMevVnPodoYd0rcruIIsfYqWMWoxwC6IyNrvia137zQ781LgwqnGohiB5iKMH8lh7ZeDQuJLvH6/9HOIa572uNPA94aCS5rCQABc68T0Wfo8ZNU7U2HJd3AC432h7L/oNUKqEWgmfZ4G6OQ6kDk12pHIgjkpejshOzlkvgQdXr7ZR9zZd/P6ntHTBq+Pav1SVIewHovkquO5SkWVgW92BxkyRGF5u6IDKebNwH8J08iFgXOV5sfLkq4z+IuYfItP3A9lH1danU89tzKuWJHTkRFzZOCIiAIiIAiIgPOViqK+n0V2o9TT3CA57jFPcEEaEEH1XPo4ckxbyIC65i+Gk30XNcepDHODbfvUXUxzHJccIt5bXB9/uiHtBOWsa4GxbqD1C9dnsRdNFmdvDiLjS9uP9cl+q2mEjRpcXFxzHEKFWYkYW5YmAdXfYBaqJqPVk7iFE7mowj8/BphJovw6VZvBcffI5zH2uBcEC3HcQrkOU2MlJZRz9tUqpOMup6vcs/jD80ob+Ea+bv8Aay0MbFnKcZ3uf+JxPpfQeylaeOZZJvDa+axy8Emmg0UyOAcl9jjsF+f0xoNlPOgLOkgCsw/I0nkFX0EgKl4ibR+a1vqa3u8E7Z6O0ec75HZj5DRo/M+qu2SquhiyNa38LQPYWXq2RV0nltnLXT9pY5eWXEFQp8NSs/HMpkVUsTSaGKpVdtfhYqqGeLeTE5zOj2DOw/4mheUdSpTKtZRbi00eNZWDh+zmKEiy0Ln3WDwqXLIRycR7Gy18NTZhJ4NJPoLrrZbrJWx8FXTYznmeODXWHotpsgc1XD0cT7McVyTBqy8rjzcSfUrq/Z469XGej/8AtlaLpZok/RmcP7kjqyIi5csAiIgCIiAIiIAiIgPKWnDlQY/sbDUt1u08CN4WkReNZ2Z7GTi8rqcql7Op2GzZWkdWuuqyu7PZDq+QnyFvzXZXRAqNNQg8FqVEF2Jz4jqGsc30Rx2DZhsO5uvE8SvZlKugYlhI5LNVlLlW7oQm23llFiHhhkP/AEEe+n3VHhseiuMbrGd25vE2H+YKvw1mim6boy74Yvck/Um0uHvqJmQR6F51PBrQLuefIfZaXbHYOCHD88DD3kBEj3k3fI3dJm8h4rDQZTbeV97Owz9JmJ+PumhvPKX+Mj1DF0GaBsjHMdq17XMd5OBB+hWFtjU9uxp1mpnG5JdF9TiGCVN7LRujzPib+KRg93hY2jjdDK+N3xRyOjPmxxafyW1w6W8tMT/fxj3cFJn0yW037vMvBqpcPUKakIWrdSqJPRKsOTMsWkL6yQhW9Rh6rpqUhDw9aeVTWNJ91WU51XzE9uqKhIbM8l9r5I25nAcC7UAepWUYSk8RWTxtLdnEy3JUyt4tmkb7SEfZamKikmgkbGCXGI2A39bel1k5q1s1VLI3QSTySDnZ8hcL+hXU+zE//IAP92/8l005uNDkuqRXxSc8HJcOw97JHBzSNeXJdt7MsHfbvnNLWhpDL6ZidCR0tfVbeXCIHOzOhjc78RjYXe5ClgKos1znXyJYz1JUaeWWcn1ERVxvCIiAIiIAiIgCIiAIiIAiIgPGeAELH7R0DgDYLbLwqKRrxYhAfz7joII/fF/YqRQS6LpmO9ncU1yLtJ5Klg7Mww+KRxHIAD6qTTaoLDLXRayFUHGZ49n0R/SJpflDBGOpLg4+waPddKppgVmqPD2wMDGCzR7k8STxKS46yPe6y0zlzSyQtRb7WxyMHt9Q9zikhAsJmsmHmRld/mYT6qdR3dEC34mkOHmDcFQ9v8aiqJIXM+JjXMceFiQW/XN7r22dqNLKbW8wRf6SXPRF+Dc7O7fR1M3cujdFJrluQ5rsouRewtoCtSWBYLZvBQa1sgHwAvd5kZQPc39Fv1Etioywil1tUKrOWHg8JKUFQKnDVbItRCMTitK9jSWjVcL2upJRO9zrkuN7lf1LLTNdvCyu0nZ3DVNNvC7gVI093sp5fQ12Q51g/nnBY9R5rr/ZjGTVaDRsbifUW+6j4d2NTNk8T2NYDv1Jt5LpOAbOQ0jMsYJJtmcfidb8h0VpfrKlS4QeWyPCqXNllqiIqMmBERAEREAREQBERAEREAREQBERAEREAX5dGDwX6RARZcPaVR4nskyTgtMiA5VifZxKfg1VhgOwU7SC9wYPcroqLZGyUVhEmnVWUpxgyJh2GshbZvHVxO8qWiLBvO7NEpOTy+oREXhi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Tw Cen MT" pitchFamily="34" charset="0"/>
            </a:endParaRPr>
          </a:p>
        </p:txBody>
      </p:sp>
      <p:pic>
        <p:nvPicPr>
          <p:cNvPr id="14341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635125"/>
            <a:ext cx="8066088" cy="2986088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sz="3200" dirty="0" smtClean="0"/>
              <a:t>	“Que os vossos esforços desafiem as impossibilidades, lembrai-vos de que as grandes coisas do homem foram conquistadas do que parecia impossível”</a:t>
            </a:r>
          </a:p>
          <a:p>
            <a:pPr marL="0" indent="0" algn="r">
              <a:buFont typeface="Wingdings" pitchFamily="2" charset="2"/>
              <a:buNone/>
            </a:pPr>
            <a:r>
              <a:rPr sz="3200" i="1" dirty="0" smtClean="0"/>
              <a:t>Charles Chaplin</a:t>
            </a:r>
            <a:endParaRPr dirty="0" smtClean="0"/>
          </a:p>
        </p:txBody>
      </p:sp>
      <p:pic>
        <p:nvPicPr>
          <p:cNvPr id="48130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33338" y="411163"/>
            <a:ext cx="8067675" cy="7207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sz="3200" b="1" dirty="0" smtClean="0">
                <a:solidFill>
                  <a:srgbClr val="0070C0"/>
                </a:solidFill>
              </a:rPr>
              <a:t>	MUITO OBRIGADO!!!</a:t>
            </a:r>
            <a:endParaRPr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O MUNICÍPIO DE GOIÂNIA/GO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324098" y="1563688"/>
            <a:ext cx="4679950" cy="3200400"/>
          </a:xfrm>
        </p:spPr>
        <p:txBody>
          <a:bodyPr anchor="ctr">
            <a:normAutofit/>
          </a:bodyPr>
          <a:lstStyle>
            <a:extLst/>
          </a:lstStyle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Possui 1.300.000 habitantes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endParaRPr dirty="0" smtClean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42% de cobertura de ESF</a:t>
            </a:r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endParaRPr dirty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186 equipes ESF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endParaRPr dirty="0"/>
          </a:p>
        </p:txBody>
      </p:sp>
      <p:pic>
        <p:nvPicPr>
          <p:cNvPr id="16387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goian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149225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sz="3800" b="1" dirty="0" smtClean="0"/>
              <a:t>CSF PARQUE SANTA RITA – EQUIPE 129</a:t>
            </a:r>
            <a:endParaRPr sz="3800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250825" y="1563688"/>
            <a:ext cx="4897239" cy="3200400"/>
          </a:xfrm>
        </p:spPr>
        <p:txBody>
          <a:bodyPr anchor="ctr">
            <a:normAutofit/>
          </a:bodyPr>
          <a:lstStyle>
            <a:extLst/>
          </a:lstStyle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UBS contendo 8 equipes da estratégia de saúde da família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endParaRPr dirty="0" smtClean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Boa estrutura física</a:t>
            </a:r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endParaRPr dirty="0"/>
          </a:p>
          <a:p>
            <a:pPr marL="274320" lvl="1" indent="-274320" algn="just" fontAlgn="auto">
              <a:spcAft>
                <a:spcPts val="0"/>
              </a:spcAft>
              <a:buClr>
                <a:srgbClr val="FF0000"/>
              </a:buClr>
              <a:buFont typeface="Wingdings 2"/>
              <a:buChar char=""/>
              <a:defRPr/>
            </a:pPr>
            <a:r>
              <a:rPr dirty="0" smtClean="0"/>
              <a:t>Grande déficit de profissionais</a:t>
            </a:r>
          </a:p>
          <a:p>
            <a:pPr marL="0" lvl="1" indent="0" algn="just" fontAlgn="auto"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endParaRPr dirty="0"/>
          </a:p>
        </p:txBody>
      </p:sp>
      <p:pic>
        <p:nvPicPr>
          <p:cNvPr id="18435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 descr="http://2.bp.blogspot.com/-WHxTp78qm54/T8zGFzmbAJI/AAAAAAAAAGQ/DyKdKlSXb34/s1600/S%25C3%25ADmbolo-da-ES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1563688"/>
            <a:ext cx="3311525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OBJETIVO GERAL</a:t>
            </a:r>
          </a:p>
        </p:txBody>
      </p:sp>
      <p:sp>
        <p:nvSpPr>
          <p:cNvPr id="20482" name="Rectangle 2"/>
          <p:cNvSpPr>
            <a:spLocks noGrp="1"/>
          </p:cNvSpPr>
          <p:nvPr>
            <p:ph sz="quarter" idx="13"/>
          </p:nvPr>
        </p:nvSpPr>
        <p:spPr>
          <a:xfrm>
            <a:off x="250825" y="1995488"/>
            <a:ext cx="8293100" cy="2089150"/>
          </a:xfrm>
        </p:spPr>
        <p:txBody>
          <a:bodyPr anchor="ctr"/>
          <a:lstStyle/>
          <a:p>
            <a:pPr algn="just"/>
            <a:r>
              <a:rPr sz="3200" dirty="0" smtClean="0"/>
              <a:t>Melhorar a detecção de câncer de colo do útero e de mama, numa equipe da ESF do Centro de Saúde Parque Santa Rita, Goiânia/GO.</a:t>
            </a:r>
            <a:endParaRPr sz="2800" dirty="0" smtClean="0"/>
          </a:p>
        </p:txBody>
      </p:sp>
      <p:pic>
        <p:nvPicPr>
          <p:cNvPr id="20483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METODOLOGIA</a:t>
            </a:r>
            <a:endParaRPr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323850" y="1352550"/>
            <a:ext cx="8220075" cy="3522663"/>
          </a:xfrm>
        </p:spPr>
        <p:txBody>
          <a:bodyPr>
            <a:normAutofit fontScale="85000" lnSpcReduction="2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dirty="0"/>
              <a:t>Caderno de Atenção Básica Controle dos Cânceres do Colo do Útero e da Mama do Ministério da Saúde (BRASIL, 2013). </a:t>
            </a:r>
            <a:endParaRPr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dirty="0" smtClean="0"/>
              <a:t>Livro de registro, fichas espelho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dirty="0" smtClean="0"/>
              <a:t>Busca ativa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dirty="0" smtClean="0"/>
              <a:t>Cadastramento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dirty="0"/>
          </a:p>
        </p:txBody>
      </p:sp>
      <p:pic>
        <p:nvPicPr>
          <p:cNvPr id="22531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800" b="1" smtClean="0"/>
              <a:t>Atividades de educação em saúde</a:t>
            </a:r>
          </a:p>
        </p:txBody>
      </p:sp>
      <p:sp>
        <p:nvSpPr>
          <p:cNvPr id="23554" name="Rectangle 5"/>
          <p:cNvSpPr>
            <a:spLocks noGrp="1"/>
          </p:cNvSpPr>
          <p:nvPr>
            <p:ph sz="quarter" idx="13"/>
          </p:nvPr>
        </p:nvSpPr>
        <p:spPr>
          <a:xfrm>
            <a:off x="395288" y="1866900"/>
            <a:ext cx="4392736" cy="2144713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sz="2200" dirty="0" smtClean="0">
                <a:cs typeface="Arial" charset="0"/>
              </a:rPr>
              <a:t>Durante o período de intervenção foram intensificadas ações de educação em saúde para o público alvo, com atividades específicas e outras integradas às já existentes.</a:t>
            </a:r>
          </a:p>
        </p:txBody>
      </p:sp>
      <p:pic>
        <p:nvPicPr>
          <p:cNvPr id="23555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Imagem 4" descr="sabado ro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1347788"/>
            <a:ext cx="30972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8144" y="3219823"/>
            <a:ext cx="2747789" cy="1709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Objetivos, Metas e Resultados</a:t>
            </a:r>
          </a:p>
        </p:txBody>
      </p:sp>
      <p:sp>
        <p:nvSpPr>
          <p:cNvPr id="25602" name="Rectangle 5"/>
          <p:cNvSpPr>
            <a:spLocks noGrp="1"/>
          </p:cNvSpPr>
          <p:nvPr>
            <p:ph sz="quarter" idx="13"/>
          </p:nvPr>
        </p:nvSpPr>
        <p:spPr>
          <a:xfrm>
            <a:off x="323850" y="1492250"/>
            <a:ext cx="8604250" cy="323974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sz="2400" dirty="0" smtClean="0">
                <a:cs typeface="Arial" charset="0"/>
              </a:rPr>
              <a:t>	Na área adscrita, ao final do 4º mês de intervenção, foram cadastradas 586 mulheres </a:t>
            </a:r>
            <a:r>
              <a:rPr sz="2400" dirty="0" smtClean="0"/>
              <a:t>de 25 a 64 anos e 109 mulheres de 50 a 69 anos</a:t>
            </a:r>
            <a:r>
              <a:rPr sz="2400" dirty="0" smtClean="0">
                <a:cs typeface="Arial" charset="0"/>
              </a:rPr>
              <a:t>.</a:t>
            </a:r>
          </a:p>
          <a:p>
            <a:pPr marL="0" indent="0" algn="just">
              <a:buFont typeface="Wingdings" pitchFamily="2" charset="2"/>
              <a:buNone/>
            </a:pPr>
            <a:endParaRPr lang="pt-BR" sz="2400" dirty="0">
              <a:cs typeface="Arial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pt-BR" sz="2400" dirty="0" smtClean="0">
                <a:cs typeface="Arial" charset="0"/>
              </a:rPr>
              <a:t>	Isso representou </a:t>
            </a:r>
            <a:r>
              <a:rPr sz="2400" dirty="0" smtClean="0">
                <a:cs typeface="Arial" charset="0"/>
              </a:rPr>
              <a:t>84 coletas de material citopatológico e 9 exames </a:t>
            </a:r>
            <a:r>
              <a:rPr sz="2400" dirty="0" err="1" smtClean="0">
                <a:cs typeface="Arial" charset="0"/>
              </a:rPr>
              <a:t>mamográficos</a:t>
            </a:r>
            <a:r>
              <a:rPr sz="2400" dirty="0" smtClean="0">
                <a:cs typeface="Arial" charset="0"/>
              </a:rPr>
              <a:t>. Todas as usuárias foram acompanhadas integralmente pela UBS.</a:t>
            </a:r>
          </a:p>
        </p:txBody>
      </p:sp>
      <p:pic>
        <p:nvPicPr>
          <p:cNvPr id="25603" name="Picture 2" descr="C:\Documents and Settings\Dulcian\Desktop\Figura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123825"/>
            <a:ext cx="1152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1165225"/>
          </a:xfrm>
        </p:spPr>
        <p:txBody>
          <a:bodyPr/>
          <a:lstStyle/>
          <a:p>
            <a:r>
              <a:rPr sz="2400" b="1" smtClean="0"/>
              <a:t>OBJETIVO 1: </a:t>
            </a:r>
            <a:br>
              <a:rPr sz="2400" b="1" smtClean="0"/>
            </a:br>
            <a:r>
              <a:rPr sz="2400" smtClean="0"/>
              <a:t>Ampliar a cobertura de detecção precoce do câncer de colo e do câncer de mama.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107950" y="1419225"/>
            <a:ext cx="4608513" cy="3724275"/>
          </a:xfrm>
        </p:spPr>
        <p:txBody>
          <a:bodyPr>
            <a:noAutofit/>
          </a:bodyPr>
          <a:lstStyle>
            <a:extLst/>
          </a:lstStyle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2000" b="1" dirty="0" smtClean="0"/>
              <a:t>Meta </a:t>
            </a:r>
            <a:r>
              <a:rPr sz="2000" b="1" dirty="0"/>
              <a:t>1:</a:t>
            </a:r>
            <a:r>
              <a:rPr sz="2000" dirty="0"/>
              <a:t> Ampliar a cobertura de detecção precoce do câncer de colo de útero das mulheres na faixa etária entre 25 e 64 anos para 100</a:t>
            </a:r>
            <a:r>
              <a:rPr sz="2000" dirty="0" smtClean="0"/>
              <a:t>%.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sz="20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sz="1800" b="1" dirty="0"/>
              <a:t>Indicador 1:</a:t>
            </a:r>
            <a:r>
              <a:rPr sz="1800" dirty="0"/>
              <a:t> Proporção de mulheres entre 25 e 64 anos com exame em dia para detecção precoce de câncer de colo do útero</a:t>
            </a:r>
            <a:r>
              <a:rPr sz="1800" dirty="0" smtClean="0"/>
              <a:t>: </a:t>
            </a:r>
            <a:r>
              <a:rPr sz="1800" dirty="0" smtClean="0">
                <a:solidFill>
                  <a:srgbClr val="FF0000"/>
                </a:solidFill>
              </a:rPr>
              <a:t>4% (26 </a:t>
            </a:r>
            <a:r>
              <a:rPr sz="1800" dirty="0">
                <a:solidFill>
                  <a:srgbClr val="FF0000"/>
                </a:solidFill>
              </a:rPr>
              <a:t>mulheres) </a:t>
            </a:r>
            <a:r>
              <a:rPr sz="1800" dirty="0"/>
              <a:t>no primeiro mês, , </a:t>
            </a:r>
            <a:r>
              <a:rPr sz="1800" dirty="0">
                <a:solidFill>
                  <a:srgbClr val="FF0000"/>
                </a:solidFill>
              </a:rPr>
              <a:t>6,2% (41) </a:t>
            </a:r>
            <a:r>
              <a:rPr sz="1800" dirty="0"/>
              <a:t>no segundo, </a:t>
            </a:r>
            <a:r>
              <a:rPr sz="1800" dirty="0">
                <a:solidFill>
                  <a:srgbClr val="FF0000"/>
                </a:solidFill>
              </a:rPr>
              <a:t>7% (46) </a:t>
            </a:r>
            <a:r>
              <a:rPr sz="1800" dirty="0"/>
              <a:t>no terceiro e </a:t>
            </a:r>
            <a:r>
              <a:rPr sz="1800" dirty="0">
                <a:solidFill>
                  <a:srgbClr val="FF0000"/>
                </a:solidFill>
              </a:rPr>
              <a:t>12,8% (84) </a:t>
            </a:r>
            <a:r>
              <a:rPr sz="1800" dirty="0"/>
              <a:t>no quarto mês.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sz="2000" dirty="0"/>
          </a:p>
        </p:txBody>
      </p:sp>
      <p:sp>
        <p:nvSpPr>
          <p:cNvPr id="27651" name="Retângulo 2"/>
          <p:cNvSpPr>
            <a:spLocks noChangeArrowheads="1"/>
          </p:cNvSpPr>
          <p:nvPr/>
        </p:nvSpPr>
        <p:spPr bwMode="auto">
          <a:xfrm>
            <a:off x="4787900" y="4371975"/>
            <a:ext cx="40687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1" dirty="0">
                <a:latin typeface="Tw Cen MT" pitchFamily="34" charset="0"/>
              </a:rPr>
              <a:t>Gráfico 1:  </a:t>
            </a:r>
            <a:r>
              <a:rPr lang="pt-BR" sz="1400" b="1" dirty="0">
                <a:latin typeface="Tw Cen MT" pitchFamily="34" charset="0"/>
              </a:rPr>
              <a:t>Proporção de mulheres com exame em dia para câncer de colo uterino. Goiânia/GO, 2014.</a:t>
            </a:r>
          </a:p>
          <a:p>
            <a:endParaRPr lang="pt-BR" sz="1400" b="1" dirty="0">
              <a:latin typeface="Tw Cen MT" pitchFamily="34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>
              <a:latin typeface="Tw Cen MT" pitchFamily="34" charset="0"/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0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4860032" y="1563638"/>
          <a:ext cx="4139188" cy="2351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allAtOnce"/>
      <p:bldGraphic spid="9" grpId="0">
        <p:bldSub>
          <a:bldChart bld="series"/>
        </p:bldSub>
      </p:bldGraphic>
      <p:bldGraphic spid="9" grpId="1">
        <p:bldSub>
          <a:bldChart bld="series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em Tela Larga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1160</Words>
  <Application>Microsoft Office PowerPoint</Application>
  <PresentationFormat>Apresentação na tela (16:9)</PresentationFormat>
  <Paragraphs>142</Paragraphs>
  <Slides>20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Apresentação em Tela Larga</vt:lpstr>
      <vt:lpstr>                           </vt:lpstr>
      <vt:lpstr>INTRODUÇÃO</vt:lpstr>
      <vt:lpstr>O MUNICÍPIO DE GOIÂNIA/GO</vt:lpstr>
      <vt:lpstr>CSF PARQUE SANTA RITA – EQUIPE 129</vt:lpstr>
      <vt:lpstr>OBJETIVO GERAL</vt:lpstr>
      <vt:lpstr>METODOLOGIA</vt:lpstr>
      <vt:lpstr>Atividades de educação em saúde</vt:lpstr>
      <vt:lpstr>Objetivos, Metas e Resultados</vt:lpstr>
      <vt:lpstr>OBJETIVO 1:  Ampliar a cobertura de detecção precoce do câncer de colo e do câncer de mama.</vt:lpstr>
      <vt:lpstr>OBJETIVO 1:  Ampliar a cobertura de detecção precoce do câncer de colo e do câncer de mama</vt:lpstr>
      <vt:lpstr> OBJETIVO 2: Melhorar a adesão das mulheres à realização de exame citopatológico de colo uterino e mamografia</vt:lpstr>
      <vt:lpstr> OBJETIVO 2: Melhorar a adesão das mulheres à realização de exame citopatológico de colo uterino e mamografia</vt:lpstr>
      <vt:lpstr>OBJETIVO 3:  Melhorar a qualidade do atendimento das mulheres que realizam detecção precoce de câncer de colo de útero e de mama na unidade de saúde</vt:lpstr>
      <vt:lpstr>OBJETIVO 4: Melhorar registros das informações</vt:lpstr>
      <vt:lpstr>OBJETIVO 5: Mapear as mulheres de risco para câncer de colo de útero e de mama</vt:lpstr>
      <vt:lpstr>OBJETIVO 6: Promover a saúde das mulheres que realizam detecção precoce de câncer de colo de útero e de mama na unidade de saúde</vt:lpstr>
      <vt:lpstr>DISCUSSÃO</vt:lpstr>
      <vt:lpstr>CONCLUSÕES</vt:lpstr>
      <vt:lpstr>REFERÊNCIAS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2013-02-20T02:29:17Z</dcterms:created>
  <dcterms:modified xsi:type="dcterms:W3CDTF">2014-08-19T23:12:54Z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1046</vt:i4>
  </property>
  <property fmtid="{D5CDD505-2E9C-101B-9397-08002B2CF9AE}" pid="3" name="_Version">
    <vt:lpwstr>12.0.4518</vt:lpwstr>
  </property>
</Properties>
</file>