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22" r:id="rId3"/>
    <p:sldId id="323" r:id="rId4"/>
    <p:sldId id="324" r:id="rId5"/>
    <p:sldId id="261" r:id="rId6"/>
    <p:sldId id="298" r:id="rId7"/>
    <p:sldId id="264" r:id="rId8"/>
    <p:sldId id="265" r:id="rId9"/>
    <p:sldId id="266" r:id="rId10"/>
    <p:sldId id="267" r:id="rId11"/>
    <p:sldId id="268" r:id="rId12"/>
    <p:sldId id="269" r:id="rId13"/>
    <p:sldId id="302" r:id="rId14"/>
    <p:sldId id="301" r:id="rId15"/>
    <p:sldId id="300" r:id="rId16"/>
    <p:sldId id="318" r:id="rId17"/>
    <p:sldId id="270" r:id="rId18"/>
    <p:sldId id="271" r:id="rId19"/>
    <p:sldId id="272" r:id="rId20"/>
    <p:sldId id="325" r:id="rId21"/>
    <p:sldId id="274" r:id="rId22"/>
    <p:sldId id="275" r:id="rId23"/>
    <p:sldId id="328" r:id="rId24"/>
    <p:sldId id="277" r:id="rId25"/>
    <p:sldId id="331" r:id="rId26"/>
    <p:sldId id="330" r:id="rId27"/>
    <p:sldId id="312" r:id="rId28"/>
    <p:sldId id="308" r:id="rId29"/>
    <p:sldId id="310" r:id="rId30"/>
    <p:sldId id="319" r:id="rId31"/>
    <p:sldId id="326" r:id="rId32"/>
    <p:sldId id="316" r:id="rId33"/>
    <p:sldId id="286" r:id="rId34"/>
    <p:sldId id="288" r:id="rId35"/>
    <p:sldId id="290" r:id="rId36"/>
    <p:sldId id="291" r:id="rId37"/>
    <p:sldId id="313" r:id="rId38"/>
    <p:sldId id="314" r:id="rId39"/>
    <p:sldId id="315" r:id="rId40"/>
    <p:sldId id="321" r:id="rId41"/>
    <p:sldId id="297" r:id="rId42"/>
    <p:sldId id="327" r:id="rId43"/>
    <p:sldId id="257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76" d="100"/>
          <a:sy n="76" d="100"/>
        </p:scale>
        <p:origin x="-120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Plan1!$B$24:$E$24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Plan1!$B$25:$E$25</c:f>
              <c:numCache>
                <c:formatCode>0.0%</c:formatCode>
                <c:ptCount val="4"/>
                <c:pt idx="0">
                  <c:v>0.97699999999999998</c:v>
                </c:pt>
                <c:pt idx="1">
                  <c:v>0.98699999999999999</c:v>
                </c:pt>
                <c:pt idx="2">
                  <c:v>0.99299999999999999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732352"/>
        <c:axId val="121851264"/>
      </c:barChart>
      <c:catAx>
        <c:axId val="11773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851264"/>
        <c:crosses val="autoZero"/>
        <c:auto val="1"/>
        <c:lblAlgn val="ctr"/>
        <c:lblOffset val="100"/>
        <c:noMultiLvlLbl val="0"/>
      </c:catAx>
      <c:valAx>
        <c:axId val="12185126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73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67087707786526"/>
          <c:y val="6.6467634481655491E-2"/>
          <c:w val="0.81677356736657913"/>
          <c:h val="0.8579326275944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Plan1!$A$41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Plan1!$B$40:$D$40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Plan1!$B$41:$D$41</c:f>
              <c:numCache>
                <c:formatCode>0.0%</c:formatCode>
                <c:ptCount val="3"/>
                <c:pt idx="0">
                  <c:v>0.83699999999999997</c:v>
                </c:pt>
                <c:pt idx="1">
                  <c:v>0.84099999999999997</c:v>
                </c:pt>
                <c:pt idx="2">
                  <c:v>0.86699999999999999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4336768"/>
        <c:axId val="121854720"/>
      </c:barChart>
      <c:catAx>
        <c:axId val="15433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1854720"/>
        <c:crosses val="autoZero"/>
        <c:auto val="1"/>
        <c:lblAlgn val="ctr"/>
        <c:lblOffset val="100"/>
        <c:noMultiLvlLbl val="0"/>
      </c:catAx>
      <c:valAx>
        <c:axId val="12185472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33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Plan1!$A$41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Plan1!$B$40:$D$40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Plan1!$B$41:$D$41</c:f>
              <c:numCache>
                <c:formatCode>0.0%</c:formatCode>
                <c:ptCount val="3"/>
                <c:pt idx="0">
                  <c:v>0.66700000000000004</c:v>
                </c:pt>
                <c:pt idx="1">
                  <c:v>0.73199999999999998</c:v>
                </c:pt>
                <c:pt idx="2">
                  <c:v>0.86799999999999999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109632"/>
        <c:axId val="166994496"/>
      </c:barChart>
      <c:catAx>
        <c:axId val="16710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994496"/>
        <c:crosses val="autoZero"/>
        <c:auto val="1"/>
        <c:lblAlgn val="ctr"/>
        <c:lblOffset val="100"/>
        <c:noMultiLvlLbl val="0"/>
      </c:catAx>
      <c:valAx>
        <c:axId val="16699449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710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Plan1!$A$58</c:f>
              <c:strCache>
                <c:ptCount val="1"/>
                <c:pt idx="0">
                  <c:v>Proporção de hipertensos com prescrição de medicamentos da Farmácia Popular/Hiperdia priorizada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Plan1!$B$57:$D$57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Plan1!$B$58:$D$58</c:f>
              <c:numCache>
                <c:formatCode>0.0%</c:formatCode>
                <c:ptCount val="3"/>
                <c:pt idx="0">
                  <c:v>0.84499999999999997</c:v>
                </c:pt>
                <c:pt idx="1">
                  <c:v>0.85799999999999998</c:v>
                </c:pt>
                <c:pt idx="2">
                  <c:v>0.86699999999999999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721472"/>
        <c:axId val="166997376"/>
      </c:barChart>
      <c:catAx>
        <c:axId val="1597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997376"/>
        <c:crosses val="autoZero"/>
        <c:auto val="1"/>
        <c:lblAlgn val="ctr"/>
        <c:lblOffset val="100"/>
        <c:noMultiLvlLbl val="0"/>
      </c:catAx>
      <c:valAx>
        <c:axId val="166997376"/>
        <c:scaling>
          <c:orientation val="minMax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972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Plan1!$A$58</c:f>
              <c:strCache>
                <c:ptCount val="1"/>
                <c:pt idx="0">
                  <c:v>Proporção de diabéticos com prescrição de medicamentos da Farmácia Popular/Hiperdia priorizada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Plan1!$B$57:$D$57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 </c:v>
                </c:pt>
              </c:strCache>
            </c:strRef>
          </c:cat>
          <c:val>
            <c:numRef>
              <c:f>Plan1!$B$58:$D$58</c:f>
              <c:numCache>
                <c:formatCode>0.0%</c:formatCode>
                <c:ptCount val="3"/>
                <c:pt idx="0">
                  <c:v>0.79200000000000004</c:v>
                </c:pt>
                <c:pt idx="1">
                  <c:v>0.878</c:v>
                </c:pt>
                <c:pt idx="2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723008"/>
        <c:axId val="166999104"/>
      </c:barChart>
      <c:catAx>
        <c:axId val="15972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6999104"/>
        <c:crosses val="autoZero"/>
        <c:auto val="1"/>
        <c:lblAlgn val="ctr"/>
        <c:lblOffset val="100"/>
        <c:noMultiLvlLbl val="0"/>
      </c:catAx>
      <c:valAx>
        <c:axId val="166999104"/>
        <c:scaling>
          <c:orientation val="minMax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972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836B45-252E-4073-80F7-697EAEA7E7D6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C4B24D-C90D-4C08-81AC-629298994E1B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198884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b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b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b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b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sz="20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850064"/>
            <a:ext cx="7513540" cy="17526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à saúde da pessoa com hipertensão arterial sistêmica e/ou diabetes mellitus na UBS Marlete Nobrega da Luz, Parelhas/RN.</a:t>
            </a:r>
            <a:endParaRPr lang="pt-B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619672" y="4077072"/>
            <a:ext cx="648072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VE" sz="24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Mirna </a:t>
            </a:r>
            <a:r>
              <a:rPr lang="es-VE" sz="2400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Hernández Pérez</a:t>
            </a:r>
            <a:endParaRPr lang="pt-BR" sz="2400" b="1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pt-BR" sz="2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Orientador: Eliane </a:t>
            </a:r>
            <a:r>
              <a:rPr lang="pt-BR" sz="2400" b="1" dirty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Carloni da Silva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5805264"/>
            <a:ext cx="3901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Pelotas,  2015</a:t>
            </a:r>
          </a:p>
          <a:p>
            <a:pPr algn="ctr"/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Imagem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1331640" y="188640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05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>
                <a:solidFill>
                  <a:srgbClr val="FF0000"/>
                </a:solidFill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544616"/>
          </a:xfrm>
        </p:spPr>
        <p:txBody>
          <a:bodyPr/>
          <a:lstStyle/>
          <a:p>
            <a:pPr marL="82296" indent="0">
              <a:buNone/>
            </a:pPr>
            <a:r>
              <a:rPr lang="pt-BR" dirty="0"/>
              <a:t> </a:t>
            </a:r>
            <a:endParaRPr lang="pt-BR" dirty="0" smtClean="0"/>
          </a:p>
          <a:p>
            <a:pPr marL="82296" indent="0">
              <a:buNone/>
            </a:pP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 ações foram desenvolvidas nos seguintes eixos: </a:t>
            </a:r>
          </a:p>
          <a:p>
            <a:pPr marL="82296" indent="0">
              <a:buNone/>
            </a:pPr>
            <a:endParaRPr lang="pt-BR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e avaliação.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e gestão do serviço.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Engajamento público.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da prática clínica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519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Metodologia/Ações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47260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Intervenção de 3 meses (12 semanas).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alvo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da área de abrangência.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Cadastro da população alvo.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individual na UBS, atividades coletivas e visita domiciliar.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Qualificação/treinamento da equipe.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de ações baseadas nos cadernos de atenção básica de HAS e DM n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 15 e 16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MS.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67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287016"/>
          </a:xfrm>
        </p:spPr>
        <p:txBody>
          <a:bodyPr>
            <a:normAutofit/>
          </a:bodyPr>
          <a:lstStyle/>
          <a:p>
            <a:r>
              <a:rPr lang="pt-B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Metodologia/Ações</a:t>
            </a:r>
            <a:endParaRPr lang="pt-BR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Agendamento de consultas.</a:t>
            </a:r>
          </a:p>
          <a:p>
            <a:pPr marL="82296" indent="0" algn="just">
              <a:buNone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de faltosos e busca ativa.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 educativa com população.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Reuniões da equipe</a:t>
            </a:r>
            <a:r>
              <a:rPr lang="pt-B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com o gestor no município.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das ações realizadas.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dos resultados.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ativa dos usuários faltosos às consultas médicas programadas na UBS.</a:t>
            </a:r>
            <a:endParaRPr lang="pt-BR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57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/>
              </a:rPr>
              <a:t/>
            </a:r>
            <a:br>
              <a:rPr lang="pt-BR" b="1" dirty="0" smtClean="0">
                <a:solidFill>
                  <a:srgbClr val="FF0000"/>
                </a:solidFill>
                <a:effectLst/>
              </a:rPr>
            </a:b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Metodologia/Ações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76064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pt-BR" dirty="0" smtClean="0"/>
              <a:t>            </a:t>
            </a:r>
          </a:p>
          <a:p>
            <a:pPr marL="82296" indent="0" algn="just">
              <a:buNone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Monitoramento e avaliação </a:t>
            </a:r>
          </a:p>
          <a:p>
            <a:pPr marL="82296" indent="0" algn="just">
              <a:buNone/>
            </a:pP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Atualizar o cadastro dos usuários no programa.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 clínico e laboratoriais.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Acesso aos medicamentos 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armácia Popular.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de atendimento odontológico.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dos registros  dos usuários acompanhados.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nutricional, sobre atividade física regular, tabagismo, higiene bucal.</a:t>
            </a:r>
          </a:p>
          <a:p>
            <a:pPr algn="just"/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0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Metodologia/Ações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Organização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gestão do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serviço</a:t>
            </a:r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Garantir o registro dos usuários cadastrados no programa.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Melhorar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acolhimento dos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usuários.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Capacitar os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profissionais de acordo com os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protocolos.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Garantir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realização dos exames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laboratoriais.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controle de estoque de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medicamentos.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rganizar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visitas domiciliares para a busca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faltosos.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707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3648" y="1285860"/>
            <a:ext cx="7452320" cy="5383500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</a:t>
            </a:r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Informar a comunidade sobre a existência do programa Hiperdia.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Orientar a comunidade sobre a importância de manter o acompanhamento na unidade.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Envolver a comunidade nas ações de promoção e prevenção de saúde.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Realizar reuniões com o grupo dos hipertensos e diabéticos.</a:t>
            </a:r>
            <a:r>
              <a:rPr lang="pt-B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5616" y="258060"/>
            <a:ext cx="7498080" cy="1143000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pt-BR" b="1" dirty="0" smtClean="0">
              <a:solidFill>
                <a:srgbClr val="FF0000"/>
              </a:solidFill>
              <a:effectLst/>
            </a:endParaRPr>
          </a:p>
          <a:p>
            <a:r>
              <a:rPr lang="pt-BR" b="1" dirty="0" smtClean="0">
                <a:solidFill>
                  <a:srgbClr val="FF0000"/>
                </a:solidFill>
                <a:effectLst/>
              </a:rPr>
              <a:t>    </a:t>
            </a:r>
            <a:r>
              <a:rPr lang="pt-B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Metodologia/Ações</a:t>
            </a:r>
          </a:p>
          <a:p>
            <a:endParaRPr lang="pt-BR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59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Metodologia/Ações</a:t>
            </a:r>
            <a:b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" indent="0" algn="just">
              <a:buNone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Qualificação da prática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clínica</a:t>
            </a:r>
          </a:p>
          <a:p>
            <a:pPr marL="27432" indent="0" algn="just">
              <a:buNone/>
            </a:pPr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equipe;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Orientações 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à</a:t>
            </a: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comunidade;</a:t>
            </a:r>
          </a:p>
          <a:p>
            <a:pPr marL="484632" indent="-457200"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84632" indent="-457200"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Adequação dos registros.</a:t>
            </a:r>
            <a:r>
              <a:rPr lang="pt-BR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Logística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Protocolo de atendimentos os hipertensos e diabéticos, MS.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Espelho.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coleta de dados.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8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rgbClr val="FF0000"/>
                </a:solidFill>
              </a:rPr>
              <a:t>OBJETIVOS ESPECÍFICOS/METAS</a:t>
            </a:r>
            <a:endParaRPr lang="pt-BR" sz="32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pt-BR" sz="2000" b="1" dirty="0" smtClean="0"/>
              <a:t>: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cobertura de hipertensos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e/ou diabéticos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2060"/>
                </a:solidFill>
              </a:rPr>
              <a:t>Meta 1.1</a:t>
            </a:r>
            <a:r>
              <a:rPr lang="pt-BR" sz="2000" b="1" dirty="0" smtClean="0">
                <a:solidFill>
                  <a:srgbClr val="002060"/>
                </a:solidFill>
              </a:rPr>
              <a:t>: </a:t>
            </a:r>
            <a:r>
              <a:rPr lang="pt-BR" sz="2000" dirty="0">
                <a:solidFill>
                  <a:srgbClr val="002060"/>
                </a:solidFill>
              </a:rPr>
              <a:t>Cadastrar 80% dos hipertensos da área de abrangência no Programa de Atenção à Hipertensão Arterial e à Diabetes Mellitus da unidade de </a:t>
            </a:r>
            <a:r>
              <a:rPr lang="pt-BR" sz="2000" dirty="0" smtClean="0">
                <a:solidFill>
                  <a:srgbClr val="002060"/>
                </a:solidFill>
              </a:rPr>
              <a:t>saúde.</a:t>
            </a:r>
            <a:endParaRPr lang="pt-BR" sz="20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 smtClean="0">
                <a:solidFill>
                  <a:srgbClr val="002060"/>
                </a:solidFill>
              </a:rPr>
              <a:t>Meta 1.2:</a:t>
            </a:r>
            <a:r>
              <a:rPr lang="pt-BR" sz="2000" dirty="0">
                <a:solidFill>
                  <a:srgbClr val="002060"/>
                </a:solidFill>
              </a:rPr>
              <a:t>Cadastrar 80% dos diabéticos da área de abrangência no Programa de Atenção à Hipertensão Arterial e à Diabetes Mellitus da unidade de saúde.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736" y="26016"/>
            <a:ext cx="7714104" cy="1438548"/>
          </a:xfrm>
        </p:spPr>
        <p:txBody>
          <a:bodyPr>
            <a:noAutofit/>
          </a:bodyPr>
          <a:lstStyle/>
          <a:p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407= 65,2% HAS</a:t>
            </a:r>
            <a:b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 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hipertenso na </a:t>
            </a: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unidade de saúde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1011302" y="4725144"/>
            <a:ext cx="7305114" cy="1509888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ítulo 2"/>
          <p:cNvSpPr txBox="1">
            <a:spLocks/>
          </p:cNvSpPr>
          <p:nvPr/>
        </p:nvSpPr>
        <p:spPr>
          <a:xfrm>
            <a:off x="5580112" y="4725144"/>
            <a:ext cx="3492482" cy="1303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868144" y="6254911"/>
            <a:ext cx="3108281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Meta: 80 %</a:t>
            </a: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514944"/>
            <a:ext cx="5044060" cy="323116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123728" y="4846864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2060"/>
                </a:solidFill>
              </a:rPr>
              <a:t>Figura 2: Cobertura do programa de atenção ao </a:t>
            </a:r>
            <a:r>
              <a:rPr lang="pt-BR" dirty="0" smtClean="0">
                <a:solidFill>
                  <a:srgbClr val="002060"/>
                </a:solidFill>
              </a:rPr>
              <a:t>hipertenso na </a:t>
            </a:r>
            <a:r>
              <a:rPr lang="pt-BR" dirty="0">
                <a:solidFill>
                  <a:srgbClr val="002060"/>
                </a:solidFill>
              </a:rPr>
              <a:t>UBS Marlete Nobrega da Luz, Parelhas/RN, 2015.</a:t>
            </a:r>
          </a:p>
        </p:txBody>
      </p:sp>
    </p:spTree>
    <p:extLst>
      <p:ext uri="{BB962C8B-B14F-4D97-AF65-F5344CB8AC3E}">
        <p14:creationId xmlns:p14="http://schemas.microsoft.com/office/powerpoint/2010/main" val="415856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hipertensão arterial (HAS) e o diabetes mellitus (DM) são duas doenças crônicas que podem ocasionar a invalidez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temporária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permanente assim como desencadear complicações e até mesmo a morte. </a:t>
            </a: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é uma doença altamente prevalente, sendo responsável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pelo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 40 % das mortes por acidente vascular cerebral (AVC) e por 25% das mortes por doenças arterial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coronária.</a:t>
            </a:r>
          </a:p>
        </p:txBody>
      </p:sp>
    </p:spTree>
    <p:extLst>
      <p:ext uri="{BB962C8B-B14F-4D97-AF65-F5344CB8AC3E}">
        <p14:creationId xmlns:p14="http://schemas.microsoft.com/office/powerpoint/2010/main" val="234847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91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59,1</a:t>
            </a: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DM.</a:t>
            </a:r>
            <a:b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</a:t>
            </a:r>
            <a:r>
              <a:rPr lang="pt-BR" sz="24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diabéticos na unidade de saúde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1556792"/>
            <a:ext cx="5256584" cy="331041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339752" y="5157192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Figura 2</a:t>
            </a:r>
            <a:r>
              <a:rPr lang="pt-BR" dirty="0">
                <a:solidFill>
                  <a:srgbClr val="002060"/>
                </a:solidFill>
              </a:rPr>
              <a:t>: Cobertura do programa de atenção ao diabético UBS </a:t>
            </a:r>
            <a:r>
              <a:rPr lang="pt-BR" dirty="0" err="1">
                <a:solidFill>
                  <a:srgbClr val="002060"/>
                </a:solidFill>
              </a:rPr>
              <a:t>Marlete</a:t>
            </a:r>
            <a:r>
              <a:rPr lang="pt-BR" dirty="0">
                <a:solidFill>
                  <a:srgbClr val="002060"/>
                </a:solidFill>
              </a:rPr>
              <a:t> Nobrega da Luz, Parelhas/RN, 2015.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6093508"/>
            <a:ext cx="3133616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8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na meta de cobertura:</a:t>
            </a:r>
            <a:endParaRPr lang="pt-BR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A área de abrangência muito extensa;</a:t>
            </a:r>
          </a:p>
          <a:p>
            <a:pPr marL="82296" indent="0">
              <a:buNone/>
            </a:pPr>
            <a:r>
              <a:rPr lang="pt-BR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Ausência de uma ACS devido licença maternidade;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Pouco tempo para desenvolvimento da intervenção;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</a:rPr>
              <a:t>Dificuldade de adesão dos usuários. </a:t>
            </a:r>
          </a:p>
          <a:p>
            <a:pPr marL="82296" indent="0"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0075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276387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Objetivo </a:t>
            </a:r>
            <a:r>
              <a:rPr lang="pt-BR" sz="2800" b="1" dirty="0">
                <a:solidFill>
                  <a:srgbClr val="FF0000"/>
                </a:solidFill>
              </a:rPr>
              <a:t>2: </a:t>
            </a:r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qualidade da atenção </a:t>
            </a: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e/ou diabéticos</a:t>
            </a:r>
            <a:r>
              <a:rPr lang="pt-BR" sz="2800" dirty="0">
                <a:solidFill>
                  <a:srgbClr val="002060"/>
                </a:solidFill>
              </a:rPr>
              <a:t>.</a:t>
            </a:r>
            <a:br>
              <a:rPr lang="pt-BR" sz="2800" dirty="0">
                <a:solidFill>
                  <a:srgbClr val="002060"/>
                </a:solidFill>
              </a:rPr>
            </a:br>
            <a:r>
              <a:rPr lang="pt-BR" sz="2800" dirty="0"/>
              <a:t> </a:t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73325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hipertensos.</a:t>
            </a:r>
          </a:p>
          <a:p>
            <a:pPr marL="82296" indent="0" algn="just">
              <a:buNone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VE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realização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complementares em dia de acordo com protocolo. </a:t>
            </a: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s-VE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realização dos exames complementares em dia de acordo com protocolo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4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17638"/>
            <a:ext cx="8100392" cy="5440362"/>
          </a:xfrm>
        </p:spPr>
        <p:txBody>
          <a:bodyPr>
            <a:normAutofit fontScale="92500" lnSpcReduction="10000"/>
          </a:bodyPr>
          <a:lstStyle/>
          <a:p>
            <a:endParaRPr lang="pt-BR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Priorizar a prescrição de medicamentos da farmácia popular para 100% dos hipertensos cadastrados na unidade de saúde. </a:t>
            </a:r>
          </a:p>
          <a:p>
            <a:pPr marL="82296" indent="0" algn="just">
              <a:buNone/>
            </a:pPr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2.6. Priorizar a prescrição de medicamentos da farmácia popular para 100% dos diabéticos cadastrados na unidade de saúde.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2.7. Realizar avaliação da necessidade de atendimento odontológico em 100% dos hipertensos.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2.8. Realizar avaliação da necessidade de atendimento odontológico em 100% dos diabéticos.</a:t>
            </a:r>
          </a:p>
          <a:p>
            <a:pPr algn="just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10295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40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99.3%</a:t>
            </a:r>
            <a:r>
              <a:rPr lang="pt-BR" sz="2800" dirty="0" smtClean="0">
                <a:solidFill>
                  <a:srgbClr val="4F271C">
                    <a:satMod val="13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404 HIPERTENSOS</a:t>
            </a:r>
            <a:endParaRPr lang="pt-BR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779564"/>
              </p:ext>
            </p:extLst>
          </p:nvPr>
        </p:nvGraphicFramePr>
        <p:xfrm>
          <a:off x="1835696" y="1628800"/>
          <a:ext cx="612068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 rot="10800000" flipV="1">
            <a:off x="1835696" y="4526178"/>
            <a:ext cx="619268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3: Gráfico Proporção de hipertensos com o exame clínico </a:t>
            </a:r>
            <a:r>
              <a:rPr lang="pt-BR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 de </a:t>
            </a:r>
            <a:r>
              <a:rPr lang="pt-BR" sz="1600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acordo </a:t>
            </a:r>
            <a:r>
              <a:rPr lang="pt-BR" sz="16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protocolo UBS Marlete Nobrega da Luz, Parelhas/RN, 2015.</a:t>
            </a:r>
          </a:p>
          <a:p>
            <a:pPr indent="540385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Meta: 100%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na meta de hipertensos com exame clinico apropriado :</a:t>
            </a:r>
            <a:endParaRPr lang="pt-B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7624" y="2204864"/>
            <a:ext cx="7632848" cy="28083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 de visitas domiciliares aos usuários acamados com demência  e doença de Alzheimer, com impossibilidade de realizar o exame clínico adequado.  </a:t>
            </a: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6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Meta:</a:t>
            </a:r>
            <a:br>
              <a:rPr lang="pt-BR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410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VE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Realizar exame clínico apropriado em 100% dos  diabéticos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de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alcançada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proporção de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82296" indent="0">
              <a:buNone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exame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clínico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apropriado.</a:t>
            </a: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0098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86,7%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353 HAS </a:t>
            </a: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79=86,8%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DM </a:t>
            </a: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Realização de exames complementares em dia de acordo com o protocolo</a:t>
            </a:r>
            <a:endParaRPr lang="pt-BR" sz="2400" dirty="0">
              <a:solidFill>
                <a:srgbClr val="00206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7448903"/>
              </p:ext>
            </p:extLst>
          </p:nvPr>
        </p:nvGraphicFramePr>
        <p:xfrm>
          <a:off x="1435100" y="1524001"/>
          <a:ext cx="3657600" cy="312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080192" y="4869160"/>
            <a:ext cx="3851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4: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hipertensos com os exames complementares em dia de acordo com o protocolo UBS Marlete Nobrega da Luz, Parelhas/RN, 2015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204175"/>
              </p:ext>
            </p:extLst>
          </p:nvPr>
        </p:nvGraphicFramePr>
        <p:xfrm>
          <a:off x="5276850" y="1524001"/>
          <a:ext cx="3657600" cy="312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4922642" y="4826675"/>
            <a:ext cx="40110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5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diabéticos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os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exames complementares em dia de acordo com o protocolo UBS Marlete Nobrega da Luz, Parelhas/RN, 2015</a:t>
            </a:r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Meta: 100 %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71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/>
      <p:bldGraphic spid="7" grpId="0">
        <p:bldAsOne/>
      </p:bldGraphic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322104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na meta dos hipertensos e/ou diabéticos com realização de exames complementares em dia</a:t>
            </a:r>
            <a:endParaRPr lang="pt-B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Escassez de recursos para a realização dos exames complementares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Atrasos nos retornos com exames na consultas programadas na unidade.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412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353=86,7%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e </a:t>
            </a:r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81= 89 %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prescrição de medicamentos na farmácia popular</a:t>
            </a:r>
            <a:endParaRPr lang="pt-BR" sz="2800" dirty="0">
              <a:solidFill>
                <a:srgbClr val="00206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0689921"/>
              </p:ext>
            </p:extLst>
          </p:nvPr>
        </p:nvGraphicFramePr>
        <p:xfrm>
          <a:off x="1435100" y="1524001"/>
          <a:ext cx="3657600" cy="3057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971600" y="4581128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hipertensos com prescrição de medicamentos da Farmácia Popular/Hiperdia priorizada UBS Marlete Nobrega da Luz, Parelhas/RN, 2015</a:t>
            </a:r>
            <a:endParaRPr lang="pt-BR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4524318"/>
              </p:ext>
            </p:extLst>
          </p:nvPr>
        </p:nvGraphicFramePr>
        <p:xfrm>
          <a:off x="5276850" y="1524001"/>
          <a:ext cx="3657600" cy="3057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5148064" y="4693979"/>
            <a:ext cx="3888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7: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Proporção de diabéticos </a:t>
            </a:r>
            <a:endParaRPr lang="pt-BR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prescrição de medicamentos da Farmácia Popular/Hiperdia 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priorizada  UBS </a:t>
            </a:r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Marlete Nobrega da Luz, Parelhas/RN, 2015</a:t>
            </a:r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pt-BR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Meta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 100%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  <p:bldP spid="6" grpId="0"/>
      <p:bldGraphic spid="7" grpId="0">
        <p:bldAsOne/>
      </p:bldGraphic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HAS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combinação com a diabetes representa 62% do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diagnóstico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primário de usuários submetidos à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diálise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além de ser fatores de riscos das doenças cardiovasculares e cerebrovasculares, que se encontram dentro das 10 primeiras causa de morte no Brasil e no mundo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 constituem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32,2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das mortes por infarto do miocárdio e derrame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cerebral.</a:t>
            </a: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4698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na meta de hipertensos e/ou diabéticos com prescrição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medicamentos na farmácia popular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67240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Preferência dos usuários aos medicamentos não genéricos.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em acompanhamento e tratamento por outros especialistas, com prescrição de medicamentos que não eram da farmácia popular.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0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rgbClr val="FF0000"/>
                </a:solidFill>
              </a:rPr>
              <a:t>Meta:</a:t>
            </a:r>
            <a:br>
              <a:rPr lang="pt-BR" b="1" u="sng" dirty="0" smtClean="0">
                <a:solidFill>
                  <a:srgbClr val="FF0000"/>
                </a:solidFill>
              </a:rPr>
            </a:b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das necessidades de atendimento odontológico em 100% dos pacientes hipertensos e/ou diabéticos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pt-B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de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 alcançada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proporção de diabéticos e/ou hipertensos com avaliação da necessidade de atendimento odontológico.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92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pt-BR" sz="3600" dirty="0">
                <a:effectLst/>
              </a:rPr>
              <a:t> </a:t>
            </a:r>
            <a:r>
              <a:rPr lang="pt-BR" sz="31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a adesão de hipertensos e/ou diabéticos ao programa</a:t>
            </a:r>
            <a:endParaRPr lang="pt-BR" sz="3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5256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3.1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Buscar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e/ou diabéticos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faltosos às consultas na unidade de saúde conforme a periodicidade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 dos hipertensos e/ou diabéticos faltosos às consultas com busca ativa na unidade de saúde.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4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4: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 </a:t>
            </a:r>
            <a: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pPr algn="just"/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e/ou diabéticos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r>
              <a:rPr lang="pt-B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t-BR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dos hipertensos e/ou diabéticos com registro adequado na ficha de acompanhamento.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8997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5: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doenças cardiovasculares</a:t>
            </a:r>
            <a:r>
              <a:rPr lang="pt-BR" sz="4400" dirty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752528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pt-BR" sz="2400" dirty="0" smtClean="0"/>
              <a:t> 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 algn="just">
              <a:buNone/>
            </a:pPr>
            <a:endParaRPr lang="pt-B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5.1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a estratificação de risco cardiovascular em </a:t>
            </a:r>
            <a:r>
              <a:rPr lang="pt-B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pacientes hipertensos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 cadastrados na unidade de saúde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es-VE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pt-BR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hipertensos e/ou diabéticos com estratificação de risco cardiovascular em dia.</a:t>
            </a:r>
          </a:p>
          <a:p>
            <a:pPr marL="82296" indent="0" algn="just">
              <a:buNone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928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6: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 saúde de hipertensos e </a:t>
            </a: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endParaRPr lang="pt-BR" sz="2400" dirty="0" smtClean="0"/>
          </a:p>
          <a:p>
            <a:pPr marL="82296" indent="0" algn="just">
              <a:buNone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6.1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hipertensos 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82296" indent="0" algn="just">
              <a:buNone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6.2: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pacientes hipertensos 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82296" indent="0" algn="just">
              <a:buNone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6.3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pacientes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 diabéticos</a:t>
            </a:r>
          </a:p>
          <a:p>
            <a:pPr marL="82296" indent="0" algn="just">
              <a:buNone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6.4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pacientes hipertensos 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8229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7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Resultados:</a:t>
            </a:r>
            <a:endParaRPr lang="pt-BR" sz="3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hipertensos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e/ou diabéticos com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orientação nutricional sobre alimentação saudável. </a:t>
            </a: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e/ou diabéticos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orientação sobre a prática de atividade física regular.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hipertensos e/ou diabéticos que receberam orientação sobre os riscos de tabagismo.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 de 100% alcançada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todos os meses na proporção de hipertensos e/ou diabéticos que receberam orientação sobre higiene bucal.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7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Autofit/>
          </a:bodyPr>
          <a:lstStyle/>
          <a:p>
            <a:r>
              <a:rPr lang="pt-BR" sz="3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5514" y="1844824"/>
            <a:ext cx="7498080" cy="420518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 trabalho em equipe trabalhasse pelos mesmos objetivos;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Envolvimento da equipe no desenvolvimento das atividades;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Capacitação da equipe de saúde;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Formação de uma equipe de acolhimento aos usuários;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da população para o acompanhamento e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atenção de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259632" y="1124257"/>
            <a:ext cx="7463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intervenção </a:t>
            </a:r>
            <a:r>
              <a:rPr lang="pt-BR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equipe</a:t>
            </a:r>
            <a:endParaRPr 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006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60840" cy="1084982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Importância </a:t>
            </a:r>
            <a:r>
              <a:rPr lang="pt-BR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</a:t>
            </a:r>
            <a: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b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dos processos de trabalho,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Diminuição das consultas por demanda espontânea;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das consultas médica programadas;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Atualização dos prontuários dos usuários que são acompanhados na unidade;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Revisão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atribuições de cada membro da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9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Importância </a:t>
            </a:r>
            <a:r>
              <a:rPr lang="pt-BR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intervenção para </a:t>
            </a:r>
            <a:r>
              <a:rPr lang="pt-BR" sz="3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3076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Envolvimento da comunidade nas ações da equipe de saúde;</a:t>
            </a:r>
          </a:p>
          <a:p>
            <a:pPr marL="82296" indent="0" algn="just">
              <a:buNone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Possibilidade de relação mais estreita entre profissionais e a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Elevação do nível de conhecimento da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do acolhimento aos usuários na unidade;</a:t>
            </a:r>
          </a:p>
          <a:p>
            <a:pPr marL="82296" indent="0" algn="just">
              <a:buNone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do número de atendimentos por consultas médicas programadas na unidade;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qualidade do atendimento, foram incrementadas as visitas domiciliares, assim como as palestras realizadas na comunidade.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equipe da Unidade Básica de Saúde </a:t>
            </a:r>
            <a:r>
              <a:rPr lang="pt-BR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Marlete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Nobrega da Luz</a:t>
            </a:r>
            <a:r>
              <a:rPr lang="pt-B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escolheu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ação programática como foco da intervenção, pois identificou a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de melhoria da cobertura, pois havia estimativa de 624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(73%)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hipertensos cadastrados e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 (63%)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usuários diabéticos, além da necessidade de melhoria no indicadores de qualidade, que estavam bem abaixo do ideal, por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haver uma sistematização adequada da assistência.</a:t>
            </a: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Incorporação </a:t>
            </a:r>
            <a:r>
              <a:rPr lang="pt-BR" sz="3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intervenção à rotina do 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dos hipertensos e/ou diabéticos;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ncorporar o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a outros programas priorizados na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consultas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programadas;</a:t>
            </a:r>
          </a:p>
          <a:p>
            <a:pPr marL="82296" indent="0" algn="just">
              <a:buNone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ermitir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todos os hipertensos e diabéticos sejam avaliados em consultas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odontológicas;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ncentivar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comunidade para promover estilos de vida mais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saudáveis.</a:t>
            </a: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0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03648" y="367092"/>
            <a:ext cx="7498080" cy="56207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aprendizagem</a:t>
            </a:r>
            <a:endParaRPr lang="pt-B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115616" y="980728"/>
            <a:ext cx="7498080" cy="559268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Dificuldades iniciais devido a forma da realização do curso a distância;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Superação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iniciais;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Superação das dificuldades com a língua e o uso do computador;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002060"/>
                </a:solidFill>
                <a:cs typeface="Arial" pitchFamily="34" charset="0"/>
              </a:rPr>
              <a:t>Estudo da área clínica, para realizar os atendimentos com ótima qualidade aplicando sempre os princípios do SUS</a:t>
            </a:r>
            <a:r>
              <a:rPr lang="pt-BR" sz="2400" dirty="0" smtClean="0">
                <a:solidFill>
                  <a:srgbClr val="002060"/>
                </a:solidFill>
                <a:cs typeface="Arial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1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crítica sobre aprendizagem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</a:t>
            </a:r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fóruns com troca de conhecimento e experiências de diversas realidades diferentes;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Organização, planejamento, execução das atividades do dia a dia. 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Experiência  muito enriquecedora;</a:t>
            </a:r>
          </a:p>
          <a:p>
            <a:pPr algn="just"/>
            <a:endParaRPr lang="pt-BR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 e interação com a população da área da abrangência, em especial com os usuários da intervenção</a:t>
            </a:r>
          </a:p>
          <a:p>
            <a:pPr algn="just"/>
            <a:endParaRPr lang="pt-BR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4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" y="2996952"/>
            <a:ext cx="4814800" cy="3827125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356992"/>
            <a:ext cx="4139952" cy="3455043"/>
          </a:xfrm>
          <a:prstGeom prst="rect">
            <a:avLst/>
          </a:prstGeom>
          <a:noFill/>
        </p:spPr>
      </p:pic>
      <p:pic>
        <p:nvPicPr>
          <p:cNvPr id="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995936" cy="2996952"/>
          </a:xfrm>
          <a:prstGeom prst="rect">
            <a:avLst/>
          </a:prstGeom>
          <a:noFill/>
        </p:spPr>
      </p:pic>
      <p:pic>
        <p:nvPicPr>
          <p:cNvPr id="7" name="Imagem 6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5580112" y="378336"/>
            <a:ext cx="2761084" cy="2186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28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447800"/>
          </a:xfrm>
          <a:noFill/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410200"/>
          </a:xfrm>
          <a:noFill/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IMPORTÂNCIA </a:t>
            </a:r>
            <a:r>
              <a: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 AÇÃO </a:t>
            </a: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PROGRAMÁTICA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 algn="just">
              <a:buNone/>
            </a:pPr>
            <a:endParaRPr lang="pt-BR" sz="2400" b="1" dirty="0" smtClean="0">
              <a:solidFill>
                <a:srgbClr val="4F271C">
                  <a:satMod val="13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do controle e qualidade na atenção aos hipertensos e diabéticos.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Reorganização do trabalho na UBS.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adequado para a realização do acompanhamento.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 de casos novos.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Realização de atividade de prevenção e avaliação dos fatores de riscos para o desenvolvimento destas doenças crônicas.</a:t>
            </a:r>
          </a:p>
          <a:p>
            <a:pPr marL="82296" indent="0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997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0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CARACTERIZAÇÃO DO MUNICÍPIO</a:t>
            </a:r>
            <a:r>
              <a:rPr lang="pt-BR" sz="24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 algn="just">
              <a:buNone/>
            </a:pPr>
            <a:endParaRPr lang="pt-B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Localizado na mesorregião central potiguar e microrregião do Seridó no estado Rio Grande do Norte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Distante 246 km de Natal a capital estadual.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de 24.000 habitantes.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de saúde com Hospital municipal, que presta atendimento ao SUS.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UBS, destas 6 são ESF tradicionais.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 farmácias populares;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CEO;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SAMU.</a:t>
            </a:r>
          </a:p>
        </p:txBody>
      </p:sp>
    </p:spTree>
    <p:extLst>
      <p:ext uri="{BB962C8B-B14F-4D97-AF65-F5344CB8AC3E}">
        <p14:creationId xmlns:p14="http://schemas.microsoft.com/office/powerpoint/2010/main" val="15412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pt-B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UBS: Marlete Nobrega da Luz</a:t>
            </a:r>
          </a:p>
          <a:p>
            <a:pPr algn="just"/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ESF tradicional.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física inadequada.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Equipe Saúde da família, com 13 integrantes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População 4104 pessoas: Zona Urbana.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Cadastrados 624 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hipertensos e </a:t>
            </a: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154 diabéticos</a:t>
            </a:r>
            <a:r>
              <a:rPr lang="pt-B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Saúde Bucal.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 NASF.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8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u="sng" dirty="0">
                <a:solidFill>
                  <a:srgbClr val="FF0000"/>
                </a:solidFill>
              </a:rPr>
              <a:t>Antes da intervenção</a:t>
            </a:r>
            <a:r>
              <a:rPr lang="pt-BR" sz="4000" dirty="0">
                <a:solidFill>
                  <a:srgbClr val="FF0000"/>
                </a:solidFill>
              </a:rPr>
              <a:t>: </a:t>
            </a:r>
            <a:br>
              <a:rPr lang="pt-BR" sz="4000" dirty="0">
                <a:solidFill>
                  <a:srgbClr val="FF0000"/>
                </a:solidFill>
              </a:rPr>
            </a:br>
            <a:endParaRPr lang="pt-BR" sz="40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94928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erviço realizado no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atendimento por demanda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espontânea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 trabalho pela equipe de forma independente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continuidade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atendimento.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Desconhecimento da população da área de abrangência.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Acompanhamento inadequado dos usuários.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um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arquivo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específico </a:t>
            </a:r>
            <a:r>
              <a:rPr lang="pt-B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o registro dos hipertensos e </a:t>
            </a: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Prontuários desatualizados e alguns usuários sem prontuários.</a:t>
            </a:r>
            <a:endParaRPr lang="pt-B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385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u="sng" dirty="0" smtClean="0">
                <a:solidFill>
                  <a:srgbClr val="FF0000"/>
                </a:solidFill>
              </a:rPr>
              <a:t>Objetivo geral</a:t>
            </a:r>
            <a:endParaRPr lang="pt-B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a atenção à saúde da pessoa com hipertensão arterial sistêmica e/ou diabetes mellitus na Unidade Básica de Saúde Marlete Nobrega da Luz, Parelhas/RN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b="1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pt-BR" dirty="0"/>
          </a:p>
          <a:p>
            <a:pPr marL="82296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95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1674</TotalTime>
  <Words>2119</Words>
  <Application>Microsoft Office PowerPoint</Application>
  <PresentationFormat>Apresentação na tela (4:3)</PresentationFormat>
  <Paragraphs>337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INTRODUÇÃO</vt:lpstr>
      <vt:lpstr>INTRODUÇÃO</vt:lpstr>
      <vt:lpstr>INTRODUÇÃO</vt:lpstr>
      <vt:lpstr>Antes da intervenção:  </vt:lpstr>
      <vt:lpstr>Objetivo geral</vt:lpstr>
      <vt:lpstr>Metodologia</vt:lpstr>
      <vt:lpstr>Metodologia/Ações</vt:lpstr>
      <vt:lpstr>Metodologia/Ações</vt:lpstr>
      <vt:lpstr> Metodologia/Ações </vt:lpstr>
      <vt:lpstr>Metodologia/Ações</vt:lpstr>
      <vt:lpstr>Apresentação do PowerPoint</vt:lpstr>
      <vt:lpstr>Metodologia/Ações </vt:lpstr>
      <vt:lpstr>Logística</vt:lpstr>
      <vt:lpstr>OBJETIVOS ESPECÍFICOS/METAS</vt:lpstr>
      <vt:lpstr>   Resultado: 407= 65,2% HAS Cobertura do programa de atenção ao  hipertenso na unidade de saúde               </vt:lpstr>
      <vt:lpstr>  Resultado: 91= 59,1% DM. Cobertura do programa de atenção ao  diabéticos na unidade de saúde  </vt:lpstr>
      <vt:lpstr>Dificuldades na meta de cobertura:</vt:lpstr>
      <vt:lpstr> Objetivo 2: Melhorar a qualidade da atenção  a hipertensos e/ou diabéticos.   </vt:lpstr>
      <vt:lpstr>Apresentação do PowerPoint</vt:lpstr>
      <vt:lpstr>Resultado: 99.3% = 404 HIPERTENSOS</vt:lpstr>
      <vt:lpstr>Dificuldades na meta de hipertensos com exame clinico apropriado :</vt:lpstr>
      <vt:lpstr>Meta: </vt:lpstr>
      <vt:lpstr>Resultado:86,7% = 353 HAS e  79=86,8%  DM  Realização de exames complementares em dia de acordo com o protocolo</vt:lpstr>
      <vt:lpstr>Dificuldades na meta dos hipertensos e/ou diabéticos com realização de exames complementares em dia</vt:lpstr>
      <vt:lpstr>Resultado:353=86,7% HAS e 81= 89 % DM prescrição de medicamentos na farmácia popular</vt:lpstr>
      <vt:lpstr>Dificuldades na meta de hipertensos e/ou diabéticos com prescrição de medicamentos na farmácia popular</vt:lpstr>
      <vt:lpstr>Meta: </vt:lpstr>
      <vt:lpstr>Objetivo 3: Melhorar a adesão de hipertensos e/ou diabéticos ao programa</vt:lpstr>
      <vt:lpstr>Objetivo 4: Melhorar o registro das informações  </vt:lpstr>
      <vt:lpstr>Objetivo 5: Mapear hipertensos e diabéticos de risco para doenças cardiovasculares.</vt:lpstr>
      <vt:lpstr>Objetivo 6: Promover a saúde de hipertensos e diabéticos.</vt:lpstr>
      <vt:lpstr>Resultados:</vt:lpstr>
      <vt:lpstr>Discussão</vt:lpstr>
      <vt:lpstr>      Importância da intervenção para      SERVIÇO </vt:lpstr>
      <vt:lpstr>  Importância da intervenção para          COMUNIDADE </vt:lpstr>
      <vt:lpstr> Incorporação da intervenção à rotina do serviço  </vt:lpstr>
      <vt:lpstr>Reflexão crítica sobre aprendizagem</vt:lpstr>
      <vt:lpstr>Reflexão crítica sobre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Talita Helena</dc:creator>
  <cp:lastModifiedBy>Talita Monteiro</cp:lastModifiedBy>
  <cp:revision>400</cp:revision>
  <dcterms:created xsi:type="dcterms:W3CDTF">2015-08-05T17:36:44Z</dcterms:created>
  <dcterms:modified xsi:type="dcterms:W3CDTF">2015-09-20T14:05:56Z</dcterms:modified>
</cp:coreProperties>
</file>