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90" r:id="rId2"/>
    <p:sldId id="391" r:id="rId3"/>
    <p:sldId id="392" r:id="rId4"/>
    <p:sldId id="393" r:id="rId5"/>
    <p:sldId id="394" r:id="rId6"/>
    <p:sldId id="395" r:id="rId7"/>
    <p:sldId id="397" r:id="rId8"/>
    <p:sldId id="398" r:id="rId9"/>
    <p:sldId id="399" r:id="rId10"/>
    <p:sldId id="400" r:id="rId11"/>
    <p:sldId id="403" r:id="rId12"/>
    <p:sldId id="404" r:id="rId13"/>
    <p:sldId id="405" r:id="rId14"/>
    <p:sldId id="407" r:id="rId15"/>
    <p:sldId id="408" r:id="rId16"/>
    <p:sldId id="411" r:id="rId17"/>
    <p:sldId id="415" r:id="rId18"/>
    <p:sldId id="412" r:id="rId19"/>
    <p:sldId id="413" r:id="rId20"/>
    <p:sldId id="414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89946" autoAdjust="0"/>
  </p:normalViewPr>
  <p:slideViewPr>
    <p:cSldViewPr>
      <p:cViewPr>
        <p:scale>
          <a:sx n="81" d="100"/>
          <a:sy n="81" d="100"/>
        </p:scale>
        <p:origin x="-1354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09410283158676"/>
          <c:y val="6.3992649217065045E-2"/>
          <c:w val="0.86604097874862418"/>
          <c:h val="0.81452498210390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0.32236842105263158</c:v>
                </c:pt>
                <c:pt idx="1">
                  <c:v>0.59210526315789469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06688"/>
        <c:axId val="91128960"/>
      </c:barChart>
      <c:catAx>
        <c:axId val="911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28960"/>
        <c:crosses val="autoZero"/>
        <c:auto val="1"/>
        <c:lblAlgn val="ctr"/>
        <c:lblOffset val="100"/>
        <c:noMultiLvlLbl val="0"/>
      </c:catAx>
      <c:valAx>
        <c:axId val="911289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0668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91387993926602"/>
          <c:y val="3.4130887813811933E-2"/>
          <c:w val="0.82908612006073401"/>
          <c:h val="0.8587024677020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0.15463917525773196</c:v>
                </c:pt>
                <c:pt idx="1">
                  <c:v>0.28865979381443296</c:v>
                </c:pt>
                <c:pt idx="2">
                  <c:v>0.47422680412371132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54304"/>
        <c:axId val="91155840"/>
      </c:barChart>
      <c:catAx>
        <c:axId val="9115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55840"/>
        <c:crosses val="autoZero"/>
        <c:auto val="1"/>
        <c:lblAlgn val="ctr"/>
        <c:lblOffset val="100"/>
        <c:noMultiLvlLbl val="0"/>
      </c:catAx>
      <c:valAx>
        <c:axId val="911558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5430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0.79591836734693877</c:v>
                </c:pt>
                <c:pt idx="1">
                  <c:v>0.88888888888888884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99968"/>
        <c:axId val="34101504"/>
      </c:barChart>
      <c:catAx>
        <c:axId val="340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01504"/>
        <c:crosses val="autoZero"/>
        <c:auto val="1"/>
        <c:lblAlgn val="ctr"/>
        <c:lblOffset val="100"/>
        <c:noMultiLvlLbl val="0"/>
      </c:catAx>
      <c:valAx>
        <c:axId val="34101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099968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0.8</c:v>
                </c:pt>
                <c:pt idx="1">
                  <c:v>0.8928571428571429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40160"/>
        <c:axId val="34141696"/>
      </c:barChart>
      <c:catAx>
        <c:axId val="341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41696"/>
        <c:crosses val="autoZero"/>
        <c:auto val="1"/>
        <c:lblAlgn val="ctr"/>
        <c:lblOffset val="100"/>
        <c:noMultiLvlLbl val="0"/>
      </c:catAx>
      <c:valAx>
        <c:axId val="34141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14016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0.75510204081632648</c:v>
                </c:pt>
                <c:pt idx="1">
                  <c:v>0.8666666666666667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64704"/>
        <c:axId val="6266240"/>
      </c:barChart>
      <c:catAx>
        <c:axId val="626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66240"/>
        <c:crosses val="autoZero"/>
        <c:auto val="1"/>
        <c:lblAlgn val="ctr"/>
        <c:lblOffset val="100"/>
        <c:noMultiLvlLbl val="0"/>
      </c:catAx>
      <c:valAx>
        <c:axId val="6266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6470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0.8</c:v>
                </c:pt>
                <c:pt idx="1">
                  <c:v>0.8928571428571429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64800"/>
        <c:axId val="33966336"/>
      </c:barChart>
      <c:catAx>
        <c:axId val="3396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66336"/>
        <c:crosses val="autoZero"/>
        <c:auto val="1"/>
        <c:lblAlgn val="ctr"/>
        <c:lblOffset val="100"/>
        <c:noMultiLvlLbl val="0"/>
      </c:catAx>
      <c:valAx>
        <c:axId val="33966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6480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E8590C-D27A-4D01-B016-4CF2A5124AFF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5930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2E217A-BC5F-46D1-AA9E-87B73E980C93}" type="slidenum">
              <a:rPr lang="es-ES" altLang="pt-BR"/>
              <a:pPr/>
              <a:t>1</a:t>
            </a:fld>
            <a:endParaRPr lang="es-E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306D3-A590-44E4-8848-50A366EFD9BC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4672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96AA0-8EE5-4011-AD5C-0785C4466558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9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FD664-D8FE-4080-8961-CACF7130508C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14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56D52-9678-4B90-99C2-5CF0EFDBF2D0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13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C2C8B-7F07-4F54-821D-6438C06F4306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02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196BD-5FD8-4D55-8AEF-4F2A7C7D7EDD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9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2A2CE-9277-4B46-8CAC-25052D744725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85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8D5F1-9ADE-4AB6-86A3-52E70B3A1D1B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6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30FCD-8764-4DF9-9973-F418251016F6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8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B1019-D094-4381-9647-2D83CE903D2B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18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DA615-E2E4-4358-99AF-0FA32507F447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1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D9691D1-39F6-4F4B-8604-AB98A9F9E4EF}" type="slidenum">
              <a:rPr lang="es-ES" altLang="pt-BR"/>
              <a:pPr/>
              <a:t>‹nº›</a:t>
            </a:fld>
            <a:endParaRPr lang="es-ES" altLang="pt-BR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_tradnl" altLang="pt-BR" smtClean="0"/>
            </a:p>
          </p:txBody>
        </p:sp>
      </p:grpSp>
      <p:sp>
        <p:nvSpPr>
          <p:cNvPr id="4098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13">
            <a:extLst/>
          </a:blip>
          <a:srcRect/>
          <a:stretch>
            <a:fillRect/>
          </a:stretch>
        </p:blipFill>
        <p:spPr bwMode="auto">
          <a:xfrm>
            <a:off x="41648" y="4244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5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863"/>
            <a:ext cx="142398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564905"/>
            <a:ext cx="77768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MELHORIA DA ATENÇÃO </a:t>
            </a:r>
            <a:r>
              <a:rPr lang="pt-BR" sz="2400" b="1" dirty="0" smtClean="0">
                <a:solidFill>
                  <a:schemeClr val="bg1"/>
                </a:solidFill>
              </a:rPr>
              <a:t>À SAÚDE DOS USUÁRIOS COM  HIPERTENSÃO ARTERIAL SISTÊMICA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 smtClean="0">
                <a:solidFill>
                  <a:schemeClr val="bg1"/>
                </a:solidFill>
              </a:rPr>
              <a:t>DIABETES MELLITUS </a:t>
            </a:r>
            <a:r>
              <a:rPr lang="pt-BR" sz="2400" b="1" dirty="0" smtClean="0">
                <a:solidFill>
                  <a:schemeClr val="bg1"/>
                </a:solidFill>
              </a:rPr>
              <a:t>NA UBS CRISTALINO LEITE SILVA, </a:t>
            </a:r>
            <a:r>
              <a:rPr lang="pt-BR" sz="2400" b="1" dirty="0" smtClean="0">
                <a:solidFill>
                  <a:schemeClr val="bg1"/>
                </a:solidFill>
              </a:rPr>
              <a:t>DOUTOR </a:t>
            </a:r>
            <a:r>
              <a:rPr lang="pt-BR" sz="2400" b="1" dirty="0" smtClean="0">
                <a:solidFill>
                  <a:schemeClr val="bg1"/>
                </a:solidFill>
              </a:rPr>
              <a:t>SEVERIANO-RN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1606550" y="355600"/>
            <a:ext cx="56499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>
              <a:defRPr sz="2500">
                <a:solidFill>
                  <a:schemeClr val="tx2"/>
                </a:solidFill>
                <a:latin typeface="Arial" charset="0"/>
              </a:defRPr>
            </a:lvl2pPr>
            <a:lvl3pPr>
              <a:defRPr sz="22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000" b="1" dirty="0" smtClean="0">
                <a:solidFill>
                  <a:schemeClr val="tx1"/>
                </a:solidFill>
              </a:rPr>
              <a:t>UNIVERSIDADE </a:t>
            </a:r>
            <a:r>
              <a:rPr lang="pt-BR" altLang="pt-BR" sz="2000" b="1" dirty="0">
                <a:solidFill>
                  <a:schemeClr val="tx1"/>
                </a:solidFill>
              </a:rPr>
              <a:t>ABERTA DO SUS</a:t>
            </a:r>
          </a:p>
          <a:p>
            <a:pPr algn="ctr"/>
            <a:r>
              <a:rPr lang="pt-BR" altLang="pt-BR" sz="2000" b="1" dirty="0">
                <a:solidFill>
                  <a:schemeClr val="tx1"/>
                </a:solidFill>
              </a:rPr>
              <a:t>UNIVERSIDADE FEDERAL DE PELOTAS</a:t>
            </a:r>
          </a:p>
          <a:p>
            <a:pPr algn="ctr"/>
            <a:r>
              <a:rPr lang="pt-BR" altLang="pt-BR" sz="2000" b="1" dirty="0" smtClean="0">
                <a:solidFill>
                  <a:schemeClr val="tx1"/>
                </a:solidFill>
              </a:rPr>
              <a:t>ESPECIALIZAÇÃO EM </a:t>
            </a:r>
            <a:r>
              <a:rPr lang="pt-BR" altLang="pt-BR" sz="2000" b="1" dirty="0">
                <a:solidFill>
                  <a:schemeClr val="tx1"/>
                </a:solidFill>
              </a:rPr>
              <a:t>SAÚDE DA FAMÍLIA</a:t>
            </a:r>
          </a:p>
          <a:p>
            <a:pPr algn="ctr"/>
            <a:r>
              <a:rPr lang="pt-BR" altLang="pt-BR" sz="2000" b="1" dirty="0">
                <a:solidFill>
                  <a:schemeClr val="tx1"/>
                </a:solidFill>
              </a:rPr>
              <a:t>MODALIDADE 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A </a:t>
            </a:r>
            <a:r>
              <a:rPr lang="pt-BR" altLang="pt-BR" sz="2000" b="1" dirty="0">
                <a:solidFill>
                  <a:schemeClr val="tx1"/>
                </a:solidFill>
              </a:rPr>
              <a:t>DISTÂNCIA</a:t>
            </a:r>
          </a:p>
          <a:p>
            <a:pPr algn="ctr"/>
            <a:r>
              <a:rPr lang="pt-BR" altLang="pt-BR" sz="2000" b="1" dirty="0">
                <a:solidFill>
                  <a:schemeClr val="tx1"/>
                </a:solidFill>
              </a:rPr>
              <a:t>TURMA </a:t>
            </a:r>
            <a:r>
              <a:rPr lang="pt-BR" altLang="pt-BR" sz="2000" b="1" dirty="0" smtClean="0">
                <a:solidFill>
                  <a:schemeClr val="tx1"/>
                </a:solidFill>
              </a:rPr>
              <a:t>07</a:t>
            </a:r>
            <a:endParaRPr lang="pt-BR" altLang="pt-BR" sz="2000" b="1" dirty="0">
              <a:solidFill>
                <a:schemeClr val="tx1"/>
              </a:solidFill>
            </a:endParaRPr>
          </a:p>
        </p:txBody>
      </p:sp>
      <p:sp>
        <p:nvSpPr>
          <p:cNvPr id="4100" name="Retângulo 4"/>
          <p:cNvSpPr>
            <a:spLocks noChangeArrowheads="1"/>
          </p:cNvSpPr>
          <p:nvPr/>
        </p:nvSpPr>
        <p:spPr bwMode="auto">
          <a:xfrm>
            <a:off x="2366851" y="5133975"/>
            <a:ext cx="4843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" altLang="pt-BR" sz="2000" dirty="0" smtClean="0"/>
              <a:t>MIRTHA ROMELIA REYES MEDIACEJA</a:t>
            </a:r>
            <a:endParaRPr lang="es-ES" altLang="pt-BR" sz="2000" dirty="0"/>
          </a:p>
        </p:txBody>
      </p:sp>
      <p:sp>
        <p:nvSpPr>
          <p:cNvPr id="4101" name="Retângulo 5"/>
          <p:cNvSpPr>
            <a:spLocks noChangeArrowheads="1"/>
          </p:cNvSpPr>
          <p:nvPr/>
        </p:nvSpPr>
        <p:spPr bwMode="auto">
          <a:xfrm>
            <a:off x="2459038" y="5522913"/>
            <a:ext cx="5279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/>
              <a:t>ORIENTADORA: </a:t>
            </a:r>
            <a:r>
              <a:rPr lang="pt-BR" altLang="pt-BR" b="1" dirty="0" smtClean="0"/>
              <a:t>Ana Carine Ferreira de Araújo</a:t>
            </a:r>
            <a:endParaRPr lang="pt-BR" altLang="pt-BR" b="1" dirty="0"/>
          </a:p>
        </p:txBody>
      </p:sp>
      <p:sp>
        <p:nvSpPr>
          <p:cNvPr id="4102" name="CaixaDeTexto 9"/>
          <p:cNvSpPr txBox="1">
            <a:spLocks noChangeArrowheads="1"/>
          </p:cNvSpPr>
          <p:nvPr/>
        </p:nvSpPr>
        <p:spPr bwMode="auto">
          <a:xfrm>
            <a:off x="3203575" y="6165304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" charset="0"/>
              </a:defRPr>
            </a:lvl1pPr>
            <a:lvl2pPr>
              <a:defRPr sz="2500">
                <a:solidFill>
                  <a:schemeClr val="tx2"/>
                </a:solidFill>
                <a:latin typeface="Arial" charset="0"/>
              </a:defRPr>
            </a:lvl2pPr>
            <a:lvl3pPr>
              <a:defRPr sz="2200">
                <a:solidFill>
                  <a:schemeClr val="tx2"/>
                </a:solidFill>
                <a:latin typeface="Arial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2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2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2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800" b="1" dirty="0" smtClean="0">
                <a:solidFill>
                  <a:schemeClr val="tx1"/>
                </a:solidFill>
              </a:rPr>
              <a:t>PELOTAS</a:t>
            </a:r>
            <a:endParaRPr lang="pt-BR" altLang="pt-BR" sz="1800" b="1" dirty="0">
              <a:solidFill>
                <a:schemeClr val="tx1"/>
              </a:solidFill>
            </a:endParaRPr>
          </a:p>
          <a:p>
            <a:pPr algn="ctr"/>
            <a:r>
              <a:rPr lang="pt-BR" altLang="pt-BR" sz="1800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4103" name="AutoShape 9" descr="Resultado de imagem para Mais méd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9038" y="4962424"/>
            <a:ext cx="1196532" cy="956545"/>
          </a:xfrm>
          <a:prstGeom prst="roundRect">
            <a:avLst>
              <a:gd name="adj" fmla="val 304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032448"/>
          </a:xfrm>
        </p:spPr>
        <p:txBody>
          <a:bodyPr/>
          <a:lstStyle/>
          <a:p>
            <a:pPr algn="just"/>
            <a:r>
              <a:rPr lang="pt-BR" sz="2200" b="1" dirty="0"/>
              <a:t>Meta 2.4: Garantir a 100% dos diabéticos a realização de exames complementares em dia de acordo com o protocolo.</a:t>
            </a:r>
            <a:endParaRPr lang="pt-BR" sz="2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1: 12 (80,0</a:t>
            </a:r>
            <a:r>
              <a:rPr lang="pt-BR" sz="1800" dirty="0">
                <a:ea typeface="Calibri"/>
                <a:cs typeface="Times New Roman"/>
              </a:rPr>
              <a:t>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2: 25 (89,0</a:t>
            </a:r>
            <a:r>
              <a:rPr lang="pt-BR" sz="1800" dirty="0">
                <a:ea typeface="Calibri"/>
                <a:cs typeface="Times New Roman"/>
              </a:rPr>
              <a:t>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3: 46 </a:t>
            </a:r>
            <a:r>
              <a:rPr lang="pt-BR" sz="1800" dirty="0">
                <a:ea typeface="Calibri"/>
                <a:cs typeface="Times New Roman"/>
              </a:rPr>
              <a:t>(100%)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11560" y="623731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Figura 4. Gráfico da Proporção de diabéticos com os exames completares em dia de acordo com protocolo na UBS Cristalino Leite Silva no município Doutor Severiano-RN, 2015.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5091" y="3760080"/>
            <a:ext cx="4104456" cy="146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endParaRPr lang="pt-BR" altLang="pt-BR" b="1" i="1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/>
              <a:t>   </a:t>
            </a:r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6982755"/>
              </p:ext>
            </p:extLst>
          </p:nvPr>
        </p:nvGraphicFramePr>
        <p:xfrm>
          <a:off x="3635896" y="3068961"/>
          <a:ext cx="4464496" cy="281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8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114800"/>
          </a:xfrm>
        </p:spPr>
        <p:txBody>
          <a:bodyPr/>
          <a:lstStyle/>
          <a:p>
            <a:pPr algn="just"/>
            <a:r>
              <a:rPr lang="pt-BR" sz="2200" b="1" dirty="0"/>
              <a:t>Objetivos 3: Melhorar a adesão de hipertensos e/ou diabéticos ao programa</a:t>
            </a:r>
            <a:r>
              <a:rPr lang="pt-BR" sz="2200" b="1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/>
              <a:t>Meta 3.1: Buscar 100% dos hipertensos faltosos às consultas na unidade de saúde conforme a periodicidade recomendada. </a:t>
            </a:r>
            <a:endParaRPr lang="pt-BR" sz="2200" b="1" dirty="0" smtClean="0"/>
          </a:p>
          <a:p>
            <a:pPr algn="just"/>
            <a:endParaRPr lang="pt-BR" sz="2200" dirty="0"/>
          </a:p>
          <a:p>
            <a:pPr algn="just"/>
            <a:r>
              <a:rPr lang="pt-BR" sz="2200" b="1" dirty="0"/>
              <a:t>Meta 3.2: Buscar 100% dos diabéticos faltosos às consultas na unidade de saúde conforme a periodicidade recomendada</a:t>
            </a:r>
            <a:r>
              <a:rPr lang="pt-BR" sz="2200" b="1" dirty="0" smtClean="0"/>
              <a:t>.</a:t>
            </a:r>
          </a:p>
          <a:p>
            <a:pPr algn="ctr">
              <a:buNone/>
            </a:pPr>
            <a:endParaRPr lang="pt-BR" altLang="pt-BR" sz="1800" b="1" dirty="0" smtClean="0"/>
          </a:p>
          <a:p>
            <a:pPr algn="ctr">
              <a:buNone/>
            </a:pPr>
            <a:endParaRPr lang="pt-BR" altLang="pt-BR" sz="1800" b="1" dirty="0"/>
          </a:p>
          <a:p>
            <a:pPr algn="ctr">
              <a:buNone/>
            </a:pPr>
            <a:r>
              <a:rPr lang="pt-BR" altLang="pt-BR" sz="1800" b="1" dirty="0" smtClean="0"/>
              <a:t>Não </a:t>
            </a:r>
            <a:r>
              <a:rPr lang="pt-BR" altLang="pt-BR" sz="1800" b="1" dirty="0"/>
              <a:t>foi preciso realizar a busca ativa em nenhum caso.</a:t>
            </a:r>
          </a:p>
          <a:p>
            <a:pPr>
              <a:buNone/>
            </a:pPr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64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992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1200"/>
            <a:ext cx="8568952" cy="4114800"/>
          </a:xfrm>
        </p:spPr>
        <p:txBody>
          <a:bodyPr/>
          <a:lstStyle/>
          <a:p>
            <a:pPr algn="just"/>
            <a:r>
              <a:rPr lang="pt-BR" sz="2200" b="1" dirty="0"/>
              <a:t>Objetivo 4: Melhorar o registro das informações</a:t>
            </a:r>
            <a:r>
              <a:rPr lang="pt-BR" sz="2200" b="1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/>
              <a:t>Meta 4.1: Manter ficha de acompanhamento de 100% dos hipertensos cadastrados na unidade de saúde. </a:t>
            </a:r>
            <a:endParaRPr lang="pt-BR" sz="2200" b="1" dirty="0" smtClean="0"/>
          </a:p>
          <a:p>
            <a:pPr algn="just"/>
            <a:endParaRPr lang="pt-BR" sz="2200" dirty="0"/>
          </a:p>
          <a:p>
            <a:pPr algn="just"/>
            <a:r>
              <a:rPr lang="pt-BR" sz="2200" b="1" dirty="0"/>
              <a:t>Meta 4.2: Manter ficha de acompanhamento de 100% dos diabéticos cadastrados na unidade de saúde. </a:t>
            </a:r>
            <a:endParaRPr lang="pt-BR" sz="2200" b="1" dirty="0" smtClean="0"/>
          </a:p>
          <a:p>
            <a:pPr marL="0" indent="0" algn="just">
              <a:buNone/>
            </a:pPr>
            <a:endParaRPr lang="pt-BR" altLang="pt-BR" sz="2200" b="1" dirty="0" smtClean="0"/>
          </a:p>
          <a:p>
            <a:pPr marL="0" indent="0" algn="ctr">
              <a:buNone/>
            </a:pPr>
            <a:r>
              <a:rPr lang="pt-BR" altLang="pt-BR" sz="2200" dirty="0" smtClean="0"/>
              <a:t>Metas 4.1 </a:t>
            </a:r>
            <a:r>
              <a:rPr lang="pt-BR" altLang="pt-BR" sz="2200" dirty="0"/>
              <a:t>e </a:t>
            </a:r>
            <a:r>
              <a:rPr lang="pt-BR" altLang="pt-BR" sz="2200" dirty="0" smtClean="0"/>
              <a:t>4.2 </a:t>
            </a:r>
            <a:r>
              <a:rPr lang="pt-BR" altLang="pt-BR" sz="2200" dirty="0"/>
              <a:t>foram cumpridas em 100% </a:t>
            </a:r>
            <a:endParaRPr lang="pt-BR" altLang="pt-BR" sz="2200" dirty="0" smtClean="0"/>
          </a:p>
          <a:p>
            <a:pPr marL="0" indent="0" algn="ctr">
              <a:buNone/>
            </a:pPr>
            <a:r>
              <a:rPr lang="pt-BR" altLang="pt-BR" sz="2200" dirty="0" smtClean="0"/>
              <a:t>nos </a:t>
            </a:r>
            <a:r>
              <a:rPr lang="pt-BR" altLang="pt-BR" sz="2200" dirty="0"/>
              <a:t>meses da intervenção</a:t>
            </a:r>
          </a:p>
          <a:p>
            <a:pPr algn="just"/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4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114800"/>
          </a:xfrm>
        </p:spPr>
        <p:txBody>
          <a:bodyPr/>
          <a:lstStyle/>
          <a:p>
            <a:r>
              <a:rPr lang="pt-BR" sz="2200" b="1" dirty="0"/>
              <a:t>Objetivo 5: Mapear hipertensos e diabéticos de risco para doença cardiovascular</a:t>
            </a:r>
            <a:r>
              <a:rPr lang="pt-BR" sz="2200" b="1" dirty="0" smtClean="0"/>
              <a:t>.</a:t>
            </a:r>
          </a:p>
          <a:p>
            <a:endParaRPr lang="pt-BR" sz="2200" dirty="0"/>
          </a:p>
          <a:p>
            <a:r>
              <a:rPr lang="pt-BR" sz="2200" b="1" dirty="0"/>
              <a:t>Meta 5.1: Realizar estratificação do risco cardiovascular em 100% dos hipertensos cadastrados na unidade de saúde. </a:t>
            </a:r>
            <a:endParaRPr lang="pt-BR" sz="2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1: 37 (75,5</a:t>
            </a:r>
            <a:r>
              <a:rPr lang="pt-BR" sz="1800" dirty="0">
                <a:ea typeface="Calibri"/>
                <a:cs typeface="Times New Roman"/>
              </a:rPr>
              <a:t>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2: 78 (86,7</a:t>
            </a:r>
            <a:r>
              <a:rPr lang="pt-BR" sz="1800" dirty="0">
                <a:ea typeface="Calibri"/>
                <a:cs typeface="Times New Roman"/>
              </a:rPr>
              <a:t>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3: 152 </a:t>
            </a:r>
            <a:r>
              <a:rPr lang="pt-BR" sz="1800" dirty="0">
                <a:ea typeface="Calibri"/>
                <a:cs typeface="Times New Roman"/>
              </a:rPr>
              <a:t>(100%)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67847" y="623731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Figura 5. Gráfico da Proporção de hipertensos com estratificação de risco cardiovascular na UBS Cristalino Leite Silva no município Doutor Severiano-RN, 2015.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71946373"/>
              </p:ext>
            </p:extLst>
          </p:nvPr>
        </p:nvGraphicFramePr>
        <p:xfrm>
          <a:off x="3779912" y="3861048"/>
          <a:ext cx="3312368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5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8651188" cy="1224136"/>
          </a:xfrm>
        </p:spPr>
        <p:txBody>
          <a:bodyPr/>
          <a:lstStyle/>
          <a:p>
            <a:pPr algn="just"/>
            <a:r>
              <a:rPr lang="pt-BR" sz="2200" b="1" dirty="0"/>
              <a:t>Meta 5.2: Realizar estratificação do risco cardiovascular em 100% dos diabéticos cadastrados na unidade de saúde. </a:t>
            </a:r>
            <a:endParaRPr lang="pt-BR" sz="2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1: 12 (80%)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2: 25 (89,3</a:t>
            </a:r>
            <a:r>
              <a:rPr lang="pt-BR" sz="1800" dirty="0">
                <a:ea typeface="Calibri"/>
                <a:cs typeface="Times New Roman"/>
              </a:rPr>
              <a:t>%)</a:t>
            </a:r>
            <a:endParaRPr lang="pt-B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3 Mês: 46 </a:t>
            </a:r>
            <a:r>
              <a:rPr lang="pt-BR" sz="1800" dirty="0">
                <a:ea typeface="Calibri"/>
                <a:cs typeface="Times New Roman"/>
              </a:rPr>
              <a:t>(100%)</a:t>
            </a:r>
            <a:endParaRPr lang="pt-BR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96636" y="623731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Figura 6. Gráfico da Proporção de diabéticos com estratificação de risco cardiovascular na UBS Cristalino Leite Silva no município Doutor Severiano-RN, 2015.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80279160"/>
              </p:ext>
            </p:extLst>
          </p:nvPr>
        </p:nvGraphicFramePr>
        <p:xfrm>
          <a:off x="3923928" y="3429000"/>
          <a:ext cx="36004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6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2096"/>
          </a:xfrm>
        </p:spPr>
        <p:txBody>
          <a:bodyPr/>
          <a:lstStyle/>
          <a:p>
            <a:pPr algn="just"/>
            <a:r>
              <a:rPr lang="pt-BR" sz="2200" b="1" dirty="0"/>
              <a:t>Objetivo 6: Promover a saúde de hipertensos e diabéticos</a:t>
            </a:r>
            <a:r>
              <a:rPr lang="pt-BR" sz="2200" b="1" dirty="0" smtClean="0"/>
              <a:t>.</a:t>
            </a:r>
          </a:p>
          <a:p>
            <a:pPr marL="0" indent="0" algn="just">
              <a:buNone/>
            </a:pPr>
            <a:endParaRPr lang="pt-BR" altLang="pt-BR" sz="2000" dirty="0"/>
          </a:p>
          <a:p>
            <a:pPr algn="just"/>
            <a:r>
              <a:rPr lang="pt-BR" sz="2200" b="1" dirty="0"/>
              <a:t>Meta 6.1: Garantir orientação nutricional sobre alimentação saudável a 100% dos hipertensos</a:t>
            </a:r>
            <a:r>
              <a:rPr lang="pt-BR" sz="2200" b="1" dirty="0" smtClean="0"/>
              <a:t>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/>
              <a:t>Meta 6.2: Garantir orientação nutricional sobre alimentação saudável para 100% de diabéticos.</a:t>
            </a:r>
            <a:endParaRPr lang="pt-BR" sz="2200" dirty="0"/>
          </a:p>
          <a:p>
            <a:pPr marL="0" indent="0" algn="just">
              <a:buNone/>
            </a:pPr>
            <a:endParaRPr lang="pt-BR" altLang="pt-BR" sz="2000" dirty="0" smtClean="0"/>
          </a:p>
          <a:p>
            <a:pPr marL="0" indent="0" algn="ctr">
              <a:buNone/>
            </a:pPr>
            <a:r>
              <a:rPr lang="pt-BR" altLang="pt-BR" sz="2200" b="1" dirty="0" smtClean="0"/>
              <a:t>	Metas </a:t>
            </a:r>
            <a:r>
              <a:rPr lang="pt-BR" altLang="pt-BR" sz="2200" b="1" dirty="0"/>
              <a:t>6.1 e 6.2 foram cumpridas em 100% nos </a:t>
            </a:r>
            <a:r>
              <a:rPr lang="pt-BR" altLang="pt-BR" sz="2200" b="1" dirty="0" smtClean="0"/>
              <a:t>meses da </a:t>
            </a:r>
            <a:r>
              <a:rPr lang="pt-BR" altLang="pt-BR" sz="2200" b="1" dirty="0" smtClean="0"/>
              <a:t>intervenção.</a:t>
            </a:r>
            <a:endParaRPr lang="pt-BR" altLang="pt-BR" sz="2200" b="1" dirty="0"/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1200"/>
            <a:ext cx="4176464" cy="4114800"/>
          </a:xfrm>
        </p:spPr>
        <p:txBody>
          <a:bodyPr/>
          <a:lstStyle/>
          <a:p>
            <a:r>
              <a:rPr lang="pt-BR" altLang="pt-BR" sz="2200" b="1" dirty="0"/>
              <a:t>Fortaleceu o trabalho em </a:t>
            </a:r>
            <a:r>
              <a:rPr lang="pt-BR" altLang="pt-BR" sz="2200" b="1" dirty="0" smtClean="0"/>
              <a:t>equipe</a:t>
            </a:r>
          </a:p>
          <a:p>
            <a:endParaRPr lang="pt-BR" altLang="pt-BR" sz="2200" b="1" dirty="0"/>
          </a:p>
          <a:p>
            <a:r>
              <a:rPr lang="pt-BR" altLang="pt-BR" sz="2200" b="1" dirty="0"/>
              <a:t>Ampliou a capacitação e conhecimento da equipe sobre os temas e protocolos</a:t>
            </a:r>
            <a:r>
              <a:rPr lang="pt-BR" altLang="pt-BR" sz="2200" b="1" dirty="0" smtClean="0"/>
              <a:t>;</a:t>
            </a:r>
          </a:p>
          <a:p>
            <a:endParaRPr lang="pt-BR" altLang="pt-BR" sz="2200" b="1" dirty="0" smtClean="0"/>
          </a:p>
          <a:p>
            <a:r>
              <a:rPr lang="pt-BR" altLang="pt-BR" sz="2200" b="1" dirty="0"/>
              <a:t>Aprimorada a educação em saúde da população sobre a temática</a:t>
            </a:r>
            <a:r>
              <a:rPr lang="pt-BR" altLang="pt-BR" sz="2200" b="1" dirty="0" smtClean="0"/>
              <a:t>;</a:t>
            </a:r>
          </a:p>
          <a:p>
            <a:endParaRPr lang="pt-BR" altLang="pt-BR" sz="2200" b="1" dirty="0"/>
          </a:p>
          <a:p>
            <a:endParaRPr lang="pt-BR" altLang="pt-BR" dirty="0"/>
          </a:p>
          <a:p>
            <a:pPr>
              <a:buNone/>
            </a:pPr>
            <a:endParaRPr lang="pt-BR" alt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22" y="2060848"/>
            <a:ext cx="4187958" cy="3140968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474222" y="5345832"/>
            <a:ext cx="4187958" cy="8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just"/>
            <a:r>
              <a:rPr lang="pt-BR" altLang="pt-BR" sz="2400" dirty="0"/>
              <a:t>Sensibilizar e mobilizar a comunidade</a:t>
            </a:r>
          </a:p>
          <a:p>
            <a:endParaRPr lang="pt-BR" altLang="pt-BR" sz="2200" b="1" dirty="0" smtClean="0"/>
          </a:p>
          <a:p>
            <a:endParaRPr lang="pt-BR" altLang="pt-BR" dirty="0" smtClean="0"/>
          </a:p>
          <a:p>
            <a:pPr>
              <a:buFont typeface="Wingdings" pitchFamily="2" charset="2"/>
              <a:buNone/>
            </a:pPr>
            <a:endParaRPr lang="pt-BR" alt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5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6864" cy="2520280"/>
          </a:xfrm>
        </p:spPr>
        <p:txBody>
          <a:bodyPr/>
          <a:lstStyle/>
          <a:p>
            <a:pPr algn="ctr"/>
            <a:r>
              <a:rPr lang="pt-BR" sz="4000" b="1" dirty="0" smtClean="0"/>
              <a:t>Como está a ação programática na UBS hoje?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06769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10400" cy="1295400"/>
          </a:xfrm>
        </p:spPr>
        <p:txBody>
          <a:bodyPr/>
          <a:lstStyle/>
          <a:p>
            <a:pPr algn="ctr"/>
            <a:r>
              <a:rPr lang="pt-BR" altLang="pt-BR" sz="3200" dirty="0"/>
              <a:t>REFLEXÃO CRÍTICA SOBRE PROCESSO PESSOAL DE APREDIZAGEM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69232"/>
            <a:ext cx="8291264" cy="3608040"/>
          </a:xfrm>
        </p:spPr>
        <p:txBody>
          <a:bodyPr/>
          <a:lstStyle/>
          <a:p>
            <a:pPr algn="just"/>
            <a:r>
              <a:rPr lang="pt-BR" altLang="pt-BR" sz="2400" b="1" dirty="0"/>
              <a:t>Melhorou o processo de trabalho, e  com protocolos</a:t>
            </a:r>
            <a:r>
              <a:rPr lang="pt-BR" altLang="pt-BR" sz="2400" b="1" dirty="0" smtClean="0"/>
              <a:t>.</a:t>
            </a:r>
          </a:p>
          <a:p>
            <a:pPr algn="just"/>
            <a:endParaRPr lang="pt-BR" altLang="pt-BR" sz="2400" b="1" dirty="0"/>
          </a:p>
          <a:p>
            <a:pPr algn="just"/>
            <a:r>
              <a:rPr lang="pt-BR" altLang="pt-BR" sz="2400" b="1" dirty="0"/>
              <a:t>Motivou nos a buscar alternativas para alcançar as metas e </a:t>
            </a:r>
            <a:r>
              <a:rPr lang="pt-BR" altLang="pt-BR" sz="2400" b="1" dirty="0" smtClean="0"/>
              <a:t>objetivos</a:t>
            </a:r>
          </a:p>
          <a:p>
            <a:pPr algn="just"/>
            <a:endParaRPr lang="pt-BR" altLang="pt-BR" sz="2400" b="1" dirty="0"/>
          </a:p>
          <a:p>
            <a:pPr algn="just"/>
            <a:r>
              <a:rPr lang="pt-BR" altLang="pt-BR" sz="2400" b="1" dirty="0"/>
              <a:t>Familiarização com aprendizagem </a:t>
            </a:r>
            <a:r>
              <a:rPr lang="pt-BR" altLang="pt-BR" sz="2400" b="1" dirty="0" smtClean="0"/>
              <a:t>virtual</a:t>
            </a:r>
          </a:p>
          <a:p>
            <a:pPr algn="just"/>
            <a:endParaRPr lang="pt-BR" altLang="pt-BR" sz="2400" b="1" dirty="0"/>
          </a:p>
          <a:p>
            <a:pPr algn="just"/>
            <a:r>
              <a:rPr lang="pt-BR" altLang="pt-BR" sz="2400" b="1" dirty="0"/>
              <a:t>Crescimento profissional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0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1200"/>
            <a:ext cx="8291264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/>
              <a:t>BRASIL. Ministério da Saúde – Cadernos de Atenção Básica – Hipertensão Arterial Sistêmica e Diabetes Mellitus. Brasília – 2001.</a:t>
            </a:r>
          </a:p>
          <a:p>
            <a:pPr marL="0" indent="0" algn="just">
              <a:buNone/>
            </a:pPr>
            <a:r>
              <a:rPr lang="pt-BR" sz="2000" dirty="0"/>
              <a:t>  </a:t>
            </a:r>
          </a:p>
          <a:p>
            <a:pPr marL="0" indent="0" algn="just">
              <a:buNone/>
            </a:pPr>
            <a:r>
              <a:rPr lang="pt-BR" sz="2000" dirty="0"/>
              <a:t>BRASIL. Ministério da Saúde. Secretaria de Atenção à Saúde. Departamento de Atenção Básica. Estratégias para o cuidado da pessoa com doença crônica: diabetes mellitus. Cadernos de Atenção Básica, n. 36 – Brasília: Ministério da Saúde, 2013A.</a:t>
            </a:r>
          </a:p>
          <a:p>
            <a:pPr marL="0" indent="0" algn="just">
              <a:buNone/>
            </a:pPr>
            <a:r>
              <a:rPr lang="pt-BR" sz="2000" dirty="0"/>
              <a:t> </a:t>
            </a:r>
          </a:p>
          <a:p>
            <a:pPr marL="0" indent="0" algn="just">
              <a:buNone/>
            </a:pPr>
            <a:r>
              <a:rPr lang="pt-BR" sz="2000" dirty="0"/>
              <a:t>BRASIL. Ministério da Saúde. Secretaria de Atenção à Saúde. Departamento de Atenção Básica. Estratégias para o cuidado da pessoa com doença crônica: hipertensão arterial. Cadernos de Atenção Básica, n. 37 – Brasília: Ministério da Saúde, 2013B.</a:t>
            </a:r>
          </a:p>
        </p:txBody>
      </p:sp>
    </p:spTree>
    <p:extLst>
      <p:ext uri="{BB962C8B-B14F-4D97-AF65-F5344CB8AC3E}">
        <p14:creationId xmlns:p14="http://schemas.microsoft.com/office/powerpoint/2010/main" val="20764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114350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altLang="pt-BR" dirty="0" smtClean="0"/>
              <a:t>O município  de Doutor Severiano-RN</a:t>
            </a:r>
          </a:p>
          <a:p>
            <a:pPr>
              <a:buClr>
                <a:srgbClr val="0078F0"/>
              </a:buClr>
            </a:pPr>
            <a:r>
              <a:rPr lang="pt-BR" altLang="pt-BR" dirty="0" smtClean="0">
                <a:solidFill>
                  <a:srgbClr val="FFFFFF"/>
                </a:solidFill>
              </a:rPr>
              <a:t>A  </a:t>
            </a:r>
            <a:r>
              <a:rPr lang="pt-BR" altLang="pt-BR" dirty="0">
                <a:solidFill>
                  <a:srgbClr val="FFFFFF"/>
                </a:solidFill>
              </a:rPr>
              <a:t>Unidade Básica de </a:t>
            </a:r>
            <a:r>
              <a:rPr lang="pt-BR" altLang="pt-BR" dirty="0" smtClean="0">
                <a:solidFill>
                  <a:srgbClr val="FFFFFF"/>
                </a:solidFill>
              </a:rPr>
              <a:t>Saúde Cristalino Leite Silva</a:t>
            </a:r>
            <a:endParaRPr lang="pt-BR" altLang="pt-BR" dirty="0">
              <a:solidFill>
                <a:srgbClr val="FFFFFF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58716"/>
            <a:ext cx="3600400" cy="27003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88332"/>
            <a:ext cx="2753376" cy="31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85800"/>
            <a:ext cx="7010400" cy="1295400"/>
          </a:xfrm>
        </p:spPr>
        <p:txBody>
          <a:bodyPr/>
          <a:lstStyle/>
          <a:p>
            <a:pPr algn="ctr"/>
            <a:r>
              <a:rPr lang="pt-BR" sz="5400" dirty="0" smtClean="0"/>
              <a:t>OBRIGADA!</a:t>
            </a:r>
            <a:endParaRPr lang="pt-BR" sz="54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89372"/>
            <a:ext cx="4392488" cy="4183844"/>
          </a:xfrm>
        </p:spPr>
      </p:pic>
    </p:spTree>
    <p:extLst>
      <p:ext uri="{BB962C8B-B14F-4D97-AF65-F5344CB8AC3E}">
        <p14:creationId xmlns:p14="http://schemas.microsoft.com/office/powerpoint/2010/main" val="3508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856984" cy="1015752"/>
          </a:xfrm>
        </p:spPr>
        <p:txBody>
          <a:bodyPr/>
          <a:lstStyle/>
          <a:p>
            <a:r>
              <a:rPr lang="pt-BR" altLang="pt-BR" dirty="0" smtClean="0"/>
              <a:t>A importância da atenção aos Hipertensos e Diabéticos.</a:t>
            </a:r>
          </a:p>
          <a:p>
            <a:pPr marL="0" indent="0">
              <a:buNone/>
            </a:pPr>
            <a:endParaRPr lang="pt-BR" altLang="pt-BR" dirty="0" smtClean="0"/>
          </a:p>
          <a:p>
            <a:endParaRPr lang="pt-BR" dirty="0"/>
          </a:p>
        </p:txBody>
      </p:sp>
      <p:pic>
        <p:nvPicPr>
          <p:cNvPr id="6" name="Imagem 5" descr="D:\Documentos\Imagens\2015-09-02\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3393"/>
            <a:ext cx="3888433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3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924944"/>
            <a:ext cx="829126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Melhorar a atenção </a:t>
            </a:r>
            <a:r>
              <a:rPr lang="pt-BR" dirty="0" smtClean="0"/>
              <a:t>à saúde dos usuários com hipertensão arterial sistêmcia e diabetes mellitus </a:t>
            </a:r>
            <a:r>
              <a:rPr lang="pt-BR" dirty="0"/>
              <a:t>na </a:t>
            </a:r>
            <a:r>
              <a:rPr lang="pt-BR" dirty="0" smtClean="0"/>
              <a:t>UBS </a:t>
            </a:r>
            <a:r>
              <a:rPr lang="pt-BR" dirty="0"/>
              <a:t>Cristalino Leite </a:t>
            </a:r>
            <a:r>
              <a:rPr lang="pt-BR" dirty="0" smtClean="0"/>
              <a:t>Silva.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1200"/>
            <a:ext cx="8219256" cy="4114800"/>
          </a:xfrm>
        </p:spPr>
        <p:txBody>
          <a:bodyPr/>
          <a:lstStyle/>
          <a:p>
            <a:pPr algn="just"/>
            <a:r>
              <a:rPr lang="pt-BR" altLang="pt-BR" sz="2400" dirty="0" smtClean="0"/>
              <a:t>A intervenção foi </a:t>
            </a:r>
            <a:r>
              <a:rPr lang="pt-BR" altLang="pt-BR" sz="2400" dirty="0" smtClean="0">
                <a:solidFill>
                  <a:schemeClr val="tx1"/>
                </a:solidFill>
              </a:rPr>
              <a:t>desenvolvida no período de 12 semanas na UBS Cristalino Leite Silva.</a:t>
            </a:r>
          </a:p>
          <a:p>
            <a:pPr algn="just"/>
            <a:r>
              <a:rPr lang="pt-BR" altLang="pt-BR" sz="2400" dirty="0" smtClean="0"/>
              <a:t>População alvo: </a:t>
            </a:r>
            <a:r>
              <a:rPr lang="pt-BR" altLang="pt-BR" sz="2400" dirty="0" smtClean="0"/>
              <a:t>hipertensos </a:t>
            </a:r>
            <a:r>
              <a:rPr lang="pt-BR" altLang="pt-BR" sz="2400" dirty="0" smtClean="0"/>
              <a:t>e </a:t>
            </a:r>
            <a:r>
              <a:rPr lang="pt-BR" altLang="pt-BR" sz="2400" dirty="0" smtClean="0"/>
              <a:t>diabéticos </a:t>
            </a:r>
            <a:r>
              <a:rPr lang="pt-BR" altLang="pt-BR" sz="2400" dirty="0"/>
              <a:t>da </a:t>
            </a:r>
            <a:r>
              <a:rPr lang="pt-BR" altLang="pt-BR" sz="2400" dirty="0" smtClean="0"/>
              <a:t>área de </a:t>
            </a:r>
            <a:r>
              <a:rPr lang="pt-BR" altLang="pt-BR" sz="2400" dirty="0" smtClean="0"/>
              <a:t>abrangência </a:t>
            </a:r>
            <a:r>
              <a:rPr lang="pt-BR" altLang="pt-BR" sz="2400" dirty="0" smtClean="0">
                <a:sym typeface="Wingdings" pitchFamily="2" charset="2"/>
              </a:rPr>
              <a:t> 152 e 97, respectivamente; população real, conforme cadastro das ACS.</a:t>
            </a:r>
            <a:endParaRPr lang="pt-BR" altLang="pt-BR" sz="2400" dirty="0" smtClean="0"/>
          </a:p>
          <a:p>
            <a:pPr algn="just"/>
            <a:r>
              <a:rPr lang="pt-BR" altLang="pt-BR" sz="2400" dirty="0" smtClean="0"/>
              <a:t> As fichas espelhos e planilha de dados fornecidas pelo curso de Especialização em Saúde da Família/</a:t>
            </a:r>
            <a:r>
              <a:rPr lang="pt-BR" altLang="pt-BR" sz="2400" dirty="0" err="1" smtClean="0"/>
              <a:t>UFPel</a:t>
            </a:r>
            <a:r>
              <a:rPr lang="pt-BR" altLang="pt-BR" sz="2400" dirty="0" smtClean="0"/>
              <a:t> foram alimentadas periodicamente pela enfermeira e pela médica da UBS.</a:t>
            </a:r>
          </a:p>
          <a:p>
            <a:pPr algn="just"/>
            <a:r>
              <a:rPr lang="pt-BR" altLang="pt-BR" sz="2400" dirty="0" smtClean="0"/>
              <a:t>Cadernos de atenção básica do Ministério de Saúde.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0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320480"/>
          </a:xfrm>
        </p:spPr>
        <p:txBody>
          <a:bodyPr/>
          <a:lstStyle/>
          <a:p>
            <a:pPr algn="just">
              <a:buNone/>
            </a:pPr>
            <a:r>
              <a:rPr lang="pt-BR" altLang="pt-BR" sz="2600" dirty="0" smtClean="0">
                <a:solidFill>
                  <a:schemeClr val="tx1"/>
                </a:solidFill>
              </a:rPr>
              <a:t>Dentre as ações realizadas na intervenção, destacamos:</a:t>
            </a:r>
          </a:p>
          <a:p>
            <a:pPr algn="just">
              <a:buNone/>
            </a:pPr>
            <a:endParaRPr lang="pt-BR" altLang="pt-BR" sz="2600" dirty="0" smtClean="0">
              <a:solidFill>
                <a:schemeClr val="tx1"/>
              </a:solidFill>
            </a:endParaRPr>
          </a:p>
          <a:p>
            <a:pPr algn="just"/>
            <a:r>
              <a:rPr lang="pt-BR" altLang="pt-BR" sz="2600" dirty="0" smtClean="0">
                <a:solidFill>
                  <a:schemeClr val="tx1"/>
                </a:solidFill>
              </a:rPr>
              <a:t>Acolhimento e atendimentos aos hipertensos e </a:t>
            </a:r>
            <a:r>
              <a:rPr lang="pt-BR" altLang="pt-BR" sz="2600" dirty="0" smtClean="0">
                <a:solidFill>
                  <a:schemeClr val="tx1"/>
                </a:solidFill>
              </a:rPr>
              <a:t>diabéticos;</a:t>
            </a:r>
          </a:p>
          <a:p>
            <a:pPr algn="just"/>
            <a:r>
              <a:rPr lang="pt-BR" altLang="pt-BR" sz="2600" dirty="0" smtClean="0">
                <a:solidFill>
                  <a:schemeClr val="tx1"/>
                </a:solidFill>
              </a:rPr>
              <a:t>Registro</a:t>
            </a:r>
            <a:r>
              <a:rPr lang="pt-BR" altLang="pt-BR" sz="2600" dirty="0" smtClean="0">
                <a:solidFill>
                  <a:schemeClr val="tx1"/>
                </a:solidFill>
              </a:rPr>
              <a:t>, monitoramento e avaliação dos </a:t>
            </a:r>
            <a:r>
              <a:rPr lang="pt-BR" altLang="pt-BR" sz="2600" dirty="0" smtClean="0">
                <a:solidFill>
                  <a:schemeClr val="tx1"/>
                </a:solidFill>
              </a:rPr>
              <a:t>dados;</a:t>
            </a:r>
            <a:endParaRPr lang="pt-BR" altLang="pt-BR" sz="2600" dirty="0" smtClean="0">
              <a:solidFill>
                <a:schemeClr val="tx1"/>
              </a:solidFill>
            </a:endParaRPr>
          </a:p>
          <a:p>
            <a:pPr algn="just"/>
            <a:r>
              <a:rPr lang="pt-BR" altLang="pt-BR" sz="2600" dirty="0" smtClean="0">
                <a:solidFill>
                  <a:schemeClr val="tx1"/>
                </a:solidFill>
              </a:rPr>
              <a:t>Educação em saúde </a:t>
            </a:r>
            <a:r>
              <a:rPr lang="pt-BR" altLang="pt-BR" sz="2600" dirty="0" smtClean="0">
                <a:solidFill>
                  <a:schemeClr val="tx1"/>
                </a:solidFill>
              </a:rPr>
              <a:t>(atividades em sala de espera, </a:t>
            </a:r>
            <a:r>
              <a:rPr lang="pt-BR" altLang="pt-BR" sz="2600" dirty="0" smtClean="0">
                <a:solidFill>
                  <a:schemeClr val="tx1"/>
                </a:solidFill>
              </a:rPr>
              <a:t>orientações individuais e em visitas </a:t>
            </a:r>
            <a:r>
              <a:rPr lang="pt-BR" altLang="pt-BR" sz="2600" dirty="0" smtClean="0">
                <a:solidFill>
                  <a:schemeClr val="tx1"/>
                </a:solidFill>
              </a:rPr>
              <a:t>domiciliares, grupo Hiperdia);</a:t>
            </a:r>
            <a:endParaRPr lang="pt-BR" altLang="pt-BR" sz="2600" dirty="0" smtClean="0">
              <a:solidFill>
                <a:schemeClr val="tx1"/>
              </a:solidFill>
            </a:endParaRPr>
          </a:p>
          <a:p>
            <a:pPr algn="just"/>
            <a:r>
              <a:rPr lang="pt-BR" altLang="pt-BR" sz="2600" dirty="0" smtClean="0">
                <a:solidFill>
                  <a:schemeClr val="tx1"/>
                </a:solidFill>
              </a:rPr>
              <a:t>Capacitação </a:t>
            </a:r>
            <a:r>
              <a:rPr lang="pt-BR" altLang="pt-BR" sz="2600" dirty="0" smtClean="0">
                <a:solidFill>
                  <a:schemeClr val="tx1"/>
                </a:solidFill>
              </a:rPr>
              <a:t>e treinamento da equipe para aplicação dos protocolos do Ministério da Saúde</a:t>
            </a:r>
            <a:r>
              <a:rPr lang="pt-BR" altLang="pt-BR" sz="2600" dirty="0">
                <a:solidFill>
                  <a:schemeClr val="tx1"/>
                </a:solidFill>
              </a:rPr>
              <a:t>.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2160240"/>
          </a:xfrm>
        </p:spPr>
        <p:txBody>
          <a:bodyPr/>
          <a:lstStyle/>
          <a:p>
            <a:pPr algn="just"/>
            <a:r>
              <a:rPr lang="pt-BR" sz="2200" b="1" dirty="0"/>
              <a:t>Objetivo 1:  Ampliar a cobertura a hipertensos e/ou diabéticos.</a:t>
            </a:r>
            <a:endParaRPr lang="pt-BR" sz="2200" dirty="0"/>
          </a:p>
          <a:p>
            <a:pPr algn="just"/>
            <a:r>
              <a:rPr lang="pt-BR" sz="2200" b="1" dirty="0"/>
              <a:t>Meta 1.1: Cadastrar 60% dos hipertensos da área de abrangência no Programa de Atenção à Hipertensão Arterial e à Diabetes Mellitus da unidade de </a:t>
            </a:r>
            <a:r>
              <a:rPr lang="pt-BR" sz="2200" b="1" dirty="0" smtClean="0"/>
              <a:t>saúde .</a:t>
            </a:r>
            <a:endParaRPr lang="pt-BR" sz="2200" dirty="0"/>
          </a:p>
          <a:p>
            <a:pPr marL="0" indent="0" algn="just">
              <a:buNone/>
            </a:pPr>
            <a:endParaRPr lang="pt-BR" altLang="pt-BR" dirty="0" smtClean="0"/>
          </a:p>
          <a:p>
            <a:r>
              <a:rPr lang="pt-BR" sz="1800" dirty="0" smtClean="0"/>
              <a:t>Mês 1: 49 (</a:t>
            </a:r>
            <a:r>
              <a:rPr lang="pt-BR" sz="1800" dirty="0"/>
              <a:t>32,2%)</a:t>
            </a:r>
          </a:p>
          <a:p>
            <a:r>
              <a:rPr lang="pt-BR" sz="1800" dirty="0" smtClean="0"/>
              <a:t>Mês 2: 90 (</a:t>
            </a:r>
            <a:r>
              <a:rPr lang="pt-BR" sz="1800" dirty="0"/>
              <a:t>59,2%)</a:t>
            </a:r>
          </a:p>
          <a:p>
            <a:r>
              <a:rPr lang="pt-BR" sz="1800" dirty="0" smtClean="0"/>
              <a:t>Mês 3: 152 (</a:t>
            </a:r>
            <a:r>
              <a:rPr lang="pt-BR" sz="1800" dirty="0"/>
              <a:t>100%)</a:t>
            </a:r>
          </a:p>
          <a:p>
            <a:endParaRPr lang="pt-BR" sz="1800" dirty="0"/>
          </a:p>
        </p:txBody>
      </p:sp>
      <p:sp>
        <p:nvSpPr>
          <p:cNvPr id="6" name="Retângulo 5"/>
          <p:cNvSpPr/>
          <p:nvPr/>
        </p:nvSpPr>
        <p:spPr>
          <a:xfrm>
            <a:off x="575556" y="630932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Figura 1. Gráfico da Cobertura do programa atenção à saúde ao hipertenso na UBS Cristalino Leite Silva no município Doutor Severiano-RN, 2015.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10486756"/>
              </p:ext>
            </p:extLst>
          </p:nvPr>
        </p:nvGraphicFramePr>
        <p:xfrm>
          <a:off x="3131840" y="3429000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1800200"/>
          </a:xfrm>
        </p:spPr>
        <p:txBody>
          <a:bodyPr/>
          <a:lstStyle/>
          <a:p>
            <a:pPr algn="just"/>
            <a:r>
              <a:rPr lang="pt-BR" sz="2200" b="1" dirty="0"/>
              <a:t>Meta 1.2: Cadastrar </a:t>
            </a:r>
            <a:r>
              <a:rPr lang="pt-BR" sz="2200" b="1" dirty="0" smtClean="0"/>
              <a:t>60% </a:t>
            </a:r>
            <a:r>
              <a:rPr lang="pt-BR" sz="2200" b="1" dirty="0"/>
              <a:t>dos diabéticos da área de abrangência no Programa de Atenção à Hipertensão Arterial e à Diabetes Mellitus da unidade de saúde.</a:t>
            </a:r>
            <a:endParaRPr lang="pt-BR" sz="2200" dirty="0"/>
          </a:p>
          <a:p>
            <a:pPr algn="just"/>
            <a:r>
              <a:rPr lang="pt-BR" sz="2200" dirty="0"/>
              <a:t>Indicador 1.2: Cobertura do programa de atenção ao diabético na unidade de </a:t>
            </a:r>
            <a:r>
              <a:rPr lang="pt-BR" sz="2200" dirty="0" smtClean="0"/>
              <a:t>saúde.</a:t>
            </a:r>
            <a:endParaRPr lang="pt-BR" sz="2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 smtClean="0"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Arial" pitchFamily="34" charset="0"/>
              </a:rPr>
              <a:t>M</a:t>
            </a:r>
            <a:r>
              <a:rPr lang="pt-BR" sz="1800" dirty="0" smtClean="0">
                <a:ea typeface="Calibri"/>
                <a:cs typeface="Arial" pitchFamily="34" charset="0"/>
              </a:rPr>
              <a:t>ês 1: 15 (15,5</a:t>
            </a:r>
            <a:r>
              <a:rPr lang="pt-BR" sz="1800" dirty="0">
                <a:ea typeface="Calibri"/>
                <a:cs typeface="Arial" pitchFamily="34" charset="0"/>
              </a:rPr>
              <a:t>%)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</a:t>
            </a:r>
            <a:r>
              <a:rPr lang="pt-BR" sz="1800" dirty="0" smtClean="0">
                <a:ea typeface="Calibri"/>
                <a:cs typeface="Times New Roman"/>
              </a:rPr>
              <a:t>ês 2: 28 (28,9</a:t>
            </a:r>
            <a:r>
              <a:rPr lang="pt-BR" sz="1800" dirty="0">
                <a:ea typeface="Calibri"/>
                <a:cs typeface="Times New Roman"/>
              </a:rPr>
              <a:t>%)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a typeface="Calibri"/>
                <a:cs typeface="Times New Roman"/>
              </a:rPr>
              <a:t>M</a:t>
            </a:r>
            <a:r>
              <a:rPr lang="pt-BR" sz="1800" dirty="0" smtClean="0">
                <a:ea typeface="Calibri"/>
                <a:cs typeface="Times New Roman"/>
              </a:rPr>
              <a:t>ês 3: 46 (47,4</a:t>
            </a:r>
            <a:r>
              <a:rPr lang="pt-BR" sz="1800" dirty="0">
                <a:ea typeface="Calibri"/>
                <a:cs typeface="Times New Roman"/>
              </a:rPr>
              <a:t>%)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11560" y="616530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Figura 2. Gráfico da Cobertura do programa atenção à saúde ao diabético na UBS Cristalino Leite Silva no município Doutor Severiano-RN, 2015.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433577506"/>
              </p:ext>
            </p:extLst>
          </p:nvPr>
        </p:nvGraphicFramePr>
        <p:xfrm>
          <a:off x="3923928" y="3861048"/>
          <a:ext cx="35283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8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010400" cy="1295400"/>
          </a:xfrm>
        </p:spPr>
        <p:txBody>
          <a:bodyPr/>
          <a:lstStyle/>
          <a:p>
            <a:pPr algn="ctr"/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32857"/>
            <a:ext cx="8568952" cy="936104"/>
          </a:xfrm>
        </p:spPr>
        <p:txBody>
          <a:bodyPr/>
          <a:lstStyle/>
          <a:p>
            <a:pPr algn="just"/>
            <a:r>
              <a:rPr lang="pt-BR" sz="2200" b="1" dirty="0"/>
              <a:t>Objetivo 2: Melhorar a qualidade da atenção a hipertensos e/ou diabéticos</a:t>
            </a:r>
            <a:r>
              <a:rPr lang="pt-BR" sz="2200" b="1" dirty="0" smtClean="0"/>
              <a:t>.</a:t>
            </a:r>
          </a:p>
          <a:p>
            <a:pPr algn="just"/>
            <a:endParaRPr lang="pt-BR" sz="2200" b="1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200" b="1" dirty="0"/>
              <a:t>Meta 2.3: Garantir a 100% dos hipertensos a realização de exames complementares em dia de acordo com o </a:t>
            </a:r>
            <a:r>
              <a:rPr lang="pt-BR" sz="2200" b="1" dirty="0" smtClean="0"/>
              <a:t>protocolo</a:t>
            </a:r>
            <a:endParaRPr lang="pt-BR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>
                <a:ea typeface="Calibri"/>
                <a:cs typeface="Times New Roman"/>
              </a:rPr>
              <a:t>Mês 1: 39 </a:t>
            </a:r>
            <a:r>
              <a:rPr lang="pt-BR" sz="1800" dirty="0">
                <a:ea typeface="Calibri"/>
                <a:cs typeface="Times New Roman"/>
              </a:rPr>
              <a:t>(</a:t>
            </a:r>
            <a:r>
              <a:rPr lang="pt-BR" sz="1800" dirty="0" smtClean="0">
                <a:ea typeface="Calibri"/>
                <a:cs typeface="Times New Roman"/>
              </a:rPr>
              <a:t>79,6%)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 smtClean="0"/>
              <a:t>Mês 2: 80 (88,9</a:t>
            </a:r>
            <a:r>
              <a:rPr lang="pt-BR" sz="1800" dirty="0"/>
              <a:t>%)</a:t>
            </a:r>
          </a:p>
          <a:p>
            <a:r>
              <a:rPr lang="pt-BR" sz="1800" dirty="0" smtClean="0"/>
              <a:t>Mês 3: 152 </a:t>
            </a:r>
            <a:r>
              <a:rPr lang="pt-BR" sz="1800" dirty="0"/>
              <a:t>(100%)</a:t>
            </a:r>
          </a:p>
          <a:p>
            <a:pPr algn="just"/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144524" y="472514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pt-BR" altLang="pt-BR" b="1" i="1" dirty="0"/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1560" y="623731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Figura 3. Gráfico da Proporção de hipertensos com os exames completares em dia de acordo com protocolo na UBS Cristalino Leite Silva no município Doutor Severiano-RN, 2015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01541285"/>
              </p:ext>
            </p:extLst>
          </p:nvPr>
        </p:nvGraphicFramePr>
        <p:xfrm>
          <a:off x="5076056" y="4077072"/>
          <a:ext cx="316835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2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a">
  <a:themeElements>
    <a:clrScheme name="Cascada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a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a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a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33223</TotalTime>
  <Words>1024</Words>
  <Application>Microsoft Office PowerPoint</Application>
  <PresentationFormat>Apresentação no Ecrã (4:3)</PresentationFormat>
  <Paragraphs>137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Cascada</vt:lpstr>
      <vt:lpstr>Apresentação do PowerPoint</vt:lpstr>
      <vt:lpstr>INTRODUÇÃO</vt:lpstr>
      <vt:lpstr>INTRODUÇÃO</vt:lpstr>
      <vt:lpstr>OBJETIVO GERAL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Como está a ação programática na UBS hoje?</vt:lpstr>
      <vt:lpstr>REFLEXÃO CRÍTICA SOBRE PROCESSO PESSOAL DE APREDIZAGEM</vt:lpstr>
      <vt:lpstr>REFERÊNCIAS</vt:lpstr>
      <vt:lpstr>OBRIGADA!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TRANSMISIBLES EN LA ATENCIÓN PRIMARIA DE SALUD</dc:title>
  <dc:creator>Yusimi</dc:creator>
  <cp:lastModifiedBy>Administrador</cp:lastModifiedBy>
  <cp:revision>209</cp:revision>
  <dcterms:created xsi:type="dcterms:W3CDTF">2010-03-20T04:52:40Z</dcterms:created>
  <dcterms:modified xsi:type="dcterms:W3CDTF">2015-09-14T14:37:20Z</dcterms:modified>
</cp:coreProperties>
</file>