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85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68" r:id="rId14"/>
    <p:sldId id="273" r:id="rId15"/>
    <p:sldId id="274" r:id="rId16"/>
    <p:sldId id="286" r:id="rId17"/>
    <p:sldId id="277" r:id="rId18"/>
    <p:sldId id="289" r:id="rId19"/>
    <p:sldId id="278" r:id="rId20"/>
    <p:sldId id="290" r:id="rId21"/>
    <p:sldId id="279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80" r:id="rId30"/>
    <p:sldId id="281" r:id="rId31"/>
    <p:sldId id="282" r:id="rId32"/>
    <p:sldId id="284" r:id="rId33"/>
    <p:sldId id="283" r:id="rId34"/>
    <p:sldId id="298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ra" initials="D" lastIdx="2" clrIdx="0"/>
  <p:cmAuthor id="1" name="Maria Auxiliadora Soares" initials="MAS" lastIdx="1" clrIdx="1">
    <p:extLst>
      <p:ext uri="{19B8F6BF-5375-455C-9EA6-DF929625EA0E}">
        <p15:presenceInfo xmlns:p15="http://schemas.microsoft.com/office/powerpoint/2012/main" userId="4f7a1d3831ff3a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" y="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lanilha%2017%20semana_Mohamed_revisadoDor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lanilha%2017%20semana_Mohamed_revisadoDor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-2.93040293040293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39564285233576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93040293040293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7.2368421052631582E-2</c:v>
                </c:pt>
                <c:pt idx="1">
                  <c:v>0.11052631578947368</c:v>
                </c:pt>
                <c:pt idx="2">
                  <c:v>0.13289473684210526</c:v>
                </c:pt>
                <c:pt idx="3">
                  <c:v>0.17105263157894737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819104"/>
        <c:axId val="161819496"/>
      </c:barChart>
      <c:catAx>
        <c:axId val="16181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1819496"/>
        <c:crosses val="autoZero"/>
        <c:auto val="1"/>
        <c:lblAlgn val="ctr"/>
        <c:lblOffset val="100"/>
        <c:noMultiLvlLbl val="0"/>
      </c:catAx>
      <c:valAx>
        <c:axId val="1618194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181910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0.95454545454545459</c:v>
                </c:pt>
                <c:pt idx="1">
                  <c:v>0.97058823529411764</c:v>
                </c:pt>
                <c:pt idx="2">
                  <c:v>0.97435897435897434</c:v>
                </c:pt>
                <c:pt idx="3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53528"/>
        <c:axId val="207350784"/>
      </c:barChart>
      <c:catAx>
        <c:axId val="207353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7350784"/>
        <c:crosses val="autoZero"/>
        <c:auto val="1"/>
        <c:lblAlgn val="ctr"/>
        <c:lblOffset val="100"/>
        <c:noMultiLvlLbl val="0"/>
      </c:catAx>
      <c:valAx>
        <c:axId val="2073507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7353528"/>
        <c:crosses val="autoZero"/>
        <c:crossBetween val="between"/>
        <c:majorUnit val="0.1"/>
        <c:minorUnit val="2.0000000000000013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7173D-DD94-4EFE-9558-76084A4E738A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E99B-B358-4DC5-AB54-3F725B5EA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6908-58B1-4398-94BA-7CB679A1974F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E9C44-B969-4E17-B5A5-680A00BC5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89194-140E-4B45-9329-361ACCB59A06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3E03-8A44-420B-BF76-B238F64DD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6AF86-4135-4AB3-A085-67A2E9D6D37A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D1FB-6A04-4545-BBC0-EE23D3FC3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EF057-A115-4B6B-B8C7-3FF6AFB7D424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2270-EB1E-4D6C-8836-CA762E2FD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72913-1DA6-4C85-8BCB-5A3FAED8E64C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3071-8033-45E3-B3FE-8AD496D0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68EE-083B-495A-BC89-FB14236E4AF4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31F5C-028E-4494-B958-0074DDD47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23598-8BB5-4704-925D-BC3704390DA7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BA6BB-8CA8-4FAD-A24F-F59DB4DEC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8246-0847-44AE-AB7E-116DBB8D996B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A5D8-46D8-4BCA-9536-DC49E2C7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3160-27BC-4E24-8F0B-E619B7C8B4D9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FE85-F62B-4AE3-B748-69005A64B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A25A6-928A-46C0-93CF-ACCD478424DC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A7643-1027-4F90-A257-6E84017DE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76CE-7D35-4E63-90FC-B3435036B531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AFA83-AD84-44FC-9296-86E99E7E8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EF83-F0A5-4F16-A193-D76E07E59F9E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D60E5-6D1B-4285-A4A8-318A875F4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2F64-821A-440F-B8F3-710BACF054F8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CFEF3-A5B1-4A3D-B141-5BCFE8CB1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D6255-A9A3-40A8-AA2B-A25951D1F848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AF4F5-FC7B-4E0B-AC13-B49E0D252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AF2C1-3788-4B3E-B517-2EBF87015E04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2E191-AF86-4CE2-87E9-66DB9FD42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D66FD5-4B7E-4AA7-B80A-FA2AF1127557}" type="datetimeFigureOut">
              <a:rPr lang="en-US"/>
              <a:pPr>
                <a:defRPr/>
              </a:pPr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1B9E31-B647-434E-BEDB-4873F12F6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11" r:id="rId11"/>
    <p:sldLayoutId id="2147483706" r:id="rId12"/>
    <p:sldLayoutId id="2147483712" r:id="rId13"/>
    <p:sldLayoutId id="2147483707" r:id="rId14"/>
    <p:sldLayoutId id="2147483708" r:id="rId15"/>
    <p:sldLayoutId id="2147483709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493838" y="1884363"/>
            <a:ext cx="7766050" cy="1911350"/>
          </a:xfrm>
        </p:spPr>
        <p:txBody>
          <a:bodyPr/>
          <a:lstStyle/>
          <a:p>
            <a:pPr algn="ctr"/>
            <a:r>
              <a:rPr lang="pt-BR" sz="2900" b="1" dirty="0" smtClean="0"/>
              <a:t>Melhoria da Qualidade da Atenção do Programa de Diabetes e Hipertensão na Unidade Básica de Saúde Santa Terezinha Município de Garibaldi - RS</a:t>
            </a:r>
            <a:endParaRPr lang="en-US" sz="2900" dirty="0" smtClean="0"/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203549" y="266700"/>
            <a:ext cx="602604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Trebuchet MS" pitchFamily="34" charset="0"/>
              </a:rPr>
              <a:t>Universidade Aberta do SUS- UNASUS</a:t>
            </a:r>
            <a:endParaRPr lang="en-US" sz="2000" dirty="0">
              <a:latin typeface="Trebuchet MS" pitchFamily="34" charset="0"/>
            </a:endParaRPr>
          </a:p>
          <a:p>
            <a:pPr algn="ctr"/>
            <a:r>
              <a:rPr lang="pt-BR" sz="2000" dirty="0">
                <a:latin typeface="Trebuchet MS" pitchFamily="34" charset="0"/>
              </a:rPr>
              <a:t>Universidade Federal de Pelotas</a:t>
            </a:r>
            <a:endParaRPr lang="en-US" sz="2000" dirty="0">
              <a:latin typeface="Trebuchet MS" pitchFamily="34" charset="0"/>
            </a:endParaRPr>
          </a:p>
          <a:p>
            <a:pPr algn="ctr"/>
            <a:r>
              <a:rPr lang="pt-BR" sz="2000" dirty="0">
                <a:latin typeface="Trebuchet MS" pitchFamily="34" charset="0"/>
              </a:rPr>
              <a:t>Especialização em Saúde da Família</a:t>
            </a:r>
            <a:endParaRPr lang="en-US" sz="2000" dirty="0">
              <a:latin typeface="Trebuchet MS" pitchFamily="34" charset="0"/>
            </a:endParaRPr>
          </a:p>
          <a:p>
            <a:pPr algn="ctr"/>
            <a:endParaRPr lang="en-US" dirty="0">
              <a:latin typeface="Trebuchet MS" pitchFamily="34" charset="0"/>
            </a:endParaRPr>
          </a:p>
        </p:txBody>
      </p:sp>
      <p:pic>
        <p:nvPicPr>
          <p:cNvPr id="5124" name="Imagem 1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6002" y="427038"/>
            <a:ext cx="806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em 1" descr="http://www.minhapos.com.br/data/artigos/images/ufpe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3278" y="399347"/>
            <a:ext cx="7747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CaixaDeTexto 6"/>
          <p:cNvSpPr txBox="1">
            <a:spLocks noChangeArrowheads="1"/>
          </p:cNvSpPr>
          <p:nvPr/>
        </p:nvSpPr>
        <p:spPr bwMode="auto">
          <a:xfrm>
            <a:off x="2325973" y="4379029"/>
            <a:ext cx="5818188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Trebuchet MS" pitchFamily="34" charset="0"/>
              </a:rPr>
              <a:t>Mohamed </a:t>
            </a:r>
            <a:r>
              <a:rPr lang="pt-BR" sz="2400" dirty="0" err="1">
                <a:latin typeface="Trebuchet MS" pitchFamily="34" charset="0"/>
              </a:rPr>
              <a:t>Abau</a:t>
            </a:r>
            <a:endParaRPr lang="pt-BR" sz="2400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Trebuchet MS" pitchFamily="34" charset="0"/>
              </a:rPr>
              <a:t>Orientadora: Maria Auxiliadora Soares</a:t>
            </a:r>
          </a:p>
          <a:p>
            <a:pPr algn="ctr"/>
            <a:endParaRPr lang="pt-BR" sz="2200" dirty="0">
              <a:latin typeface="Trebuchet MS" pitchFamily="34" charset="0"/>
            </a:endParaRPr>
          </a:p>
          <a:p>
            <a:pPr algn="ctr"/>
            <a:endParaRPr lang="pt-BR" sz="2200" dirty="0">
              <a:latin typeface="Trebuchet MS" pitchFamily="34" charset="0"/>
            </a:endParaRPr>
          </a:p>
          <a:p>
            <a:pPr algn="ctr"/>
            <a:r>
              <a:rPr lang="pt-BR" sz="2200" dirty="0">
                <a:latin typeface="Trebuchet MS" pitchFamily="34" charset="0"/>
              </a:rPr>
              <a:t>Pelotas - 2015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Logística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77863" y="2160588"/>
            <a:ext cx="8756650" cy="4448175"/>
          </a:xfrm>
        </p:spPr>
        <p:txBody>
          <a:bodyPr/>
          <a:lstStyle/>
          <a:p>
            <a:pPr algn="just">
              <a:lnSpc>
                <a:spcPct val="170000"/>
              </a:lnSpc>
            </a:pPr>
            <a:r>
              <a:rPr lang="pt-BR" sz="2500" smtClean="0"/>
              <a:t>Acolhimento pela técnica de enfermagem e recepcionista;</a:t>
            </a:r>
          </a:p>
          <a:p>
            <a:pPr algn="just">
              <a:lnSpc>
                <a:spcPct val="170000"/>
              </a:lnSpc>
            </a:pPr>
            <a:r>
              <a:rPr lang="pt-BR" sz="2500" smtClean="0"/>
              <a:t>Utilização da ficha espelho para registrar o atendimento prestado ao usuário hipertenso e/ou diabético;</a:t>
            </a:r>
          </a:p>
          <a:p>
            <a:pPr algn="just">
              <a:lnSpc>
                <a:spcPct val="170000"/>
              </a:lnSpc>
            </a:pPr>
            <a:r>
              <a:rPr lang="pt-BR" sz="2500" smtClean="0"/>
              <a:t>Ficha espelho anexada ao prontuário do usuário; </a:t>
            </a:r>
          </a:p>
          <a:p>
            <a:pPr algn="just">
              <a:lnSpc>
                <a:spcPct val="170000"/>
              </a:lnSpc>
            </a:pPr>
            <a:r>
              <a:rPr lang="pt-BR" sz="2500" smtClean="0"/>
              <a:t>Cadastrar o usuário na planilha de coleta de dados;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Logística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smtClean="0"/>
              <a:t>Monitorar o número de usuários, as orientações fornecidas, as consultas em atraso, exames laboratoriais e clínicos em atraso e consultas regulares nos últimos três meses;</a:t>
            </a:r>
          </a:p>
          <a:p>
            <a:pPr algn="just">
              <a:lnSpc>
                <a:spcPct val="150000"/>
              </a:lnSpc>
            </a:pPr>
            <a:r>
              <a:rPr lang="pt-BR" sz="2600" smtClean="0"/>
              <a:t>Agendamentos  e visita domiciliar nas sextas-feira;</a:t>
            </a:r>
          </a:p>
          <a:p>
            <a:pPr algn="just">
              <a:lnSpc>
                <a:spcPct val="150000"/>
              </a:lnSpc>
            </a:pPr>
            <a:r>
              <a:rPr lang="pt-BR" sz="2600" smtClean="0"/>
              <a:t>Atendimento prioritário ao final de cada turno;</a:t>
            </a:r>
          </a:p>
          <a:p>
            <a:pPr algn="just">
              <a:lnSpc>
                <a:spcPct val="15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Logística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77863" y="2160588"/>
            <a:ext cx="8596312" cy="4337050"/>
          </a:xfrm>
        </p:spPr>
        <p:txBody>
          <a:bodyPr/>
          <a:lstStyle/>
          <a:p>
            <a:pPr algn="just">
              <a:lnSpc>
                <a:spcPct val="160000"/>
              </a:lnSpc>
            </a:pPr>
            <a:r>
              <a:rPr lang="pt-BR" sz="2600" dirty="0" smtClean="0"/>
              <a:t>Retirada dos medicamentos na farmácia da unidade, no mesmo dia da consulta;</a:t>
            </a:r>
          </a:p>
          <a:p>
            <a:pPr algn="just">
              <a:lnSpc>
                <a:spcPct val="160000"/>
              </a:lnSpc>
            </a:pPr>
            <a:r>
              <a:rPr lang="pt-BR" sz="2600" dirty="0" smtClean="0"/>
              <a:t>Atividade em grupo realizada mensalmente;</a:t>
            </a:r>
          </a:p>
          <a:p>
            <a:pPr algn="just">
              <a:lnSpc>
                <a:spcPct val="160000"/>
              </a:lnSpc>
            </a:pPr>
            <a:r>
              <a:rPr lang="pt-BR" sz="2600" dirty="0" smtClean="0"/>
              <a:t> Reuniões de equipe mensais (monitoramento das ações, identificação dos faltosos e discussão de casos).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Realizadas</a:t>
            </a: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25" y="1270000"/>
            <a:ext cx="3924300" cy="5406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Intervenção iniciada em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setembro de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2014.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996950" y="3074988"/>
            <a:ext cx="7689850" cy="348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82" y="1830804"/>
            <a:ext cx="8521700" cy="4281487"/>
          </a:xfrm>
        </p:spPr>
        <p:txBody>
          <a:bodyPr rtlCol="0"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pt-BR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Objetivo 01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Ampliar a cobertura a hipertensos e/ou diabéticos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pt-BR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Meta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Cadastrar 53% dos hipertensos da área no Programa da unidade de saúde</a:t>
            </a: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1º mês - 7,2% (55)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2º mês - 11,1% (84)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3º mês - 13,3% (101)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4º mês - 17,1% (130)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5666282" y="3762765"/>
          <a:ext cx="6175948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51291" y="6370820"/>
            <a:ext cx="62209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200">
                <a:latin typeface="Trebuchet MS" pitchFamily="34" charset="0"/>
              </a:rPr>
              <a:t>Cobertura dos hipertensos na UBS Santa Terezinha durante a intervenção</a:t>
            </a:r>
            <a:endParaRPr lang="en-US" sz="12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2160588"/>
            <a:ext cx="8480425" cy="4281487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pt-BR" sz="2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Objetivo 01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Ampliar a cobertura a hipertensos e/ou diabéticos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pt-BR" sz="2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Meta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Cadastrar 93% dos diabéticos da área no Programa da unidade de saúde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1º mês - 11,7% (22)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2º mês - 18,1% (34)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3º mês - 20,7</a:t>
            </a: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(39)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4º mês - 26,6% (50) 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481403" y="6331589"/>
            <a:ext cx="61959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Trebuchet MS" pitchFamily="34" charset="0"/>
              </a:rPr>
              <a:t>Cobertura dos diabéticos na UBS Santa Terezinha durante a intervenção</a:t>
            </a:r>
            <a:endParaRPr lang="en-US" sz="1200" dirty="0">
              <a:latin typeface="Trebuchet MS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1403" y="3361386"/>
            <a:ext cx="6070946" cy="2970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620837"/>
            <a:ext cx="9005888" cy="4540119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t-BR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Objetivo 02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Melhorar a qualidade da atenção a hipertensos e/ou diabéticos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t-BR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Meta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Realizar exame clínico apropriado em 100% dos hipertensos e/ou diabéticos:</a:t>
            </a:r>
          </a:p>
          <a:p>
            <a:pPr marL="0" indent="0" algn="just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100% dos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hipertensos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04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0" indent="0" algn="just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diabéticos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400050" lvl="1" indent="0" algn="just"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1º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mês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95,5% (21)</a:t>
            </a:r>
          </a:p>
          <a:p>
            <a:pPr marL="400050" lvl="1" indent="0" algn="just"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2º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mês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97,1% (33)</a:t>
            </a:r>
          </a:p>
          <a:p>
            <a:pPr marL="400050" lvl="1" indent="0" algn="just"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3º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mês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97,4% (38)</a:t>
            </a:r>
          </a:p>
          <a:p>
            <a:pPr marL="400050" lvl="1" indent="0" algn="just"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4º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mês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98% (49)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5906125" y="6171186"/>
            <a:ext cx="6056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Trebuchet MS" pitchFamily="34" charset="0"/>
              </a:rPr>
              <a:t>Proporção de diabéticos com os exames clínicos em dia na UBS </a:t>
            </a:r>
            <a:r>
              <a:rPr lang="pt-BR" sz="1200" dirty="0" smtClean="0">
                <a:latin typeface="Trebuchet MS" pitchFamily="34" charset="0"/>
              </a:rPr>
              <a:t>Santa Terezinha</a:t>
            </a:r>
            <a:r>
              <a:rPr lang="pt-BR" sz="1200" dirty="0">
                <a:latin typeface="Trebuchet MS" pitchFamily="34" charset="0"/>
              </a:rPr>
              <a:t>, Garibaldi-RS</a:t>
            </a:r>
            <a:endParaRPr lang="en-US" sz="1200" dirty="0">
              <a:latin typeface="Trebuchet MS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5906125" y="3207896"/>
          <a:ext cx="6056025" cy="296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620838"/>
            <a:ext cx="9005888" cy="4824932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u="sng" dirty="0" smtClean="0">
                <a:cs typeface="Arial" pitchFamily="34" charset="0"/>
              </a:rPr>
              <a:t>Objetivo 02</a:t>
            </a:r>
            <a:r>
              <a:rPr lang="pt-BR" sz="2400" dirty="0" smtClean="0">
                <a:cs typeface="Arial" pitchFamily="34" charset="0"/>
              </a:rPr>
              <a:t>: Melhorar a qualidade da atenção a hipertensos e/ou diabéticos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u="sng" dirty="0" smtClean="0">
                <a:cs typeface="Arial" pitchFamily="34" charset="0"/>
              </a:rPr>
              <a:t>Meta</a:t>
            </a:r>
            <a:r>
              <a:rPr lang="pt-BR" sz="2400" dirty="0" smtClean="0">
                <a:cs typeface="Arial" pitchFamily="34" charset="0"/>
              </a:rPr>
              <a:t>: Garantir a 100% dos hipertensos a realização de exames complementares em dia de acordo com o protocolo</a:t>
            </a:r>
          </a:p>
          <a:p>
            <a:pPr marL="0" indent="0" algn="just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100% dos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hipertensos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04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0" indent="0" algn="just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diabéticos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400050" lvl="1" indent="0" algn="just"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1º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mês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95,5% (21)</a:t>
            </a:r>
          </a:p>
          <a:p>
            <a:pPr marL="400050" lvl="1" indent="0" algn="just"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2º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mês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97,1% (33)</a:t>
            </a:r>
          </a:p>
          <a:p>
            <a:pPr marL="400050" lvl="1" indent="0" algn="just"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3º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mês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97,4% (38)</a:t>
            </a:r>
          </a:p>
          <a:p>
            <a:pPr marL="400050" lvl="1" indent="0" algn="just"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4º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mês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98% (49)</a:t>
            </a:r>
            <a:endParaRPr lang="pt-BR" sz="2400" dirty="0">
              <a:cs typeface="Arial" pitchFamily="34" charset="0"/>
            </a:endParaRP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5947845" y="6431297"/>
            <a:ext cx="6066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200" dirty="0">
                <a:latin typeface="Trebuchet MS" pitchFamily="34" charset="0"/>
              </a:rPr>
              <a:t>Proporção de diabéticos com os exames </a:t>
            </a:r>
            <a:r>
              <a:rPr lang="pt-BR" sz="1200" dirty="0" err="1">
                <a:latin typeface="Trebuchet MS" pitchFamily="34" charset="0"/>
              </a:rPr>
              <a:t>complementaress</a:t>
            </a:r>
            <a:r>
              <a:rPr lang="pt-BR" sz="1200" dirty="0">
                <a:latin typeface="Trebuchet MS" pitchFamily="34" charset="0"/>
              </a:rPr>
              <a:t> em dia na UBS Santa Terezinha, </a:t>
            </a:r>
            <a:r>
              <a:rPr lang="pt-BR" sz="1200" dirty="0" smtClean="0">
                <a:latin typeface="Trebuchet MS" pitchFamily="34" charset="0"/>
              </a:rPr>
              <a:t>Garibaldi-RS</a:t>
            </a:r>
            <a:endParaRPr lang="en-US" sz="1200" dirty="0">
              <a:latin typeface="Trebuchet MS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845" y="3618961"/>
            <a:ext cx="6066046" cy="2812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77863" y="1565249"/>
            <a:ext cx="8596312" cy="3881437"/>
          </a:xfrm>
        </p:spPr>
        <p:txBody>
          <a:bodyPr/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300" u="sng" dirty="0">
                <a:cs typeface="Arial" pitchFamily="34" charset="0"/>
              </a:rPr>
              <a:t>Objetivo 02</a:t>
            </a:r>
            <a:r>
              <a:rPr lang="pt-BR" sz="2300" dirty="0">
                <a:cs typeface="Arial" pitchFamily="34" charset="0"/>
              </a:rPr>
              <a:t>: Melhorar a qualidade da atenção a hipertensos e/ou diabéticos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300" u="sng" dirty="0" smtClean="0">
                <a:cs typeface="Arial" pitchFamily="34" charset="0"/>
              </a:rPr>
              <a:t>Meta</a:t>
            </a:r>
            <a:r>
              <a:rPr lang="pt-BR" sz="2300" dirty="0" smtClean="0">
                <a:cs typeface="Arial" pitchFamily="34" charset="0"/>
              </a:rPr>
              <a:t>: </a:t>
            </a:r>
            <a:r>
              <a:rPr lang="pt-BR" sz="2300" dirty="0">
                <a:cs typeface="Arial" pitchFamily="34" charset="0"/>
              </a:rPr>
              <a:t>Priorizar a prescrição de medicamentos da farmácia popular para 100% dos hipertensos cadastrados na unidade de saúde</a:t>
            </a:r>
            <a:r>
              <a:rPr lang="pt-BR" sz="2300" dirty="0" smtClean="0">
                <a:cs typeface="Arial" pitchFamily="34" charset="0"/>
              </a:rPr>
              <a:t>.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200" dirty="0" smtClean="0">
                <a:cs typeface="Arial" pitchFamily="34" charset="0"/>
              </a:rPr>
              <a:t>1º mês – 100% (55)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200" dirty="0" smtClean="0">
                <a:cs typeface="Arial" pitchFamily="34" charset="0"/>
              </a:rPr>
              <a:t>2º mês – 100% (84)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200" dirty="0" smtClean="0">
                <a:cs typeface="Arial" pitchFamily="34" charset="0"/>
              </a:rPr>
              <a:t>3º mês – 98% (99)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200" dirty="0" smtClean="0">
                <a:cs typeface="Arial" pitchFamily="34" charset="0"/>
              </a:rPr>
              <a:t>4º mês – 97,7% (126)</a:t>
            </a:r>
            <a:endParaRPr lang="pt-BR" sz="2200" dirty="0">
              <a:cs typeface="Arial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5388959" y="6396335"/>
            <a:ext cx="65626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200" dirty="0">
                <a:latin typeface="Trebuchet MS" pitchFamily="34" charset="0"/>
              </a:rPr>
              <a:t>Proporção de hipertensos com </a:t>
            </a:r>
            <a:r>
              <a:rPr lang="pt-BR" sz="1200" dirty="0" smtClean="0">
                <a:latin typeface="Trebuchet MS" pitchFamily="34" charset="0"/>
              </a:rPr>
              <a:t>prescrição de </a:t>
            </a:r>
            <a:r>
              <a:rPr lang="pt-BR" sz="1200" dirty="0">
                <a:latin typeface="Trebuchet MS" pitchFamily="34" charset="0"/>
              </a:rPr>
              <a:t>medicamentos da Farmácia Popular </a:t>
            </a:r>
            <a:r>
              <a:rPr lang="pt-BR" sz="1200" dirty="0" smtClean="0">
                <a:latin typeface="Trebuchet MS" pitchFamily="34" charset="0"/>
              </a:rPr>
              <a:t>na </a:t>
            </a:r>
            <a:r>
              <a:rPr lang="pt-BR" sz="1200" dirty="0">
                <a:latin typeface="Trebuchet MS" pitchFamily="34" charset="0"/>
              </a:rPr>
              <a:t>UBS Santa Terezinha, Garibaldi-RS</a:t>
            </a:r>
            <a:endParaRPr lang="en-US" sz="1200" dirty="0">
              <a:latin typeface="Trebuchet MS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807" y="3829697"/>
            <a:ext cx="5974027" cy="2566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</a:t>
            </a:r>
            <a:r>
              <a:rPr lang="pt-BR" smtClean="0"/>
              <a:t>ção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63575" y="1843088"/>
            <a:ext cx="8596313" cy="46545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smtClean="0"/>
              <a:t>A diabetes junto com a hipertensão é responsável pela primeira causa de hospitalização e morbi-mortalidade no país; </a:t>
            </a:r>
            <a:endParaRPr lang="en-US" sz="2600" smtClean="0"/>
          </a:p>
          <a:p>
            <a:pPr algn="just">
              <a:lnSpc>
                <a:spcPct val="150000"/>
              </a:lnSpc>
            </a:pPr>
            <a:r>
              <a:rPr lang="pt-BR" sz="2600" smtClean="0"/>
              <a:t>Representa 62,1% dos diagnósticos primários em usuários com insuficiência renal crônica submetidos à diálise</a:t>
            </a:r>
          </a:p>
          <a:p>
            <a:pPr algn="r">
              <a:lnSpc>
                <a:spcPct val="150000"/>
              </a:lnSpc>
              <a:buFont typeface="Wingdings 3" pitchFamily="18" charset="2"/>
              <a:buNone/>
            </a:pPr>
            <a:r>
              <a:rPr lang="pt-BR" sz="1400" smtClean="0"/>
              <a:t>(Ministério da Saúde, 2013)</a:t>
            </a: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77863" y="1709828"/>
            <a:ext cx="8596312" cy="3881437"/>
          </a:xfrm>
        </p:spPr>
        <p:txBody>
          <a:bodyPr/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u="sng" dirty="0">
                <a:cs typeface="Arial" pitchFamily="34" charset="0"/>
              </a:rPr>
              <a:t>Objetivo 02</a:t>
            </a:r>
            <a:r>
              <a:rPr lang="pt-BR" sz="2200" dirty="0">
                <a:cs typeface="Arial" pitchFamily="34" charset="0"/>
              </a:rPr>
              <a:t>: Melhorar a qualidade da atenção a hipertensos e/ou diabéticos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u="sng" dirty="0" smtClean="0">
                <a:cs typeface="Arial" pitchFamily="34" charset="0"/>
              </a:rPr>
              <a:t>Meta</a:t>
            </a:r>
            <a:r>
              <a:rPr lang="pt-BR" sz="2200" dirty="0" smtClean="0">
                <a:cs typeface="Arial" pitchFamily="34" charset="0"/>
              </a:rPr>
              <a:t>: </a:t>
            </a:r>
            <a:r>
              <a:rPr lang="pt-BR" sz="2200" dirty="0">
                <a:cs typeface="Arial" pitchFamily="34" charset="0"/>
              </a:rPr>
              <a:t>Priorizar a prescrição de medicamentos da farmácia popular para 100% dos </a:t>
            </a:r>
            <a:r>
              <a:rPr lang="pt-BR" sz="2200" dirty="0" smtClean="0">
                <a:cs typeface="Arial" pitchFamily="34" charset="0"/>
              </a:rPr>
              <a:t>diabéticos </a:t>
            </a:r>
            <a:r>
              <a:rPr lang="pt-BR" sz="2200" dirty="0">
                <a:cs typeface="Arial" pitchFamily="34" charset="0"/>
              </a:rPr>
              <a:t>cadastrados na unidade de saúde</a:t>
            </a:r>
            <a:r>
              <a:rPr lang="pt-BR" sz="2200" dirty="0" smtClean="0">
                <a:cs typeface="Arial" pitchFamily="34" charset="0"/>
              </a:rPr>
              <a:t>.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200" dirty="0">
                <a:cs typeface="Arial" pitchFamily="34" charset="0"/>
              </a:rPr>
              <a:t>1º mês – 100% </a:t>
            </a:r>
            <a:r>
              <a:rPr lang="pt-BR" sz="2200" dirty="0" smtClean="0">
                <a:cs typeface="Arial" pitchFamily="34" charset="0"/>
              </a:rPr>
              <a:t>(22)</a:t>
            </a:r>
            <a:endParaRPr lang="pt-BR" sz="2200" dirty="0">
              <a:cs typeface="Arial" pitchFamily="34" charset="0"/>
            </a:endParaRP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200" dirty="0">
                <a:cs typeface="Arial" pitchFamily="34" charset="0"/>
              </a:rPr>
              <a:t>2º mês – 100% </a:t>
            </a:r>
            <a:r>
              <a:rPr lang="pt-BR" sz="2200" dirty="0" smtClean="0">
                <a:cs typeface="Arial" pitchFamily="34" charset="0"/>
              </a:rPr>
              <a:t>(34</a:t>
            </a:r>
            <a:r>
              <a:rPr lang="pt-BR" sz="2200" dirty="0">
                <a:cs typeface="Arial" pitchFamily="34" charset="0"/>
              </a:rPr>
              <a:t>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200" dirty="0">
                <a:cs typeface="Arial" pitchFamily="34" charset="0"/>
              </a:rPr>
              <a:t>3º mês – </a:t>
            </a:r>
            <a:r>
              <a:rPr lang="pt-BR" sz="2200" dirty="0" smtClean="0">
                <a:cs typeface="Arial" pitchFamily="34" charset="0"/>
              </a:rPr>
              <a:t>100% (39</a:t>
            </a:r>
            <a:r>
              <a:rPr lang="pt-BR" sz="2200" dirty="0">
                <a:cs typeface="Arial" pitchFamily="34" charset="0"/>
              </a:rPr>
              <a:t>)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200" dirty="0">
                <a:cs typeface="Arial" pitchFamily="34" charset="0"/>
              </a:rPr>
              <a:t>4º mês – </a:t>
            </a:r>
            <a:r>
              <a:rPr lang="pt-BR" sz="2200" dirty="0" smtClean="0">
                <a:cs typeface="Arial" pitchFamily="34" charset="0"/>
              </a:rPr>
              <a:t>98% (49)</a:t>
            </a:r>
            <a:endParaRPr lang="pt-BR" sz="2200" dirty="0"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200" dirty="0">
              <a:cs typeface="Arial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6178796" y="6388124"/>
            <a:ext cx="6013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200" dirty="0">
                <a:latin typeface="Trebuchet MS" pitchFamily="34" charset="0"/>
              </a:rPr>
              <a:t>Proporção de diabéticos com </a:t>
            </a:r>
            <a:r>
              <a:rPr lang="pt-BR" sz="1200" dirty="0" smtClean="0">
                <a:latin typeface="Trebuchet MS" pitchFamily="34" charset="0"/>
              </a:rPr>
              <a:t>prescrição de </a:t>
            </a:r>
            <a:r>
              <a:rPr lang="pt-BR" sz="1200" dirty="0">
                <a:latin typeface="Trebuchet MS" pitchFamily="34" charset="0"/>
              </a:rPr>
              <a:t>medicamentos da Farmácia </a:t>
            </a:r>
            <a:r>
              <a:rPr lang="pt-BR" sz="1200" dirty="0" smtClean="0">
                <a:latin typeface="Trebuchet MS" pitchFamily="34" charset="0"/>
              </a:rPr>
              <a:t>Popular </a:t>
            </a:r>
            <a:endParaRPr lang="pt-BR" sz="1200" dirty="0">
              <a:latin typeface="Trebuchet MS" pitchFamily="34" charset="0"/>
            </a:endParaRPr>
          </a:p>
          <a:p>
            <a:r>
              <a:rPr lang="pt-BR" sz="1200" dirty="0">
                <a:latin typeface="Trebuchet MS" pitchFamily="34" charset="0"/>
              </a:rPr>
              <a:t>na UBS Santa Terezinha, </a:t>
            </a:r>
            <a:r>
              <a:rPr lang="pt-BR" sz="1200" dirty="0" smtClean="0">
                <a:latin typeface="Trebuchet MS" pitchFamily="34" charset="0"/>
              </a:rPr>
              <a:t>Garibaldi-RS</a:t>
            </a:r>
            <a:endParaRPr lang="en-US" sz="1200" dirty="0">
              <a:latin typeface="Trebuchet MS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796" y="3845872"/>
            <a:ext cx="5759919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7863" y="1620838"/>
            <a:ext cx="8596312" cy="3881437"/>
          </a:xfrm>
        </p:spPr>
        <p:txBody>
          <a:bodyPr/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500" u="sng" dirty="0">
                <a:cs typeface="Arial" pitchFamily="34" charset="0"/>
              </a:rPr>
              <a:t>Objetivo 3</a:t>
            </a:r>
            <a:r>
              <a:rPr lang="pt-BR" sz="2500" dirty="0">
                <a:cs typeface="Arial" pitchFamily="34" charset="0"/>
              </a:rPr>
              <a:t>: Melhorar a adesão de hipertensos e/ou diabéticos ao programa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500" u="sng" dirty="0" smtClean="0">
                <a:cs typeface="Arial" pitchFamily="34" charset="0"/>
              </a:rPr>
              <a:t>Meta</a:t>
            </a:r>
            <a:r>
              <a:rPr lang="pt-BR" sz="2500" dirty="0" smtClean="0">
                <a:cs typeface="Arial" pitchFamily="34" charset="0"/>
              </a:rPr>
              <a:t>: </a:t>
            </a:r>
            <a:r>
              <a:rPr lang="pt-BR" sz="2500" dirty="0">
                <a:cs typeface="Arial" pitchFamily="34" charset="0"/>
              </a:rPr>
              <a:t>Buscar 100% dos hipertensos </a:t>
            </a:r>
            <a:r>
              <a:rPr lang="pt-BR" sz="2500" dirty="0" smtClean="0">
                <a:cs typeface="Arial" pitchFamily="34" charset="0"/>
              </a:rPr>
              <a:t>faltosos </a:t>
            </a:r>
            <a:r>
              <a:rPr lang="pt-BR" sz="2500" dirty="0">
                <a:cs typeface="Arial" pitchFamily="34" charset="0"/>
              </a:rPr>
              <a:t>às consultas na unidade de saúde conforme a periodicidade recomendada</a:t>
            </a:r>
            <a:r>
              <a:rPr lang="pt-BR" sz="2400" dirty="0">
                <a:cs typeface="Arial" pitchFamily="34" charset="0"/>
              </a:rPr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err="1" smtClean="0"/>
              <a:t>Realizada</a:t>
            </a:r>
            <a:r>
              <a:rPr lang="en-US" sz="2400" dirty="0" smtClean="0"/>
              <a:t> </a:t>
            </a:r>
            <a:r>
              <a:rPr lang="en-US" sz="2400" dirty="0" err="1" smtClean="0"/>
              <a:t>busca</a:t>
            </a:r>
            <a:r>
              <a:rPr lang="en-US" sz="2400" dirty="0" smtClean="0"/>
              <a:t> para 100% dos </a:t>
            </a:r>
            <a:r>
              <a:rPr lang="en-US" sz="2400" dirty="0" err="1" smtClean="0"/>
              <a:t>hipertensos</a:t>
            </a:r>
            <a:r>
              <a:rPr lang="en-US" sz="2400" dirty="0" smtClean="0"/>
              <a:t> </a:t>
            </a:r>
            <a:r>
              <a:rPr lang="en-US" sz="2400" dirty="0" err="1" smtClean="0"/>
              <a:t>faltosos</a:t>
            </a:r>
            <a:r>
              <a:rPr lang="en-US" sz="2400" dirty="0" smtClean="0"/>
              <a:t>:</a:t>
            </a:r>
          </a:p>
          <a:p>
            <a:pPr lvl="2" algn="just">
              <a:lnSpc>
                <a:spcPct val="150000"/>
              </a:lnSpc>
            </a:pPr>
            <a:r>
              <a:rPr lang="en-US" sz="2400" dirty="0" smtClean="0"/>
              <a:t> 1º </a:t>
            </a:r>
            <a:r>
              <a:rPr lang="en-US" sz="2400" dirty="0" err="1" smtClean="0"/>
              <a:t>mês</a:t>
            </a:r>
            <a:r>
              <a:rPr lang="en-US" sz="2400" dirty="0" smtClean="0"/>
              <a:t> – 01 </a:t>
            </a:r>
            <a:r>
              <a:rPr lang="en-US" sz="2400" dirty="0" err="1" smtClean="0"/>
              <a:t>hipertenso</a:t>
            </a:r>
            <a:endParaRPr lang="en-US" sz="2400" dirty="0" smtClean="0"/>
          </a:p>
          <a:p>
            <a:pPr lvl="2" algn="just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Meses</a:t>
            </a:r>
            <a:r>
              <a:rPr lang="en-US" sz="2400" dirty="0" smtClean="0"/>
              <a:t> </a:t>
            </a:r>
            <a:r>
              <a:rPr lang="en-US" sz="2400" dirty="0" err="1" smtClean="0"/>
              <a:t>subsequentes</a:t>
            </a:r>
            <a:r>
              <a:rPr lang="en-US" sz="2400" dirty="0" smtClean="0"/>
              <a:t> – 04 </a:t>
            </a:r>
            <a:r>
              <a:rPr lang="en-US" sz="2400" dirty="0" err="1" smtClean="0"/>
              <a:t>hipertensos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7863" y="1620838"/>
            <a:ext cx="8596312" cy="3881437"/>
          </a:xfrm>
        </p:spPr>
        <p:txBody>
          <a:bodyPr/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500" u="sng" dirty="0" smtClean="0">
                <a:cs typeface="Arial" pitchFamily="34" charset="0"/>
              </a:rPr>
              <a:t>Objetivo 3</a:t>
            </a:r>
            <a:r>
              <a:rPr lang="pt-BR" sz="2500" dirty="0" smtClean="0">
                <a:cs typeface="Arial" pitchFamily="34" charset="0"/>
              </a:rPr>
              <a:t>: Melhorar a adesão de hipertensos e/ou diabéticos ao programa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500" u="sng" dirty="0" smtClean="0">
                <a:cs typeface="Arial" pitchFamily="34" charset="0"/>
              </a:rPr>
              <a:t>Meta</a:t>
            </a:r>
            <a:r>
              <a:rPr lang="pt-BR" sz="2500" dirty="0" smtClean="0">
                <a:cs typeface="Arial" pitchFamily="34" charset="0"/>
              </a:rPr>
              <a:t>: Buscar 100% dos diabéticos faltosos às consultas na unidade de saúde conforme a periodicidade recomendada.</a:t>
            </a:r>
          </a:p>
          <a:p>
            <a:pPr lvl="1" algn="just">
              <a:lnSpc>
                <a:spcPct val="150000"/>
              </a:lnSpc>
            </a:pPr>
            <a:r>
              <a:rPr lang="pt-BR" sz="2500" dirty="0" smtClean="0"/>
              <a:t>1º mês – 01 faltoso (não realizou-se busca)</a:t>
            </a:r>
          </a:p>
          <a:p>
            <a:pPr lvl="1" algn="just">
              <a:lnSpc>
                <a:spcPct val="150000"/>
              </a:lnSpc>
            </a:pPr>
            <a:r>
              <a:rPr lang="pt-BR" sz="2500" dirty="0" smtClean="0"/>
              <a:t>Meses subsequentes – 02 faltosos (realizada busca apenas para 01 usuário)</a:t>
            </a:r>
          </a:p>
        </p:txBody>
      </p:sp>
    </p:spTree>
    <p:extLst>
      <p:ext uri="{BB962C8B-B14F-4D97-AF65-F5344CB8AC3E}">
        <p14:creationId xmlns:p14="http://schemas.microsoft.com/office/powerpoint/2010/main" val="30296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7863" y="1620838"/>
            <a:ext cx="8596312" cy="1341303"/>
          </a:xfrm>
        </p:spPr>
        <p:txBody>
          <a:bodyPr/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500" u="sng" dirty="0" smtClean="0">
                <a:cs typeface="Arial" pitchFamily="34" charset="0"/>
              </a:rPr>
              <a:t>Meta</a:t>
            </a:r>
            <a:r>
              <a:rPr lang="pt-BR" sz="2500" dirty="0" smtClean="0">
                <a:cs typeface="Arial" pitchFamily="34" charset="0"/>
              </a:rPr>
              <a:t>: Buscar 100% dos diabéticos faltosos às consultas na unidade de saúde conforme a periodicidade recomendada</a:t>
            </a:r>
            <a:r>
              <a:rPr lang="pt-BR" sz="2400" dirty="0" smtClean="0">
                <a:cs typeface="Arial" pitchFamily="34" charset="0"/>
              </a:rPr>
              <a:t>.</a:t>
            </a:r>
          </a:p>
        </p:txBody>
      </p:sp>
      <p:sp>
        <p:nvSpPr>
          <p:cNvPr id="25607" name="TextBox 6"/>
          <p:cNvSpPr txBox="1">
            <a:spLocks noChangeArrowheads="1"/>
          </p:cNvSpPr>
          <p:nvPr/>
        </p:nvSpPr>
        <p:spPr bwMode="auto">
          <a:xfrm>
            <a:off x="1674254" y="6095017"/>
            <a:ext cx="7599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Trebuchet MS" pitchFamily="34" charset="0"/>
              </a:rPr>
              <a:t>Proporção de diabéticos faltosos às </a:t>
            </a:r>
            <a:r>
              <a:rPr lang="pt-BR" sz="1200" dirty="0" smtClean="0">
                <a:latin typeface="Trebuchet MS" pitchFamily="34" charset="0"/>
              </a:rPr>
              <a:t>consultas com </a:t>
            </a:r>
            <a:r>
              <a:rPr lang="pt-BR" sz="1200" dirty="0">
                <a:latin typeface="Trebuchet MS" pitchFamily="34" charset="0"/>
              </a:rPr>
              <a:t>busca ativa realizada pela equipe </a:t>
            </a:r>
            <a:r>
              <a:rPr lang="pt-BR" sz="1200" dirty="0" smtClean="0">
                <a:latin typeface="Trebuchet MS" pitchFamily="34" charset="0"/>
              </a:rPr>
              <a:t>da UBS </a:t>
            </a:r>
            <a:r>
              <a:rPr lang="pt-BR" sz="1200" dirty="0">
                <a:latin typeface="Trebuchet MS" pitchFamily="34" charset="0"/>
              </a:rPr>
              <a:t>Santa Terezinha, </a:t>
            </a:r>
            <a:r>
              <a:rPr lang="pt-BR" sz="1200" dirty="0" smtClean="0">
                <a:latin typeface="Trebuchet MS" pitchFamily="34" charset="0"/>
              </a:rPr>
              <a:t>Garibaldi-RS</a:t>
            </a:r>
            <a:endParaRPr lang="en-US" sz="1200" dirty="0">
              <a:latin typeface="Trebuchet MS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4" y="2962141"/>
            <a:ext cx="7599921" cy="312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7863" y="1930400"/>
            <a:ext cx="9264627" cy="3881437"/>
          </a:xfrm>
        </p:spPr>
        <p:txBody>
          <a:bodyPr/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800" u="sng" dirty="0">
                <a:cs typeface="Arial" pitchFamily="34" charset="0"/>
              </a:rPr>
              <a:t>Objetivo 4</a:t>
            </a:r>
            <a:r>
              <a:rPr lang="pt-BR" sz="2800" dirty="0">
                <a:cs typeface="Arial" pitchFamily="34" charset="0"/>
              </a:rPr>
              <a:t>: Melhorar o registro das informações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800" u="sng" dirty="0" smtClean="0">
                <a:cs typeface="Arial" pitchFamily="34" charset="0"/>
              </a:rPr>
              <a:t>Meta</a:t>
            </a:r>
            <a:r>
              <a:rPr lang="pt-BR" sz="2800" dirty="0" smtClean="0">
                <a:cs typeface="Arial" pitchFamily="34" charset="0"/>
              </a:rPr>
              <a:t>: </a:t>
            </a:r>
            <a:r>
              <a:rPr lang="pt-BR" sz="2800" dirty="0">
                <a:cs typeface="Arial" pitchFamily="34" charset="0"/>
              </a:rPr>
              <a:t>Manter ficha de acompanhamento de 100% dos </a:t>
            </a:r>
            <a:r>
              <a:rPr lang="pt-BR" sz="2800" dirty="0" smtClean="0">
                <a:cs typeface="Arial" pitchFamily="34" charset="0"/>
              </a:rPr>
              <a:t>hipertensos e/ou diabéticos </a:t>
            </a:r>
            <a:r>
              <a:rPr lang="pt-BR" sz="2800" dirty="0">
                <a:cs typeface="Arial" pitchFamily="34" charset="0"/>
              </a:rPr>
              <a:t>cadastrados na unidade de saúde</a:t>
            </a:r>
            <a:r>
              <a:rPr lang="pt-BR" sz="2800" dirty="0" smtClean="0">
                <a:cs typeface="Arial" pitchFamily="34" charset="0"/>
              </a:rPr>
              <a:t>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pt-BR" sz="2800" dirty="0">
              <a:cs typeface="Arial" pitchFamily="34" charset="0"/>
            </a:endParaRP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>
                <a:cs typeface="Arial" pitchFamily="34" charset="0"/>
              </a:rPr>
              <a:t>100</a:t>
            </a:r>
            <a:r>
              <a:rPr lang="pt-BR" sz="2800" dirty="0">
                <a:cs typeface="Arial" pitchFamily="34" charset="0"/>
              </a:rPr>
              <a:t>% dos usuários com os registros realizados</a:t>
            </a:r>
            <a:endParaRPr lang="pt-BR" sz="2500" dirty="0" smtClean="0"/>
          </a:p>
        </p:txBody>
      </p:sp>
    </p:spTree>
    <p:extLst>
      <p:ext uri="{BB962C8B-B14F-4D97-AF65-F5344CB8AC3E}">
        <p14:creationId xmlns:p14="http://schemas.microsoft.com/office/powerpoint/2010/main" val="19066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7863" y="1788263"/>
            <a:ext cx="9483569" cy="4496627"/>
          </a:xfrm>
        </p:spPr>
        <p:txBody>
          <a:bodyPr/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800" u="sng" dirty="0">
                <a:cs typeface="Arial" pitchFamily="34" charset="0"/>
              </a:rPr>
              <a:t>Objetivo 5</a:t>
            </a:r>
            <a:r>
              <a:rPr lang="pt-BR" sz="2800" dirty="0">
                <a:cs typeface="Arial" pitchFamily="34" charset="0"/>
              </a:rPr>
              <a:t>: Mapear hipertensos e  diabéticos de risco para doença cardiovascular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u="sng" dirty="0" smtClean="0">
                <a:cs typeface="Arial" pitchFamily="34" charset="0"/>
              </a:rPr>
              <a:t>Meta</a:t>
            </a:r>
            <a:r>
              <a:rPr lang="pt-BR" sz="2800" dirty="0" smtClean="0">
                <a:cs typeface="Arial" pitchFamily="34" charset="0"/>
              </a:rPr>
              <a:t>: </a:t>
            </a:r>
            <a:r>
              <a:rPr lang="pt-BR" sz="2800" dirty="0">
                <a:cs typeface="Arial" pitchFamily="34" charset="0"/>
              </a:rPr>
              <a:t>Realizar estratificação do risco cardiovascular em 100% dos </a:t>
            </a:r>
            <a:r>
              <a:rPr lang="pt-BR" sz="2800" dirty="0" smtClean="0">
                <a:cs typeface="Arial" pitchFamily="34" charset="0"/>
              </a:rPr>
              <a:t>hipertensos e/ou diabéticos </a:t>
            </a:r>
            <a:r>
              <a:rPr lang="pt-BR" sz="2800" dirty="0">
                <a:cs typeface="Arial" pitchFamily="34" charset="0"/>
              </a:rPr>
              <a:t>cadastrados na unidade de saúde</a:t>
            </a:r>
            <a:r>
              <a:rPr lang="pt-BR" sz="2800" dirty="0" smtClean="0">
                <a:cs typeface="Arial" pitchFamily="34" charset="0"/>
              </a:rPr>
              <a:t>.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>
              <a:cs typeface="Arial" pitchFamily="34" charset="0"/>
            </a:endParaRP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>
                <a:cs typeface="Arial" pitchFamily="34" charset="0"/>
              </a:rPr>
              <a:t>100</a:t>
            </a:r>
            <a:r>
              <a:rPr lang="pt-BR" sz="2800" dirty="0">
                <a:cs typeface="Arial" pitchFamily="34" charset="0"/>
              </a:rPr>
              <a:t>% dos usuários com estratificação do risco realizado. </a:t>
            </a:r>
          </a:p>
        </p:txBody>
      </p:sp>
    </p:spTree>
    <p:extLst>
      <p:ext uri="{BB962C8B-B14F-4D97-AF65-F5344CB8AC3E}">
        <p14:creationId xmlns:p14="http://schemas.microsoft.com/office/powerpoint/2010/main" val="25633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7863" y="1930400"/>
            <a:ext cx="9483569" cy="4496627"/>
          </a:xfrm>
        </p:spPr>
        <p:txBody>
          <a:bodyPr/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800" u="sng" dirty="0">
                <a:cs typeface="Arial" pitchFamily="34" charset="0"/>
              </a:rPr>
              <a:t>Objetivo 6</a:t>
            </a:r>
            <a:r>
              <a:rPr lang="pt-BR" sz="2800" dirty="0">
                <a:cs typeface="Arial" pitchFamily="34" charset="0"/>
              </a:rPr>
              <a:t>: Mapear hipertensos e  diabéticos de risco para doença cardiovascular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u="sng" dirty="0" smtClean="0">
                <a:cs typeface="Arial" pitchFamily="34" charset="0"/>
              </a:rPr>
              <a:t>Meta</a:t>
            </a:r>
            <a:r>
              <a:rPr lang="pt-BR" sz="2800" dirty="0" smtClean="0">
                <a:cs typeface="Arial" pitchFamily="34" charset="0"/>
              </a:rPr>
              <a:t>: </a:t>
            </a:r>
            <a:r>
              <a:rPr lang="pt-BR" sz="2800" dirty="0">
                <a:cs typeface="Arial" pitchFamily="34" charset="0"/>
              </a:rPr>
              <a:t>Garantir orientação nutricional sobre alimentação saudável a 100% dos </a:t>
            </a:r>
            <a:r>
              <a:rPr lang="pt-BR" sz="2800" dirty="0" smtClean="0">
                <a:cs typeface="Arial" pitchFamily="34" charset="0"/>
              </a:rPr>
              <a:t>hipertensos e/ou diabéticos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>
              <a:cs typeface="Arial" pitchFamily="34" charset="0"/>
            </a:endParaRP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>
                <a:cs typeface="Arial" pitchFamily="34" charset="0"/>
              </a:rPr>
              <a:t>100</a:t>
            </a:r>
            <a:r>
              <a:rPr lang="pt-BR" sz="2800" dirty="0">
                <a:cs typeface="Arial" pitchFamily="34" charset="0"/>
              </a:rPr>
              <a:t>% dos usuários com orientação </a:t>
            </a:r>
            <a:r>
              <a:rPr lang="pt-BR" sz="2800" dirty="0" smtClean="0">
                <a:cs typeface="Arial" pitchFamily="34" charset="0"/>
              </a:rPr>
              <a:t>nutricional</a:t>
            </a:r>
            <a:endParaRPr lang="pt-B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06651" y="1930400"/>
            <a:ext cx="9483569" cy="4496627"/>
          </a:xfrm>
        </p:spPr>
        <p:txBody>
          <a:bodyPr/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800" u="sng" dirty="0">
                <a:cs typeface="Arial" pitchFamily="34" charset="0"/>
              </a:rPr>
              <a:t>Objetivo 6</a:t>
            </a:r>
            <a:r>
              <a:rPr lang="pt-BR" sz="2800" dirty="0">
                <a:cs typeface="Arial" pitchFamily="34" charset="0"/>
              </a:rPr>
              <a:t>: Mapear hipertensos e  diabéticos de risco para doença cardiovascular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u="sng" dirty="0" smtClean="0">
                <a:cs typeface="Arial" pitchFamily="34" charset="0"/>
              </a:rPr>
              <a:t>Meta</a:t>
            </a:r>
            <a:r>
              <a:rPr lang="pt-BR" sz="2800" dirty="0" smtClean="0">
                <a:cs typeface="Arial" pitchFamily="34" charset="0"/>
              </a:rPr>
              <a:t>: </a:t>
            </a:r>
            <a:r>
              <a:rPr lang="pt-BR" sz="2800" dirty="0">
                <a:cs typeface="Arial" pitchFamily="34" charset="0"/>
              </a:rPr>
              <a:t>Garantir orientação </a:t>
            </a:r>
            <a:r>
              <a:rPr lang="pt-BR" sz="2800" dirty="0" smtClean="0">
                <a:cs typeface="Arial" pitchFamily="34" charset="0"/>
              </a:rPr>
              <a:t>em </a:t>
            </a:r>
            <a:r>
              <a:rPr lang="pt-BR" sz="2800" dirty="0">
                <a:cs typeface="Arial" pitchFamily="34" charset="0"/>
              </a:rPr>
              <a:t>relação à prática regular de atividade física</a:t>
            </a:r>
            <a:r>
              <a:rPr lang="pt-BR" sz="2800" dirty="0" smtClean="0">
                <a:cs typeface="Arial" pitchFamily="34" charset="0"/>
              </a:rPr>
              <a:t> </a:t>
            </a:r>
            <a:r>
              <a:rPr lang="pt-BR" sz="2800" dirty="0">
                <a:cs typeface="Arial" pitchFamily="34" charset="0"/>
              </a:rPr>
              <a:t>a 100% dos </a:t>
            </a:r>
            <a:r>
              <a:rPr lang="pt-BR" sz="2800" dirty="0" smtClean="0">
                <a:cs typeface="Arial" pitchFamily="34" charset="0"/>
              </a:rPr>
              <a:t>hipertensos e/ou diabéticos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>
              <a:cs typeface="Arial" pitchFamily="34" charset="0"/>
            </a:endParaRP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>
                <a:cs typeface="Arial" pitchFamily="34" charset="0"/>
              </a:rPr>
              <a:t>100</a:t>
            </a:r>
            <a:r>
              <a:rPr lang="pt-BR" sz="2800" dirty="0">
                <a:cs typeface="Arial" pitchFamily="34" charset="0"/>
              </a:rPr>
              <a:t>% dos usuários com orientação </a:t>
            </a:r>
            <a:r>
              <a:rPr lang="pt-BR" sz="2800" dirty="0" smtClean="0">
                <a:cs typeface="Arial" pitchFamily="34" charset="0"/>
              </a:rPr>
              <a:t>em relação à prática de atividade física</a:t>
            </a:r>
            <a:endParaRPr lang="pt-B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7863" y="1930400"/>
            <a:ext cx="9483569" cy="4496627"/>
          </a:xfrm>
        </p:spPr>
        <p:txBody>
          <a:bodyPr/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sz="2800" u="sng" dirty="0">
                <a:cs typeface="Arial" pitchFamily="34" charset="0"/>
              </a:rPr>
              <a:t>Objetivo 6</a:t>
            </a:r>
            <a:r>
              <a:rPr lang="pt-BR" sz="2800" dirty="0">
                <a:cs typeface="Arial" pitchFamily="34" charset="0"/>
              </a:rPr>
              <a:t>: Mapear hipertensos e  diabéticos de risco para doença cardiovascular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u="sng" dirty="0" smtClean="0">
                <a:cs typeface="Arial" pitchFamily="34" charset="0"/>
              </a:rPr>
              <a:t>Meta</a:t>
            </a:r>
            <a:r>
              <a:rPr lang="pt-BR" sz="2800" dirty="0" smtClean="0">
                <a:cs typeface="Arial" pitchFamily="34" charset="0"/>
              </a:rPr>
              <a:t>: </a:t>
            </a:r>
            <a:r>
              <a:rPr lang="pt-BR" sz="2800" dirty="0">
                <a:cs typeface="Arial" pitchFamily="34" charset="0"/>
              </a:rPr>
              <a:t>Garantir orientação  sobre higiene bucal a </a:t>
            </a:r>
            <a:r>
              <a:rPr lang="pt-BR" sz="2800" dirty="0" err="1" smtClean="0">
                <a:cs typeface="Arial" pitchFamily="34" charset="0"/>
              </a:rPr>
              <a:t>a</a:t>
            </a:r>
            <a:r>
              <a:rPr lang="pt-BR" sz="2800" dirty="0" smtClean="0">
                <a:cs typeface="Arial" pitchFamily="34" charset="0"/>
              </a:rPr>
              <a:t> </a:t>
            </a:r>
            <a:r>
              <a:rPr lang="pt-BR" sz="2800" dirty="0">
                <a:cs typeface="Arial" pitchFamily="34" charset="0"/>
              </a:rPr>
              <a:t>100% dos </a:t>
            </a:r>
            <a:r>
              <a:rPr lang="pt-BR" sz="2800" dirty="0" smtClean="0">
                <a:cs typeface="Arial" pitchFamily="34" charset="0"/>
              </a:rPr>
              <a:t>hipertensos e/ou diabéticos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>
              <a:cs typeface="Arial" pitchFamily="34" charset="0"/>
            </a:endParaRP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>
                <a:cs typeface="Arial" pitchFamily="34" charset="0"/>
              </a:rPr>
              <a:t>100% dos usuários com orientação sobre </a:t>
            </a:r>
            <a:r>
              <a:rPr lang="pt-BR" sz="2800" dirty="0" smtClean="0">
                <a:cs typeface="Arial" pitchFamily="34" charset="0"/>
              </a:rPr>
              <a:t>higiene bucal</a:t>
            </a:r>
            <a:endParaRPr lang="pt-B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Discussão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77862" y="2160588"/>
            <a:ext cx="9058565" cy="388143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A intervenção melhorou o atendimento aos usuários, qualificou os registros, melhorou os exames dos pés dos diabéticos e classificação de risco cardiovascular para hipertensos e diabéticos;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Todos foram cadastrados devidamente na unidade;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Atendimento prioritário nos dois turnos;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Capacitação e monitoramento da equipe;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Município de Garibaldi</a:t>
            </a:r>
            <a:endParaRPr lang="en-US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 contrast="30000"/>
          </a:blip>
          <a:stretch>
            <a:fillRect/>
          </a:stretch>
        </p:blipFill>
        <p:spPr>
          <a:xfrm>
            <a:off x="7192963" y="0"/>
            <a:ext cx="4999037" cy="35321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lum bright="40000"/>
            <a:extLst/>
          </a:blip>
          <a:srcRect/>
          <a:stretch/>
        </p:blipFill>
        <p:spPr>
          <a:xfrm>
            <a:off x="9474437" y="3255819"/>
            <a:ext cx="2717563" cy="1669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7200900" y="3552825"/>
            <a:ext cx="22891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500">
                <a:latin typeface="Trebuchet MS" pitchFamily="34" charset="0"/>
              </a:rPr>
              <a:t>Mapa de Garibaldi via Satélite </a:t>
            </a:r>
            <a:endParaRPr lang="en-US" sz="1500">
              <a:latin typeface="Trebuchet MS" pitchFamily="34" charset="0"/>
            </a:endParaRP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10383838" y="4951413"/>
            <a:ext cx="18081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500">
                <a:latin typeface="Trebuchet MS" pitchFamily="34" charset="0"/>
              </a:rPr>
              <a:t>Marco de Garibaldi</a:t>
            </a:r>
            <a:endParaRPr lang="en-US" sz="1500">
              <a:latin typeface="Trebuchet MS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77863" y="2160588"/>
            <a:ext cx="6526212" cy="4032250"/>
          </a:xfrm>
          <a:prstGeom prst="rect">
            <a:avLst/>
          </a:prstGeom>
        </p:spPr>
        <p:txBody>
          <a:bodyPr/>
          <a:lstStyle/>
          <a:p>
            <a:pPr marL="342900" indent="-342900" defTabSz="457200" fontAlgn="auto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Está localizado na região serrana do Rio Grande do Sul e tem cerca de 32 mil habitantes;</a:t>
            </a:r>
          </a:p>
          <a:p>
            <a:pPr marL="342900" indent="-342900" defTabSz="457200" fontAlgn="auto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Possui 08 UBS tradicionais, 01 ESF, 01 PAM, um Posto de Atendimento Central e um Hospital;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Discussão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2160588"/>
            <a:ext cx="9007050" cy="4446274"/>
          </a:xfrm>
        </p:spPr>
        <p:txBody>
          <a:bodyPr rtlCol="0">
            <a:normAutofit lnSpcReduction="10000"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Visitas domiciliares periódicas;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Preenchimento da ficha-espelho e organização dos prontuários;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Maior e melhor atenção ao usuário;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Integração da equipe;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Busca ativa aos faltosos nas consultas;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Diálogo com o usuário durante as consultas;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77862" y="2160588"/>
            <a:ext cx="9084323" cy="429172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Com uma equipe mais integrada, pretendemos superar as dificuldades encontradas, como:</a:t>
            </a:r>
          </a:p>
          <a:p>
            <a:pPr lvl="1" algn="just">
              <a:lnSpc>
                <a:spcPct val="150000"/>
              </a:lnSpc>
            </a:pPr>
            <a:r>
              <a:rPr lang="pt-BR" sz="2400" dirty="0" smtClean="0"/>
              <a:t>A alta demanda de outros usuários e consultas mistas;</a:t>
            </a:r>
          </a:p>
          <a:p>
            <a:pPr lvl="1" algn="just">
              <a:lnSpc>
                <a:spcPct val="150000"/>
              </a:lnSpc>
            </a:pPr>
            <a:r>
              <a:rPr lang="pt-BR" sz="2400" dirty="0" smtClean="0"/>
              <a:t>A falta de ACS prejudica alcançar uma boa cobertura;</a:t>
            </a:r>
          </a:p>
          <a:p>
            <a:pPr lvl="1" algn="just">
              <a:lnSpc>
                <a:spcPct val="150000"/>
              </a:lnSpc>
            </a:pPr>
            <a:r>
              <a:rPr lang="pt-BR" sz="2400" dirty="0" smtClean="0"/>
              <a:t>A falta de odontólogos para realizar a saúde bucal;</a:t>
            </a:r>
          </a:p>
          <a:p>
            <a:pPr lvl="1" algn="just">
              <a:lnSpc>
                <a:spcPct val="150000"/>
              </a:lnSpc>
            </a:pPr>
            <a:r>
              <a:rPr lang="pt-BR" sz="2400" dirty="0" smtClean="0"/>
              <a:t>Melhor relação Secretaria de Saúde/UBS.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 Sobre o Processo de Aprendizagem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2456802"/>
            <a:ext cx="9341900" cy="3480358"/>
          </a:xfrm>
        </p:spPr>
        <p:txBody>
          <a:bodyPr rtlCol="0">
            <a:noAutofit/>
          </a:bodyPr>
          <a:lstStyle/>
          <a:p>
            <a:pPr algn="just" fontAlgn="auto">
              <a:lnSpc>
                <a:spcPct val="16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Discussão de temas sobre a Saúde da Família e SUS – Aprofundamento do conhecimento 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Estímulo a análise crítica e a reflexão da prática a partir da teoria – Impacto positivo sobre a prática;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Organização do processo de trabalho da equipe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Reflexão crítica sobre o processo de aprendizagem</a:t>
            </a:r>
            <a:endParaRPr 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780893" y="2456802"/>
            <a:ext cx="9041979" cy="388143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Prática Clínica, TQC e Casos </a:t>
            </a:r>
            <a:r>
              <a:rPr lang="pt-BR" sz="2400" dirty="0" smtClean="0"/>
              <a:t>interativos </a:t>
            </a:r>
            <a:r>
              <a:rPr lang="pt-BR" sz="2400" dirty="0" smtClean="0"/>
              <a:t>de extrema relevância para o estímulo do cursista na área médica;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Aumentar o cuidado com os usuários e diálogo;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Maior conhecimento do SUS;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Possibilidade inédita de realizar registros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Obrigado!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Mohamed Gaber Abau Shwareb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450850" defTabSz="914400" eaLnBrk="0" hangingPunc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pt-B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Universidade Aberta do SUS- UNASUS</a:t>
            </a:r>
            <a:endParaRPr lang="en-US" sz="1050" dirty="0">
              <a:solidFill>
                <a:schemeClr val="tx1"/>
              </a:solidFill>
              <a:latin typeface="+mj-lt"/>
            </a:endParaRPr>
          </a:p>
          <a:p>
            <a:pPr marL="0" lvl="0" indent="450850" defTabSz="914400" eaLnBrk="0" hangingPunc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pt-B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Universidade Federal de Pelotas</a:t>
            </a:r>
            <a:endParaRPr lang="en-US" sz="1050" dirty="0">
              <a:solidFill>
                <a:schemeClr val="tx1"/>
              </a:solidFill>
              <a:latin typeface="+mj-lt"/>
            </a:endParaRPr>
          </a:p>
          <a:p>
            <a:pPr marL="0" lvl="0" indent="450850" defTabSz="914400" eaLnBrk="0" hangingPunc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pt-B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Especialização em Saúde da Família</a:t>
            </a:r>
            <a:endParaRPr lang="en-US" sz="1050" dirty="0">
              <a:solidFill>
                <a:schemeClr val="tx1"/>
              </a:solidFill>
              <a:latin typeface="+mj-lt"/>
            </a:endParaRPr>
          </a:p>
          <a:p>
            <a:pPr marL="0" lvl="0" indent="450850" defTabSz="914400" eaLnBrk="0" hangingPunc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pt-B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Modalidade a Distância (EaD)</a:t>
            </a:r>
            <a:endParaRPr lang="en-US" sz="1050" dirty="0">
              <a:solidFill>
                <a:schemeClr val="tx1"/>
              </a:solidFill>
              <a:latin typeface="+mj-lt"/>
            </a:endParaRPr>
          </a:p>
          <a:p>
            <a:pPr marL="0" lvl="0" indent="450850" defTabSz="914400" eaLnBrk="0" hangingPunct="0">
              <a:lnSpc>
                <a:spcPct val="150000"/>
              </a:lnSpc>
              <a:spcBef>
                <a:spcPct val="0"/>
              </a:spcBef>
              <a:buClrTx/>
              <a:buSzTx/>
              <a:buNone/>
            </a:pPr>
            <a:r>
              <a:rPr lang="pt-B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Turma 5</a:t>
            </a:r>
            <a:endParaRPr lang="en-US" sz="1050" dirty="0">
              <a:solidFill>
                <a:schemeClr val="tx1"/>
              </a:solidFill>
              <a:latin typeface="+mj-lt"/>
            </a:endParaRPr>
          </a:p>
          <a:p>
            <a:pPr marL="0" lvl="0" indent="450850" defTabSz="914400" eaLnBrk="0" hangingPunct="0">
              <a:spcBef>
                <a:spcPct val="0"/>
              </a:spcBef>
              <a:buClrTx/>
              <a:buSzTx/>
              <a:buNone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2050" name="Imagem 1" descr="http://www.minhapos.com.br/data/artigos/images/ufp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87394"/>
            <a:ext cx="1412875" cy="142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m 1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2" y="4569106"/>
            <a:ext cx="1557338" cy="134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Município de Garibaldi</a:t>
            </a:r>
            <a:endParaRPr lang="en-US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7715250" y="0"/>
            <a:ext cx="2717800" cy="19034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9026525" y="1962150"/>
            <a:ext cx="13731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500" dirty="0">
                <a:latin typeface="Trebuchet MS" pitchFamily="34" charset="0"/>
              </a:rPr>
              <a:t>Maria Fumaça</a:t>
            </a:r>
            <a:endParaRPr lang="en-US" sz="1500" dirty="0">
              <a:latin typeface="Trebuchet MS" pitchFamily="34" charset="0"/>
            </a:endParaRPr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smtClean="0"/>
              <a:t>A população é formada por imigrantes italianos e gaúchos apaixonados por comida e na sua maioria encontram-se com alto nível de colesterol, devido ao consumo de alimentos com alto teor de sal e gordura.</a:t>
            </a:r>
          </a:p>
          <a:p>
            <a:pPr algn="just">
              <a:lnSpc>
                <a:spcPct val="15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 UBS Santa Terezinha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2160588"/>
            <a:ext cx="8596312" cy="4378325"/>
          </a:xfrm>
        </p:spPr>
        <p:txBody>
          <a:bodyPr rtlCol="0">
            <a:normAutofit lnSpcReduction="10000"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formada por um médico, uma enfermeira, três técnicas de enfermagem, uma recepcionista e três 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fisioterapeutas;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tendimento básico para </a:t>
            </a: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mil 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usuários;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Uma vez na semana há atendimento de </a:t>
            </a: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pediatra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ginecologista e 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 clínico </a:t>
            </a: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geral, que atendem somente </a:t>
            </a: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 turno.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960" y="152399"/>
            <a:ext cx="2916442" cy="1857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175" y="885825"/>
            <a:ext cx="2810694" cy="1581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7672387" y="1962149"/>
            <a:ext cx="162679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500" dirty="0" smtClean="0">
                <a:latin typeface="Trebuchet MS" pitchFamily="34" charset="0"/>
              </a:rPr>
              <a:t>Futura ESF - PAM</a:t>
            </a:r>
            <a:endParaRPr lang="en-US" sz="1500" dirty="0">
              <a:latin typeface="Trebuchet MS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340618" y="2466975"/>
            <a:ext cx="141577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500" dirty="0" smtClean="0">
                <a:latin typeface="Trebuchet MS" pitchFamily="34" charset="0"/>
              </a:rPr>
              <a:t>Equipe na UBS</a:t>
            </a:r>
          </a:p>
          <a:p>
            <a:r>
              <a:rPr lang="pt-BR" sz="1500" dirty="0" smtClean="0">
                <a:latin typeface="Trebuchet MS" pitchFamily="34" charset="0"/>
              </a:rPr>
              <a:t>Dia de Grupo</a:t>
            </a:r>
            <a:endParaRPr lang="en-US" sz="15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Ação Programática Antes da Intervenção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2119313"/>
            <a:ext cx="8909050" cy="4433887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Não era realizada a classificação de risco cardio-vascular aos usuários;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 profissionais não trabalham em equipe, ou seja, não havia distribuição das tarefas na equipe;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número de diabéticos e hipertenso na região não era conhecido;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Ausência de dados estatísticos do atendimento ao hipertenso e diabético;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Ação Programática Antes da Intervenção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smtClean="0"/>
              <a:t>Não existia busca ativa aos pacientes faltosos;</a:t>
            </a:r>
          </a:p>
          <a:p>
            <a:pPr algn="just">
              <a:lnSpc>
                <a:spcPct val="150000"/>
              </a:lnSpc>
            </a:pPr>
            <a:r>
              <a:rPr lang="pt-BR" sz="2600" smtClean="0"/>
              <a:t>Nenhum usuário era cadastrado na unidade;</a:t>
            </a:r>
          </a:p>
          <a:p>
            <a:pPr algn="just">
              <a:lnSpc>
                <a:spcPct val="150000"/>
              </a:lnSpc>
            </a:pPr>
            <a:r>
              <a:rPr lang="pt-BR" sz="2600" smtClean="0"/>
              <a:t>As visitas domiciliares não eram regulares;</a:t>
            </a:r>
          </a:p>
          <a:p>
            <a:pPr algn="just">
              <a:lnSpc>
                <a:spcPct val="150000"/>
              </a:lnSpc>
            </a:pPr>
            <a:r>
              <a:rPr lang="pt-BR" sz="2600" smtClean="0"/>
              <a:t>As reuniões de equipe aconteciam raramente.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Objetivo Geral da Intervenção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2800" dirty="0" smtClean="0"/>
              <a:t>Melhoria da Qualidade da Atenção do Programa de Diabetes e Hipertensão na Unidade Básica de Saúde Santa Terezinha, Garibaldi - RS</a:t>
            </a:r>
            <a:endParaRPr lang="en-US" sz="2800" dirty="0" smtClean="0"/>
          </a:p>
        </p:txBody>
      </p:sp>
      <p:pic>
        <p:nvPicPr>
          <p:cNvPr id="4" name="Imagem 3" descr="coraca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117" y="4283826"/>
            <a:ext cx="2351809" cy="18814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Objetivos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77863" y="1676400"/>
            <a:ext cx="9810750" cy="476567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500" smtClean="0"/>
              <a:t>Ampliar a cobertura a hipertensos e/ou diabéticos;</a:t>
            </a:r>
            <a:endParaRPr lang="en-US" sz="2500" smtClean="0"/>
          </a:p>
          <a:p>
            <a:pPr algn="just">
              <a:lnSpc>
                <a:spcPct val="150000"/>
              </a:lnSpc>
            </a:pPr>
            <a:r>
              <a:rPr lang="pt-BR" sz="2500" smtClean="0"/>
              <a:t>Melhorar a qualidade da atenção a hipertensos e/ou diabéticos;</a:t>
            </a:r>
            <a:endParaRPr lang="en-US" sz="2500" smtClean="0"/>
          </a:p>
          <a:p>
            <a:pPr algn="just">
              <a:lnSpc>
                <a:spcPct val="150000"/>
              </a:lnSpc>
            </a:pPr>
            <a:r>
              <a:rPr lang="pt-BR" sz="2500" smtClean="0"/>
              <a:t>Melhorar a adesão de hipertensos e/ou diabéticos ao programa;</a:t>
            </a:r>
            <a:endParaRPr lang="en-US" sz="2500" smtClean="0"/>
          </a:p>
          <a:p>
            <a:pPr algn="just">
              <a:lnSpc>
                <a:spcPct val="150000"/>
              </a:lnSpc>
            </a:pPr>
            <a:r>
              <a:rPr lang="pt-BR" sz="2500" smtClean="0"/>
              <a:t>Melhorar o registro das informações;</a:t>
            </a:r>
            <a:endParaRPr lang="en-US" sz="2500" smtClean="0"/>
          </a:p>
          <a:p>
            <a:pPr algn="just">
              <a:lnSpc>
                <a:spcPct val="150000"/>
              </a:lnSpc>
            </a:pPr>
            <a:r>
              <a:rPr lang="pt-BR" sz="2500" smtClean="0"/>
              <a:t>Mapear hipertensos e diabéticos de risco para doença cardiovascular;</a:t>
            </a:r>
            <a:endParaRPr lang="en-US" sz="2500" smtClean="0"/>
          </a:p>
          <a:p>
            <a:pPr algn="just">
              <a:lnSpc>
                <a:spcPct val="150000"/>
              </a:lnSpc>
            </a:pPr>
            <a:r>
              <a:rPr lang="pt-BR" sz="2500" smtClean="0"/>
              <a:t>Promover a saúde de hipertensos e diabéticos.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2308</TotalTime>
  <Words>1638</Words>
  <Application>Microsoft Office PowerPoint</Application>
  <PresentationFormat>Widescreen</PresentationFormat>
  <Paragraphs>191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Wingdings 3</vt:lpstr>
      <vt:lpstr>Facet</vt:lpstr>
      <vt:lpstr>Melhoria da Qualidade da Atenção do Programa de Diabetes e Hipertensão na Unidade Básica de Saúde Santa Terezinha Município de Garibaldi - RS</vt:lpstr>
      <vt:lpstr>Introdução</vt:lpstr>
      <vt:lpstr>Município de Garibaldi</vt:lpstr>
      <vt:lpstr>Município de Garibaldi</vt:lpstr>
      <vt:lpstr>A UBS Santa Terezinha</vt:lpstr>
      <vt:lpstr>Ação Programática Antes da Intervenção</vt:lpstr>
      <vt:lpstr>Ação Programática Antes da Intervenção</vt:lpstr>
      <vt:lpstr>Objetivo Geral da Intervenção</vt:lpstr>
      <vt:lpstr>Objetivos</vt:lpstr>
      <vt:lpstr>Logística</vt:lpstr>
      <vt:lpstr>Logística</vt:lpstr>
      <vt:lpstr>Logística</vt:lpstr>
      <vt:lpstr>Ações Realizadas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Reflexão Crítica Sobre o Processo de Aprendizagem</vt:lpstr>
      <vt:lpstr>Reflexão crítica sobre o processo de aprendizagem</vt:lpstr>
      <vt:lpstr>Obrigado!           Mohamed Gaber Abau Shwareb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Qualidade da Atenção do Programa de Diabetes e Hipertensão na Unidade Básica de Saúde</dc:title>
  <dc:creator>Mohamed Abau Shwareb</dc:creator>
  <cp:lastModifiedBy>Mohamed Abau Shwareb</cp:lastModifiedBy>
  <cp:revision>89</cp:revision>
  <dcterms:created xsi:type="dcterms:W3CDTF">2015-05-03T19:38:37Z</dcterms:created>
  <dcterms:modified xsi:type="dcterms:W3CDTF">2015-05-06T16:16:35Z</dcterms:modified>
</cp:coreProperties>
</file>