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92" r:id="rId7"/>
    <p:sldId id="293" r:id="rId8"/>
    <p:sldId id="265" r:id="rId9"/>
    <p:sldId id="294" r:id="rId10"/>
    <p:sldId id="295" r:id="rId11"/>
    <p:sldId id="296" r:id="rId12"/>
    <p:sldId id="286" r:id="rId13"/>
    <p:sldId id="285" r:id="rId14"/>
    <p:sldId id="287" r:id="rId15"/>
    <p:sldId id="288" r:id="rId16"/>
    <p:sldId id="279" r:id="rId17"/>
    <p:sldId id="281" r:id="rId18"/>
    <p:sldId id="289" r:id="rId19"/>
    <p:sldId id="290" r:id="rId20"/>
    <p:sldId id="291" r:id="rId21"/>
    <p:sldId id="28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ande" initials="E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8761364462871E-2"/>
          <c:y val="0.18239212295814172"/>
          <c:w val="0.95333716577988892"/>
          <c:h val="0.7473121189899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Indicadores!$C$23</c:f>
              <c:strCache>
                <c:ptCount val="1"/>
                <c:pt idx="0">
                  <c:v>Proporção de gestantes com início do pré-natal no primeiro trimestre de gestação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</a:gradFill>
          </c:spPr>
          <c:invertIfNegative val="0"/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0.88888888888888895</c:v>
                </c:pt>
                <c:pt idx="2">
                  <c:v>0.84210526315789591</c:v>
                </c:pt>
                <c:pt idx="3">
                  <c:v>0.81818181818181934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922048"/>
        <c:axId val="51923584"/>
      </c:barChart>
      <c:catAx>
        <c:axId val="519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1923584"/>
        <c:crosses val="autoZero"/>
        <c:auto val="1"/>
        <c:lblAlgn val="ctr"/>
        <c:lblOffset val="100"/>
        <c:noMultiLvlLbl val="0"/>
      </c:catAx>
      <c:valAx>
        <c:axId val="51923584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one"/>
        <c:crossAx val="5192204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506172839506168E-2"/>
          <c:y val="0.10101717579220157"/>
          <c:w val="0.89351851851851838"/>
          <c:h val="0.82868706615586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exame ginecológico em dia</c:v>
                </c:pt>
              </c:strCache>
            </c:strRef>
          </c:tx>
          <c:spPr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</a:gradFill>
          </c:spPr>
          <c:invertIfNegative val="0"/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0.94444444444444464</c:v>
                </c:pt>
                <c:pt idx="2">
                  <c:v>0.94736842105263042</c:v>
                </c:pt>
                <c:pt idx="3">
                  <c:v>0.95454545454545592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961216"/>
        <c:axId val="51963008"/>
      </c:barChart>
      <c:catAx>
        <c:axId val="519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1963008"/>
        <c:crosses val="autoZero"/>
        <c:auto val="1"/>
        <c:lblAlgn val="ctr"/>
        <c:lblOffset val="100"/>
        <c:noMultiLvlLbl val="0"/>
      </c:catAx>
      <c:valAx>
        <c:axId val="51963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5196121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gestantes com os exames laboratoriais em dia, preconizados pelo Ministério da Saúde durante toda a gestação (conforme o trimestre)</c:v>
                </c:pt>
              </c:strCache>
            </c:strRef>
          </c:tx>
          <c:spPr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</a:gradFill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0.94444444444444464</c:v>
                </c:pt>
                <c:pt idx="2">
                  <c:v>0.89473684210526316</c:v>
                </c:pt>
                <c:pt idx="3">
                  <c:v>0.90909090909090906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169664"/>
        <c:axId val="43171200"/>
      </c:barChart>
      <c:catAx>
        <c:axId val="431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171200"/>
        <c:crosses val="autoZero"/>
        <c:auto val="1"/>
        <c:lblAlgn val="ctr"/>
        <c:lblOffset val="100"/>
        <c:noMultiLvlLbl val="0"/>
      </c:catAx>
      <c:valAx>
        <c:axId val="4317120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one"/>
        <c:crossAx val="4316966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que realizaram avaliação de saúde bucal durante o pré-natal</c:v>
                </c:pt>
              </c:strCache>
            </c:strRef>
          </c:tx>
          <c:spPr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</a:gradFill>
          </c:spPr>
          <c:invertIfNegative val="0"/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0.8666666666666667</c:v>
                </c:pt>
                <c:pt idx="1">
                  <c:v>0.77777777777777879</c:v>
                </c:pt>
                <c:pt idx="2">
                  <c:v>0.78947368421052633</c:v>
                </c:pt>
                <c:pt idx="3">
                  <c:v>0.72727272727272729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142016"/>
        <c:axId val="67143552"/>
      </c:barChart>
      <c:catAx>
        <c:axId val="671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7143552"/>
        <c:crosses val="autoZero"/>
        <c:auto val="1"/>
        <c:lblAlgn val="ctr"/>
        <c:lblOffset val="100"/>
        <c:noMultiLvlLbl val="0"/>
      </c:catAx>
      <c:valAx>
        <c:axId val="67143552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one"/>
        <c:crossAx val="67142016"/>
        <c:crosses val="autoZero"/>
        <c:crossBetween val="between"/>
        <c:majorUnit val="0.2"/>
        <c:minorUnit val="4.0000000000000022E-2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05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2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67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8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2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6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51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2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63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5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20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DDAE-E3D3-4B37-B250-9BD89F50D20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30-1E44-44C1-B3B5-1B879AE47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1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ude.gov.b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tailandia-p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fpe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5546374"/>
            <a:ext cx="864096" cy="6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29854" r="48961" b="55734"/>
          <a:stretch>
            <a:fillRect/>
          </a:stretch>
        </p:blipFill>
        <p:spPr bwMode="auto">
          <a:xfrm>
            <a:off x="4449436" y="5546374"/>
            <a:ext cx="930300" cy="6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77139"/>
            <a:ext cx="885092" cy="6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474" y="2148613"/>
            <a:ext cx="31986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23928" y="3551332"/>
            <a:ext cx="5112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Mônica </a:t>
            </a:r>
            <a:r>
              <a:rPr lang="pt-BR" sz="3600" b="1" dirty="0">
                <a:solidFill>
                  <a:srgbClr val="FFFF00"/>
                </a:solidFill>
              </a:rPr>
              <a:t>Flavieli F. Ramos</a:t>
            </a: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Orientador</a:t>
            </a:r>
            <a:r>
              <a:rPr lang="pt-BR" sz="2400" dirty="0">
                <a:solidFill>
                  <a:schemeClr val="bg1"/>
                </a:solidFill>
              </a:rPr>
              <a:t>: Ernande Valentin do Prado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9225" y="548680"/>
            <a:ext cx="8171111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ATENÇÃO AO PRÉ-NATAL E PUERPÉRIO NA ESTRATÉGIA SAÚDE DA FAMÍLIA EM TAILÂNDIA, PARÁ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509225" y="5085184"/>
            <a:ext cx="336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Foto da visita puerperal. Tailândia, PA, 2013</a:t>
            </a:r>
          </a:p>
        </p:txBody>
      </p:sp>
    </p:spTree>
    <p:extLst>
      <p:ext uri="{BB962C8B-B14F-4D97-AF65-F5344CB8AC3E}">
        <p14:creationId xmlns:p14="http://schemas.microsoft.com/office/powerpoint/2010/main" val="25745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8- </a:t>
            </a:r>
            <a:r>
              <a:rPr lang="pt-BR" dirty="0"/>
              <a:t>Garantia de 100% de gestantes com esquema de vacinação completo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9- Exame puerperal realizado entre 30° e 42° dia pós- parto.</a:t>
            </a:r>
          </a:p>
          <a:p>
            <a:pPr marL="0" indent="0">
              <a:buNone/>
            </a:pPr>
            <a:r>
              <a:rPr lang="pt-BR" dirty="0" smtClean="0"/>
              <a:t>10- Garantia de consulta especializada.</a:t>
            </a:r>
          </a:p>
          <a:p>
            <a:pPr marL="0" indent="0">
              <a:buNone/>
            </a:pPr>
            <a:r>
              <a:rPr lang="pt-BR" dirty="0" smtClean="0"/>
              <a:t>11- 100% das fichas espelhos atualizadas.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00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12- Avaliação de risco em todas as gestantes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13- Garantia de orientações </a:t>
            </a:r>
            <a:r>
              <a:rPr lang="pt-BR" dirty="0"/>
              <a:t>a 100% das </a:t>
            </a:r>
            <a:r>
              <a:rPr lang="pt-BR" dirty="0" smtClean="0"/>
              <a:t>gestantes.</a:t>
            </a:r>
          </a:p>
          <a:p>
            <a:pPr marL="0" indent="0">
              <a:buNone/>
            </a:pPr>
            <a:r>
              <a:rPr lang="pt-BR" dirty="0" smtClean="0"/>
              <a:t>14- As famílias das gestantes foram investigadas.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Metas não alcançadas: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1804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>Figura </a:t>
            </a:r>
            <a:r>
              <a:rPr lang="pt-BR" sz="2800" b="1" dirty="0"/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– Gráfico indicativo da proporção de gestantes com início do pré-natal no primeiro trimestre de gestação. Tailândia, PA, 2013.</a:t>
            </a:r>
            <a:br>
              <a:rPr lang="pt-BR" sz="2800" b="1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885481"/>
              </p:ext>
            </p:extLst>
          </p:nvPr>
        </p:nvGraphicFramePr>
        <p:xfrm>
          <a:off x="971600" y="1484784"/>
          <a:ext cx="71494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Figura </a:t>
            </a:r>
            <a:r>
              <a:rPr lang="pt-BR" sz="2800" b="1" dirty="0" smtClean="0"/>
              <a:t>4 </a:t>
            </a:r>
            <a:r>
              <a:rPr lang="pt-BR" sz="2800" b="1" dirty="0"/>
              <a:t>– Gráfico indicativo da proporção de gestantes com exame ginecológico em dia. Tailândia, PA, 2013.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84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2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79695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Figura </a:t>
            </a:r>
            <a:r>
              <a:rPr lang="pt-BR" sz="2800" b="1" dirty="0"/>
              <a:t>5</a:t>
            </a:r>
            <a:r>
              <a:rPr lang="pt-BR" sz="2800" b="1" dirty="0" smtClean="0"/>
              <a:t> </a:t>
            </a:r>
            <a:r>
              <a:rPr lang="pt-BR" sz="2800" b="1" dirty="0"/>
              <a:t>– Gráfico indicativo da proporção de gestantes com exames laboratoriais em </a:t>
            </a:r>
            <a:r>
              <a:rPr lang="pt-BR" sz="2800" b="1" dirty="0" smtClean="0"/>
              <a:t>dia. Tailândia, PA, 2013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075500"/>
              </p:ext>
            </p:extLst>
          </p:nvPr>
        </p:nvGraphicFramePr>
        <p:xfrm>
          <a:off x="827584" y="2060848"/>
          <a:ext cx="7643192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>Figura </a:t>
            </a:r>
            <a:r>
              <a:rPr lang="pt-BR" sz="2800" b="1" dirty="0"/>
              <a:t>6</a:t>
            </a:r>
            <a:r>
              <a:rPr lang="pt-BR" sz="2800" b="1" dirty="0" smtClean="0"/>
              <a:t> </a:t>
            </a:r>
            <a:r>
              <a:rPr lang="pt-BR" sz="2800" b="1" dirty="0"/>
              <a:t>– Gráfico indicativo da proporção de gestantes que realizaram avaliação de saúde bucal durante o pré-natal. Tailândia, PA, 2013</a:t>
            </a:r>
            <a:br>
              <a:rPr lang="pt-BR" sz="2800" b="1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251677"/>
              </p:ext>
            </p:extLst>
          </p:nvPr>
        </p:nvGraphicFramePr>
        <p:xfrm>
          <a:off x="827584" y="2276872"/>
          <a:ext cx="7643192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1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REFLEXÃO CRÍTICA SOBRE O PROCESSO DE APRENDIZAGEM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Impacto na equipe;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Importância da Especialização;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Rotina na unidade;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Continuidade das atividades;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2420971"/>
            <a:ext cx="2691130" cy="281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084168" y="5236422"/>
            <a:ext cx="2797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Foto </a:t>
            </a:r>
            <a:r>
              <a:rPr lang="pt-BR" sz="1600" dirty="0"/>
              <a:t>do inicio da </a:t>
            </a:r>
            <a:r>
              <a:rPr lang="pt-BR" sz="1600" dirty="0" smtClean="0"/>
              <a:t>construção </a:t>
            </a:r>
            <a:r>
              <a:rPr lang="pt-BR" sz="1600" dirty="0"/>
              <a:t>do consultório odontológico. </a:t>
            </a:r>
          </a:p>
        </p:txBody>
      </p:sp>
    </p:spTree>
    <p:extLst>
      <p:ext uri="{BB962C8B-B14F-4D97-AF65-F5344CB8AC3E}">
        <p14:creationId xmlns:p14="http://schemas.microsoft.com/office/powerpoint/2010/main" val="42810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REFERÊNCIAS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pt-BR" sz="2000" dirty="0"/>
              <a:t>ALMEIDA, C. A. L.; TANAKA, O. Y. Perspectiva das mulheres na avaliação do Programa de Humanização do Pré-natal e Nascimento. Rev. Saúde Pub., v. 43, n. 1, p. 98-104, São Paulo, 2009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ATENÇÃO BÁSICA- Pré-Natal e Puerpério. Disponível em: </a:t>
            </a:r>
            <a:r>
              <a:rPr lang="pt-BR" sz="2000" b="1" u="sng" dirty="0">
                <a:hlinkClick r:id="rId2"/>
              </a:rPr>
              <a:t>www.saude.gov.br</a:t>
            </a:r>
            <a:r>
              <a:rPr lang="pt-BR" sz="2000" dirty="0"/>
              <a:t>&gt; Acesso em: 04 jan. 2013, 20:00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COIMBRA, C. L. et al. Fatores associados a inadequação do uso da assistência ao pré-natal. Rev. Saúde Pub., v. 37, n.4, p. 456-462, São Paulo, 2003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DIAS, C. N.; SPINDOLA, T. Conhecimento e prática das gestantes acerca dos métodos contraceptivos. Rev. Enf. UERJ, v. 15, n. 1, p. 59-63, Rio de Janeiro, 2007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DUARTE, S. J. H; ANDRADE, S. M. O. Assistência ao Pré-natal no Programa Saúde da Família. Rev. Bras. Enf., v. 10, n. 1, p. 121-125, Rio de Janeiro, 2006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DUARTE, S. J. H.; ANDRADE, S. M. O. O significado do Pré-natal para mulheres grávidas: uma experiência no município de Campo Grande, Brasil. Rev. Saúde Soc., v. 17, n.2, p. 132-139, São Paulo, 2008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5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1335" y="836712"/>
            <a:ext cx="86256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GOMES, L.B; MERHY, E. E. Compreendendo a Educação Popular em Saúde: um estudo da literatura brasileira. </a:t>
            </a:r>
            <a:r>
              <a:rPr lang="pt-BR" sz="2000" dirty="0" err="1"/>
              <a:t>Cader</a:t>
            </a:r>
            <a:r>
              <a:rPr lang="pt-BR" sz="2000" dirty="0"/>
              <a:t> de Saúde </a:t>
            </a:r>
            <a:r>
              <a:rPr lang="pt-BR" sz="2000" dirty="0" err="1"/>
              <a:t>Púb</a:t>
            </a:r>
            <a:r>
              <a:rPr lang="pt-BR" sz="2000" dirty="0"/>
              <a:t>., Rio de Janeiro, v. 27, n.1, p. 7-18, 2011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GONÇALVES; et al. Avaliação da efetividade da assistência ao pré-natal de Unidade de Saúde da Família em um município da Grande São Paulo. Rev. Bras. Enf., v. 61, n. 3, p. 349-353, Brasília, 2008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IBGE- INSTITUTO BRASILEIRO DE GEOGRAFIA E ESTATÍSTICA- Disponível em: </a:t>
            </a:r>
            <a:r>
              <a:rPr lang="pt-BR" sz="2000" b="1" u="sng" dirty="0">
                <a:hlinkClick r:id="rId2"/>
              </a:rPr>
              <a:t>www.ibge.gov.br</a:t>
            </a:r>
            <a:r>
              <a:rPr lang="pt-BR" sz="2000" dirty="0"/>
              <a:t>&gt; Acesso em 04 jan. 2013, 19h00min</a:t>
            </a:r>
            <a:r>
              <a:rPr lang="pt-B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KASSAR</a:t>
            </a:r>
            <a:r>
              <a:rPr lang="pt-BR" sz="2000" dirty="0"/>
              <a:t>, S. B. et al. Fatores de risco para mortalidade neonatal, com especial atenção aos fatores assistenciais relacionados com os cuidados durante o período pré-natal, parto e história reprodutiva materna. Rev. Jornal de Ped., v. 89, n. 3, p. 269-277, Rio de Janeiro, 2013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LANDERDAHL, M. C. A percepção de mulheres sobre atenção pré-natal em uma Unidade Básica de Saúde. Rev. </a:t>
            </a:r>
            <a:r>
              <a:rPr lang="pt-BR" sz="2000" dirty="0" err="1"/>
              <a:t>Esc</a:t>
            </a:r>
            <a:r>
              <a:rPr lang="pt-BR" sz="2000" dirty="0"/>
              <a:t> Anna Nery. v. 11, n. 1, p. 105-111, Rio de Janeiro, 2007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MINISTÉRIO DA SAÚDE. Política Nacional de Educação Permanente em Saúde. Série Pactos pela Saúde, 1° </a:t>
            </a:r>
            <a:r>
              <a:rPr lang="pt-BR" sz="2000" dirty="0" err="1"/>
              <a:t>ed</a:t>
            </a:r>
            <a:r>
              <a:rPr lang="pt-BR" sz="2000" dirty="0"/>
              <a:t>, Brasília, 2009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090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283" y="836712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MINISTERIO DA SAUDE. Manual Técnico de Pré-Natal e Puerpério- Atenção qualificada e humanizada, 3 ed. Brasília: MS, 2006. 160p.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PORTAL TAILANDIA. Disponível em: </a:t>
            </a:r>
            <a:r>
              <a:rPr lang="pt-BR" b="1" u="sng" dirty="0">
                <a:hlinkClick r:id="rId2"/>
              </a:rPr>
              <a:t>www.portaltailandia-pa.com</a:t>
            </a:r>
            <a:r>
              <a:rPr lang="pt-BR" dirty="0"/>
              <a:t>&gt; acesso em 10 de Nov. 2012, 19:00</a:t>
            </a:r>
            <a:r>
              <a:rPr lang="pt-B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PRADO</a:t>
            </a:r>
            <a:r>
              <a:rPr lang="pt-BR" dirty="0"/>
              <a:t>, E. V. D.; SANTOS, A. L. D.; CUBAS, M. R. </a:t>
            </a:r>
            <a:r>
              <a:rPr lang="pt-BR" b="1" dirty="0"/>
              <a:t>Educação em saúde utilizando rádio como estratégia</a:t>
            </a:r>
            <a:r>
              <a:rPr lang="pt-BR" dirty="0"/>
              <a:t>.  Curitiba: CRV, 2009. 119p.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MOREIRA. J; et al. Educação popular em Saúde: a educação libertadora mediando a promoção da saúde e o </a:t>
            </a:r>
            <a:r>
              <a:rPr lang="pt-BR" dirty="0" err="1"/>
              <a:t>emponderamento</a:t>
            </a:r>
            <a:r>
              <a:rPr lang="pt-BR" dirty="0"/>
              <a:t>. </a:t>
            </a:r>
            <a:r>
              <a:rPr lang="pt-BR" dirty="0" err="1"/>
              <a:t>Rev</a:t>
            </a:r>
            <a:r>
              <a:rPr lang="pt-BR" dirty="0"/>
              <a:t> Contrapontos, Itajaí, v. 7, n.3, p. 507-521, 2007.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NAGAHAMA, E. E. I.; SANTIAGO, S. M. O cuidado pré-natal em hospital universitário: uma avaliação de processo. Rev. Cad. De Saúde </a:t>
            </a:r>
            <a:r>
              <a:rPr lang="pt-BR" dirty="0" err="1"/>
              <a:t>Púb</a:t>
            </a:r>
            <a:r>
              <a:rPr lang="pt-BR" dirty="0"/>
              <a:t>. v. 22, n. 1, p. 173-179, Rio de Janeiro, 2006.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OLIVEIRA, E. F. V. et al. Gravidez na adolescência e outros fatores de risco para a mortalidade fetal e infantil no Município do Rio de Janeiro, Brasil. Cad. De Saúde Pub. v. 26, n. 3, p. 567-578, Rio de Janeiro, 2010.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PEREIRA, M. B. B. B. D. et al. A escuta e o diálogo na assistência pré-natal, na periferia da zona Sul, no município de São Paulo. Ciência e Saúde Coletiva, v. 12, n. 2, p. 465-476, São Paulo, 2007. </a:t>
            </a:r>
          </a:p>
        </p:txBody>
      </p:sp>
    </p:spTree>
    <p:extLst>
      <p:ext uri="{BB962C8B-B14F-4D97-AF65-F5344CB8AC3E}">
        <p14:creationId xmlns:p14="http://schemas.microsoft.com/office/powerpoint/2010/main" val="3931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CARACTERIZAÇÃO DO MUNICÍPIO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Importância	</a:t>
            </a:r>
            <a:r>
              <a:rPr lang="pt-BR" dirty="0" smtClean="0"/>
              <a:t>do pré-natal para comunidade de Auí- Açú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Tailândia, Pará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O serviço de saúde do município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equipe e a comunidade </a:t>
            </a:r>
            <a:r>
              <a:rPr lang="pt-BR" dirty="0" err="1" smtClean="0"/>
              <a:t>Auí-Açu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2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9675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RODRIGUES, D. P. et al. O domicílio como espaço educativo para o autocuidado de puérperas: binômio mãe-filho. Texto Contexto Enf. v. 15, n. 2, p. 277-286, Florianópolis, 2006.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SILVA, R. M. et al. A realização do teste ANTI-HIV no pré-natal: os significados para a gestante. Rev. De Enf. v.18, n. 4, p. 630-636, Rio de Janeiro, 2008.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SILVA, E. P. et al. Pré-natal na atenção primária do município de João Pessoa-PB: caracterização de serviços e usuárias. Rev. Bras. Saúde Mat. Inf. v. 13, n.1, p. 29- 37, Recife,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VETTORE, M. V. et al. Avaliação da qualidade da atenção pré-natal dentre gestantes com e sem história de prematuridade  no Sistema Único de Saúde no Rio de Janeiro, Brasil. Rev. Bras. Saúde Mat. Inf. v. 13, n. 2, p. 89-100, Recife, 2013.</a:t>
            </a:r>
          </a:p>
        </p:txBody>
      </p:sp>
    </p:spTree>
    <p:extLst>
      <p:ext uri="{BB962C8B-B14F-4D97-AF65-F5344CB8AC3E}">
        <p14:creationId xmlns:p14="http://schemas.microsoft.com/office/powerpoint/2010/main" val="1386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</a:rPr>
              <a:t>CONTATO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7257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b="1" dirty="0" smtClean="0"/>
              <a:t>Mônica Flavieli Francischeti Ramos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/>
              <a:t>e-mail: monicaflavieli@hotmail.com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8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PRÉ-NATAL NA EQUIPE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Antes da </a:t>
            </a:r>
            <a:r>
              <a:rPr lang="pt-BR" dirty="0" smtClean="0"/>
              <a:t>intervenção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Depois da intervenção</a:t>
            </a:r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92" y="1556792"/>
            <a:ext cx="4362489" cy="3763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4262355" y="5445224"/>
            <a:ext cx="4849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Figura 1- Foto da roda de conversa com as gestantes. Tailândia, PA, 2013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425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OBJETIVO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Melhorar </a:t>
            </a:r>
            <a:r>
              <a:rPr lang="pt-BR" sz="3600" dirty="0"/>
              <a:t>a Atenção ao Pré-Natal e puerpério na Unidade  de Saúde da Família Auí-Açú, em Tailândia, Pará.</a:t>
            </a:r>
          </a:p>
          <a:p>
            <a:pPr marL="0" indent="0">
              <a:buNone/>
            </a:pPr>
            <a:endParaRPr lang="pt-BR" sz="3600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836712"/>
            <a:ext cx="4392488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1560" y="5699323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/>
              <a:t>Figura 2– Foto da atividade educativa com bonecos. Tailândia, PA, 2013.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95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METODOLOGIA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800" b="1" dirty="0" smtClean="0">
                <a:solidFill>
                  <a:srgbClr val="FFFF00"/>
                </a:solidFill>
              </a:rPr>
              <a:t>Ações</a:t>
            </a:r>
            <a:r>
              <a:rPr lang="pt-BR" sz="3800" b="1" dirty="0">
                <a:solidFill>
                  <a:srgbClr val="FFFF00"/>
                </a:solidFill>
              </a:rPr>
              <a:t>	realizadas</a:t>
            </a:r>
            <a:r>
              <a:rPr lang="pt-BR" sz="3800" b="1" dirty="0">
                <a:solidFill>
                  <a:srgbClr val="FF0000"/>
                </a:solidFill>
              </a:rPr>
              <a:t>	</a:t>
            </a:r>
            <a:endParaRPr lang="pt-BR" sz="3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Capacitação da equipe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Busca ativa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Reuniões com a comunidade e as gestantes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Atendimento as famílias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Outros</a:t>
            </a:r>
          </a:p>
          <a:p>
            <a:r>
              <a:rPr lang="pt-BR" sz="3800" b="1" dirty="0" smtClean="0">
                <a:solidFill>
                  <a:srgbClr val="FFFF00"/>
                </a:solidFill>
              </a:rPr>
              <a:t>Logística</a:t>
            </a:r>
            <a:r>
              <a:rPr lang="pt-BR" sz="3800" b="1" dirty="0">
                <a:solidFill>
                  <a:srgbClr val="FFFF00"/>
                </a:solidFill>
              </a:rPr>
              <a:t>	</a:t>
            </a:r>
            <a:r>
              <a:rPr lang="pt-BR" sz="3800" b="1" dirty="0" smtClean="0">
                <a:solidFill>
                  <a:srgbClr val="FFFF00"/>
                </a:solidFill>
              </a:rPr>
              <a:t>utilizada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Materiais e insumos necessários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Exames e medicações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Outros</a:t>
            </a:r>
            <a:r>
              <a:rPr lang="pt-BR" dirty="0"/>
              <a:t>	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OBJETIVOS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FF00"/>
                </a:solidFill>
              </a:rPr>
              <a:t>ESPECÍFICOS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dirty="0" smtClean="0"/>
              <a:t>1- Ampliar </a:t>
            </a:r>
            <a:r>
              <a:rPr lang="pt-BR" dirty="0"/>
              <a:t>a cobertura de pré-natal e </a:t>
            </a:r>
            <a:r>
              <a:rPr lang="pt-BR" dirty="0" smtClean="0"/>
              <a:t>puerpério.</a:t>
            </a:r>
          </a:p>
          <a:p>
            <a:pPr marL="0" lvl="0" indent="0">
              <a:buNone/>
            </a:pPr>
            <a:r>
              <a:rPr lang="pt-BR" dirty="0" smtClean="0"/>
              <a:t>2- Melhorar </a:t>
            </a:r>
            <a:r>
              <a:rPr lang="pt-BR" dirty="0"/>
              <a:t>a adesão ao pré-natal e puerpério.</a:t>
            </a:r>
          </a:p>
          <a:p>
            <a:pPr marL="0" lvl="0" indent="0">
              <a:buNone/>
            </a:pPr>
            <a:r>
              <a:rPr lang="pt-BR" dirty="0" smtClean="0"/>
              <a:t>3- Melhorar </a:t>
            </a:r>
            <a:r>
              <a:rPr lang="pt-BR" dirty="0"/>
              <a:t>a qualidade da atenção ao pré-natal e puerpério realizado na </a:t>
            </a:r>
            <a:r>
              <a:rPr lang="pt-BR" dirty="0" smtClean="0"/>
              <a:t>unidade.</a:t>
            </a:r>
          </a:p>
          <a:p>
            <a:pPr marL="0" lvl="0" indent="0">
              <a:buNone/>
            </a:pPr>
            <a:r>
              <a:rPr lang="pt-BR" dirty="0" smtClean="0"/>
              <a:t>4- Melhorar </a:t>
            </a:r>
            <a:r>
              <a:rPr lang="pt-BR" dirty="0"/>
              <a:t>registros das informações.</a:t>
            </a:r>
          </a:p>
          <a:p>
            <a:pPr lvl="0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6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dirty="0" smtClean="0"/>
              <a:t>5- Mapear </a:t>
            </a:r>
            <a:r>
              <a:rPr lang="pt-BR" dirty="0"/>
              <a:t>as gestantes de risco.</a:t>
            </a:r>
          </a:p>
          <a:p>
            <a:pPr marL="0" lvl="0" indent="0" algn="just">
              <a:buNone/>
            </a:pPr>
            <a:r>
              <a:rPr lang="pt-BR" dirty="0" smtClean="0"/>
              <a:t>6- Realizar </a:t>
            </a:r>
            <a:r>
              <a:rPr lang="pt-BR" dirty="0"/>
              <a:t>a promoção da saúde.</a:t>
            </a:r>
          </a:p>
          <a:p>
            <a:pPr marL="0" lvl="0" indent="0" algn="just">
              <a:buNone/>
            </a:pPr>
            <a:r>
              <a:rPr lang="pt-BR" dirty="0" smtClean="0"/>
              <a:t>7- Realizar </a:t>
            </a:r>
            <a:r>
              <a:rPr lang="pt-BR" dirty="0"/>
              <a:t>ações de promoção à saúde e prevenção de doenças nas famílias das gestantes.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53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RESULTADOS E DISCUSSÃO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Metas alcançadas: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1- Ampliação da cobertura de pré-natal.</a:t>
            </a:r>
          </a:p>
          <a:p>
            <a:pPr marL="0" indent="0">
              <a:buNone/>
            </a:pPr>
            <a:r>
              <a:rPr lang="pt-BR" dirty="0" smtClean="0"/>
              <a:t>2-  Captação de 100% das </a:t>
            </a:r>
            <a:r>
              <a:rPr lang="pt-BR" dirty="0"/>
              <a:t>gestantes da área que não faz pré-natal na UBS nem em outro serviço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3- Recuperação de 100% de gestantes faltosas.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4- Capacitação de 100% da equipe para utilização do protocolo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5- Exame clínico das mamas em todas as gestantes;</a:t>
            </a:r>
          </a:p>
          <a:p>
            <a:pPr marL="0" indent="0">
              <a:buNone/>
            </a:pPr>
            <a:r>
              <a:rPr lang="pt-BR" dirty="0" smtClean="0"/>
              <a:t>6- Garantia de 100% de suplementação de sulfato ferroso e ácido fólico.</a:t>
            </a:r>
          </a:p>
          <a:p>
            <a:pPr marL="0" indent="0">
              <a:buNone/>
            </a:pPr>
            <a:r>
              <a:rPr lang="pt-BR" dirty="0" smtClean="0"/>
              <a:t>7- Garantia de 100% de atendimento às intercorrências.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94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1378</Words>
  <Application>Microsoft Office PowerPoint</Application>
  <PresentationFormat>Apresentação na tela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CARACTERIZAÇÃO DO MUNICÍPIO</vt:lpstr>
      <vt:lpstr>PRÉ-NATAL NA EQUIPE</vt:lpstr>
      <vt:lpstr>OBJETIVO</vt:lpstr>
      <vt:lpstr>METODOLOGIA</vt:lpstr>
      <vt:lpstr>OBJETIVOS ESPECÍFICOS</vt:lpstr>
      <vt:lpstr>Apresentação do PowerPoint</vt:lpstr>
      <vt:lpstr>RESULTADOS E DISCUSSÃO</vt:lpstr>
      <vt:lpstr>Apresentação do PowerPoint</vt:lpstr>
      <vt:lpstr>Apresentação do PowerPoint</vt:lpstr>
      <vt:lpstr>Apresentação do PowerPoint</vt:lpstr>
      <vt:lpstr>  Figura 3 – Gráfico indicativo da proporção de gestantes com início do pré-natal no primeiro trimestre de gestação. Tailândia, PA, 2013. </vt:lpstr>
      <vt:lpstr>Figura 4 – Gráfico indicativo da proporção de gestantes com exame ginecológico em dia. Tailândia, PA, 2013.</vt:lpstr>
      <vt:lpstr> Figura 5 – Gráfico indicativo da proporção de gestantes com exames laboratoriais em dia. Tailândia, PA, 2013</vt:lpstr>
      <vt:lpstr>  Figura 6 – Gráfico indicativo da proporção de gestantes que realizaram avaliação de saúde bucal durante o pré-natal. Tailândia, PA, 2013 </vt:lpstr>
      <vt:lpstr>REFLEXÃO CRÍTICA SOBRE O PROCESSO DE APRENDIZAGEM</vt:lpstr>
      <vt:lpstr>REFERÊNCIAS</vt:lpstr>
      <vt:lpstr>Apresentação do PowerPoint</vt:lpstr>
      <vt:lpstr>Apresentação do PowerPoint</vt:lpstr>
      <vt:lpstr>Apresentação do PowerPoint</vt:lpstr>
      <vt:lpstr>CONTATO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ao Pré-natal e Puerpério na Estratégia Saúde da Família em Tailândia, Pará</dc:title>
  <dc:creator>Usuario</dc:creator>
  <cp:lastModifiedBy>Usuario </cp:lastModifiedBy>
  <cp:revision>39</cp:revision>
  <dcterms:created xsi:type="dcterms:W3CDTF">2014-02-11T19:53:45Z</dcterms:created>
  <dcterms:modified xsi:type="dcterms:W3CDTF">2014-02-27T09:59:50Z</dcterms:modified>
</cp:coreProperties>
</file>