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4" r:id="rId3"/>
    <p:sldId id="257" r:id="rId4"/>
    <p:sldId id="260" r:id="rId5"/>
    <p:sldId id="363" r:id="rId6"/>
    <p:sldId id="261" r:id="rId7"/>
    <p:sldId id="362" r:id="rId8"/>
    <p:sldId id="352" r:id="rId9"/>
    <p:sldId id="361" r:id="rId10"/>
    <p:sldId id="262" r:id="rId11"/>
    <p:sldId id="355" r:id="rId12"/>
    <p:sldId id="356" r:id="rId13"/>
    <p:sldId id="288" r:id="rId14"/>
    <p:sldId id="353" r:id="rId15"/>
    <p:sldId id="268" r:id="rId16"/>
    <p:sldId id="312" r:id="rId17"/>
    <p:sldId id="314" r:id="rId18"/>
    <p:sldId id="317" r:id="rId19"/>
    <p:sldId id="319" r:id="rId20"/>
    <p:sldId id="320" r:id="rId21"/>
    <p:sldId id="348" r:id="rId22"/>
    <p:sldId id="354" r:id="rId23"/>
    <p:sldId id="275" r:id="rId24"/>
    <p:sldId id="279" r:id="rId25"/>
    <p:sldId id="282" r:id="rId26"/>
    <p:sldId id="283" r:id="rId27"/>
    <p:sldId id="284" r:id="rId28"/>
    <p:sldId id="285" r:id="rId29"/>
    <p:sldId id="287" r:id="rId30"/>
    <p:sldId id="357" r:id="rId31"/>
    <p:sldId id="358" r:id="rId32"/>
    <p:sldId id="360" r:id="rId33"/>
    <p:sldId id="305" r:id="rId34"/>
    <p:sldId id="307" r:id="rId35"/>
    <p:sldId id="308" r:id="rId36"/>
    <p:sldId id="359" r:id="rId37"/>
    <p:sldId id="310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nande" initials="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FF"/>
    <a:srgbClr val="9999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213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AppData\Local\Microsoft\Windows\Temporary%20Internet%20Files\Content.IE5\5BNQ9RFT\coleta%20de%20dados%20semana%201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AppData\Local\Microsoft\Windows\Temporary%20Internet%20Files\Content.IE5\OYJ0OF55\C&#243;pia%20de%20coleta%20de%20dados%20semana%2012%20AJUSTADO%20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AppData\Local\Microsoft\Windows\Temporary%20Internet%20Files\Content.IE5\OYJ0OF55\C&#243;pia%20de%20coleta%20de%20dados%20semana%2012%20AJUSTADO%20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AppData\Local\Microsoft\Windows\Temporary%20Internet%20Files\Content.IE5\OYJ0OF55\C&#243;pia%20de%20coleta%20de%20dados%20semana%2012%20AJUSTADO%20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AppData\Local\Microsoft\Windows\Temporary%20Internet%20Files\Content.IE5\OYJ0OF55\C&#243;pia%20de%20coleta%20de%20dados%20semana%2012%20AJUSTADO%20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AppData\Local\Microsoft\Windows\Temporary%20Internet%20Files\Content.IE5\OYJ0OF55\C&#243;pia%20de%20coleta%20de%20dados%20semana%2012%20AJUSTADO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Documents\coleta%20de%20dados%20semana%2012%20revisad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Documents\coleta%20de%20dados%20semana%2012%20revisad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Downloads\C&#243;pia%20de%20coleta%20de%20dados%20semana%2012%20AJUSTADO%2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Documents\coleta%20de%20dados%20semana%2012%20revisad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Downloads\C&#243;pia%20de%20coleta%20de%20dados%20semana%2012%20AJUSTADO%20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sa\Downloads\C&#243;pia%20de%20coleta%20de%20dados%20semana%2012%20AJUSTADO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Documents\coleta%20de%20dados%20semana%2012%20revisad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des%20Nobrega\Documents\coleta%20de%20dados%20semana%2012%20revisa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179499092590305"/>
          <c:y val="0.32551424522179284"/>
          <c:w val="0.84134697679077264"/>
          <c:h val="0.542523742036318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0.16666666666666671</c:v>
                </c:pt>
                <c:pt idx="1">
                  <c:v>0.32666666666666916</c:v>
                </c:pt>
                <c:pt idx="2">
                  <c:v>0.38000000000000156</c:v>
                </c:pt>
              </c:numCache>
            </c:numRef>
          </c:val>
        </c:ser>
        <c:dLbls/>
        <c:axId val="64680704"/>
        <c:axId val="64682240"/>
      </c:barChart>
      <c:catAx>
        <c:axId val="64680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82240"/>
        <c:crosses val="autoZero"/>
        <c:auto val="1"/>
        <c:lblAlgn val="ctr"/>
        <c:lblOffset val="100"/>
      </c:catAx>
      <c:valAx>
        <c:axId val="646822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80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160016625022763"/>
          <c:y val="0.34319563811241527"/>
          <c:w val="0.84160115062657814"/>
          <c:h val="0.523669206430153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crianças de 6 a 72 meses frequentadoras da creche participantes de ação coletiva de exame bucal. 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0.1</c:v>
                </c:pt>
                <c:pt idx="1">
                  <c:v>0.27777777777777868</c:v>
                </c:pt>
                <c:pt idx="2">
                  <c:v>0.47368421052631576</c:v>
                </c:pt>
              </c:numCache>
            </c:numRef>
          </c:val>
        </c:ser>
        <c:dLbls/>
        <c:axId val="66496000"/>
        <c:axId val="66497536"/>
      </c:barChart>
      <c:catAx>
        <c:axId val="66496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497536"/>
        <c:crosses val="autoZero"/>
        <c:auto val="1"/>
        <c:lblAlgn val="ctr"/>
        <c:lblOffset val="100"/>
      </c:catAx>
      <c:valAx>
        <c:axId val="664975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496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912052117263894"/>
          <c:y val="0.3196491236862633"/>
          <c:w val="0.85342019543973968"/>
          <c:h val="0.54838886357184613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Indicadores!$C$15</c:f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multiLvlStrRef>
              <c:f>Indicadores!$D$14:$F$14</c:f>
            </c:multiLvlStrRef>
          </c:cat>
          <c:val>
            <c:numRef>
              <c:f>Indicadores!$D$15:$F$15</c:f>
            </c:numRef>
          </c:val>
        </c:ser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de 6 a 72 meses classificadas como alto risco de saúde bucal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</c:v>
                </c:pt>
                <c:pt idx="1">
                  <c:v>0.62500000000000167</c:v>
                </c:pt>
                <c:pt idx="2">
                  <c:v>0.55555555555555569</c:v>
                </c:pt>
              </c:numCache>
            </c:numRef>
          </c:val>
        </c:ser>
        <c:dLbls/>
        <c:axId val="72295168"/>
        <c:axId val="72296704"/>
      </c:barChart>
      <c:catAx>
        <c:axId val="72295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296704"/>
        <c:crosses val="autoZero"/>
        <c:auto val="1"/>
        <c:lblAlgn val="ctr"/>
        <c:lblOffset val="100"/>
      </c:catAx>
      <c:valAx>
        <c:axId val="722967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295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551205442310815"/>
          <c:y val="0.28158857174586943"/>
          <c:w val="0.85669488964434093"/>
          <c:h val="0.55956703359755466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Indicadores!$C$15</c:f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multiLvlStrRef>
              <c:f>Indicadores!$D$14:$F$14</c:f>
            </c:multiLvlStrRef>
          </c:cat>
          <c:val>
            <c:numRef>
              <c:f>Indicadores!$D$15:$F$15</c:f>
            </c:numRef>
          </c:val>
        </c:ser>
        <c:ser>
          <c:idx val="2"/>
          <c:order val="2"/>
          <c:tx>
            <c:strRef>
              <c:f>Indicadores!$C$25</c:f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multiLvlStrRef>
              <c:f>Indicadores!$D$24:$F$24</c:f>
            </c:multiLvlStrRef>
          </c:cat>
          <c:val>
            <c:numRef>
              <c:f>Indicadores!$D$25:$F$25</c:f>
            </c:numRef>
          </c:val>
        </c:ser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0.48000000000000032</c:v>
                </c:pt>
                <c:pt idx="1">
                  <c:v>0.51020408163265107</c:v>
                </c:pt>
                <c:pt idx="2">
                  <c:v>0.50877192982456143</c:v>
                </c:pt>
              </c:numCache>
            </c:numRef>
          </c:val>
        </c:ser>
        <c:dLbls/>
        <c:axId val="72348416"/>
        <c:axId val="72349952"/>
      </c:barChart>
      <c:catAx>
        <c:axId val="72348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349952"/>
        <c:crosses val="autoZero"/>
        <c:auto val="1"/>
        <c:lblAlgn val="ctr"/>
        <c:lblOffset val="100"/>
      </c:catAx>
      <c:valAx>
        <c:axId val="72349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348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9499092590286"/>
          <c:y val="0.3789476930404469"/>
          <c:w val="0.84134697679077264"/>
          <c:h val="0.46315829149387638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Indicadores!$C$15</c:f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multiLvlStrRef>
              <c:f>Indicadores!$D$14:$F$14</c:f>
            </c:multiLvlStrRef>
          </c:cat>
          <c:val>
            <c:numRef>
              <c:f>Indicadores!$D$15:$F$15</c:f>
            </c:numRef>
          </c:val>
        </c:ser>
        <c:ser>
          <c:idx val="2"/>
          <c:order val="2"/>
          <c:tx>
            <c:strRef>
              <c:f>Indicadores!$C$25</c:f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multiLvlStrRef>
              <c:f>Indicadores!$D$24:$F$24</c:f>
            </c:multiLvlStrRef>
          </c:cat>
          <c:val>
            <c:numRef>
              <c:f>Indicadores!$D$25:$F$25</c:f>
            </c:numRef>
          </c:val>
        </c:ser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 cujas mães receberam orientações sobre prevenção de acidentes na infância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1</c:v>
                </c:pt>
                <c:pt idx="1">
                  <c:v>0.97959183673469619</c:v>
                </c:pt>
                <c:pt idx="2">
                  <c:v>0.96491228070175228</c:v>
                </c:pt>
              </c:numCache>
            </c:numRef>
          </c:val>
        </c:ser>
        <c:dLbls/>
        <c:axId val="72413952"/>
        <c:axId val="72415488"/>
      </c:barChart>
      <c:catAx>
        <c:axId val="72413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415488"/>
        <c:crosses val="autoZero"/>
        <c:auto val="1"/>
        <c:lblAlgn val="ctr"/>
        <c:lblOffset val="100"/>
      </c:catAx>
      <c:valAx>
        <c:axId val="724154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413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754420446848212"/>
          <c:y val="0.39940057068955209"/>
          <c:w val="0.85553822360747411"/>
          <c:h val="0.46546683050285936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Indicadores!$C$15</c:f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multiLvlStrRef>
              <c:f>Indicadores!$D$14:$F$14</c:f>
            </c:multiLvlStrRef>
          </c:cat>
          <c:val>
            <c:numRef>
              <c:f>Indicadores!$D$15:$F$15</c:f>
            </c:numRef>
          </c:val>
        </c:ser>
        <c:ser>
          <c:idx val="2"/>
          <c:order val="2"/>
          <c:tx>
            <c:strRef>
              <c:f>Indicadores!$C$25</c:f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multiLvlStrRef>
              <c:f>Indicadores!$D$24:$F$24</c:f>
            </c:multiLvlStrRef>
          </c:cat>
          <c:val>
            <c:numRef>
              <c:f>Indicadores!$D$25:$F$25</c:f>
            </c:numRef>
          </c:val>
        </c:ser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crianças cujas mães receberam orientação coletiva sobre higiene bucal, etiologia e prevenção da cárie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0</c:v>
                </c:pt>
                <c:pt idx="1">
                  <c:v>0.52380952380952384</c:v>
                </c:pt>
                <c:pt idx="2">
                  <c:v>0.54545454545454541</c:v>
                </c:pt>
              </c:numCache>
            </c:numRef>
          </c:val>
        </c:ser>
        <c:dLbls/>
        <c:axId val="72487680"/>
        <c:axId val="72489216"/>
      </c:barChart>
      <c:catAx>
        <c:axId val="72487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489216"/>
        <c:crosses val="autoZero"/>
        <c:auto val="1"/>
        <c:lblAlgn val="ctr"/>
        <c:lblOffset val="100"/>
      </c:catAx>
      <c:valAx>
        <c:axId val="724892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4876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9499092590321"/>
          <c:y val="0.32551424522179317"/>
          <c:w val="0.84134697679077264"/>
          <c:h val="0.542523742036318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</c:v>
                </c:pt>
                <c:pt idx="1">
                  <c:v>0.26829268292682928</c:v>
                </c:pt>
                <c:pt idx="2">
                  <c:v>0.25531914893617019</c:v>
                </c:pt>
              </c:numCache>
            </c:numRef>
          </c:val>
        </c:ser>
        <c:dLbls/>
        <c:axId val="65206528"/>
        <c:axId val="65212416"/>
      </c:barChart>
      <c:catAx>
        <c:axId val="65206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5212416"/>
        <c:crosses val="autoZero"/>
        <c:auto val="1"/>
        <c:lblAlgn val="ctr"/>
        <c:lblOffset val="100"/>
      </c:catAx>
      <c:valAx>
        <c:axId val="652124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5206528"/>
        <c:crosses val="autoZero"/>
        <c:crossBetween val="between"/>
      </c:valAx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9499092590317"/>
          <c:y val="0.31528662420382436"/>
          <c:w val="0.84134697679077264"/>
          <c:h val="0.544585987261146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0.92982456140351177</c:v>
                </c:pt>
              </c:numCache>
            </c:numRef>
          </c:val>
        </c:ser>
        <c:dLbls/>
        <c:axId val="65219968"/>
        <c:axId val="65250432"/>
      </c:barChart>
      <c:catAx>
        <c:axId val="65219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5250432"/>
        <c:crosses val="autoZero"/>
        <c:auto val="1"/>
        <c:lblAlgn val="ctr"/>
        <c:lblOffset val="100"/>
      </c:catAx>
      <c:valAx>
        <c:axId val="652504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5219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21238079866864"/>
          <c:y val="0.24761923953624174"/>
          <c:w val="0.84529686609597865"/>
          <c:h val="0.6126988875704448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6544384"/>
        <c:axId val="66545920"/>
      </c:barChart>
      <c:catAx>
        <c:axId val="66544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6545920"/>
        <c:crosses val="autoZero"/>
        <c:auto val="1"/>
        <c:lblAlgn val="ctr"/>
        <c:lblOffset val="100"/>
      </c:catAx>
      <c:valAx>
        <c:axId val="665459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65443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968531546501802"/>
          <c:y val="0.27758115644045056"/>
          <c:w val="0.84252162860242863"/>
          <c:h val="0.565838511205533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0.98245614035087658</c:v>
                </c:pt>
              </c:numCache>
            </c:numRef>
          </c:val>
        </c:ser>
        <c:dLbls/>
        <c:axId val="67704704"/>
        <c:axId val="67706240"/>
      </c:barChart>
      <c:catAx>
        <c:axId val="67704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7706240"/>
        <c:crosses val="autoZero"/>
        <c:auto val="1"/>
        <c:lblAlgn val="ctr"/>
        <c:lblOffset val="100"/>
      </c:catAx>
      <c:valAx>
        <c:axId val="677062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7704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377850162866452"/>
          <c:y val="0.23566878980891723"/>
          <c:w val="0.83876221498371362"/>
          <c:h val="0.624203821656050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crianças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Indicadores!$D$66:$F$66</c:f>
              <c:numCache>
                <c:formatCode>0.0%</c:formatCode>
                <c:ptCount val="3"/>
                <c:pt idx="0">
                  <c:v>0.60000000000000009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dLbls/>
        <c:axId val="67726336"/>
        <c:axId val="67756800"/>
      </c:barChart>
      <c:catAx>
        <c:axId val="67726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7756800"/>
        <c:crosses val="autoZero"/>
        <c:auto val="1"/>
        <c:lblAlgn val="ctr"/>
        <c:lblOffset val="100"/>
      </c:catAx>
      <c:valAx>
        <c:axId val="677568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7726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39442948088673"/>
          <c:y val="0.40000174907481262"/>
          <c:w val="0.8416817890849595"/>
          <c:h val="0.4656736780273934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crianças frequentadoras da(s) creche(s) foco da intervenção cujas mães receberam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Indicadores!$D$145:$F$145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Indicadores!$D$146:$F$146</c:f>
              <c:numCache>
                <c:formatCode>0.0%</c:formatCode>
                <c:ptCount val="3"/>
                <c:pt idx="0">
                  <c:v>0.60000000000000009</c:v>
                </c:pt>
                <c:pt idx="1">
                  <c:v>0.90476190476190466</c:v>
                </c:pt>
                <c:pt idx="2">
                  <c:v>1</c:v>
                </c:pt>
              </c:numCache>
            </c:numRef>
          </c:val>
        </c:ser>
        <c:dLbls/>
        <c:axId val="72184192"/>
        <c:axId val="72185728"/>
      </c:barChart>
      <c:catAx>
        <c:axId val="72184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185728"/>
        <c:crosses val="autoZero"/>
        <c:auto val="1"/>
        <c:lblAlgn val="ctr"/>
        <c:lblOffset val="100"/>
      </c:catAx>
      <c:valAx>
        <c:axId val="721857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1841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9499092590308"/>
          <c:y val="0.32450409825795096"/>
          <c:w val="0.84134697679077264"/>
          <c:h val="0.529802609400730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0.92</c:v>
                </c:pt>
                <c:pt idx="1">
                  <c:v>0.95918367346939104</c:v>
                </c:pt>
                <c:pt idx="2">
                  <c:v>0.94736842105262853</c:v>
                </c:pt>
              </c:numCache>
            </c:numRef>
          </c:val>
        </c:ser>
        <c:dLbls/>
        <c:axId val="72222208"/>
        <c:axId val="72223744"/>
      </c:barChart>
      <c:catAx>
        <c:axId val="72222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223744"/>
        <c:crosses val="autoZero"/>
        <c:auto val="1"/>
        <c:lblAlgn val="ctr"/>
        <c:lblOffset val="100"/>
      </c:catAx>
      <c:valAx>
        <c:axId val="722237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222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9499092590308"/>
          <c:y val="0.25773347237964839"/>
          <c:w val="0.84134697679077264"/>
          <c:h val="0.59106876332398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0.88</c:v>
                </c:pt>
                <c:pt idx="1">
                  <c:v>0.93877551020408756</c:v>
                </c:pt>
                <c:pt idx="2">
                  <c:v>0.92982456140351144</c:v>
                </c:pt>
              </c:numCache>
            </c:numRef>
          </c:val>
        </c:ser>
        <c:dLbls/>
        <c:axId val="72280704"/>
        <c:axId val="66453888"/>
      </c:barChart>
      <c:catAx>
        <c:axId val="72280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6453888"/>
        <c:crosses val="autoZero"/>
        <c:auto val="1"/>
        <c:lblAlgn val="ctr"/>
        <c:lblOffset val="100"/>
      </c:catAx>
      <c:valAx>
        <c:axId val="664538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2280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0:46:48.138" idx="1">
    <p:pos x="4257" y="2388"/>
    <p:text>Cadê o nome de sua orientadora?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9F46-1ABF-4293-BF7E-525C3328F13E}" type="datetimeFigureOut">
              <a:rPr lang="pt-BR" smtClean="0"/>
              <a:pPr/>
              <a:t>04/03/2014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CA8A0-3F95-4CE8-8B09-4C871C820D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28654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QUALIFICAÇÃO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DA ATENÇÃO À SAÚDE DA CRIANÇA NA ESTRATÉGIA SAÚDE DA FAMÍLIA SANTA MARIA GORETE, CURRAIS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NOVOS/RN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MONISA </a:t>
            </a:r>
            <a:r>
              <a:rPr lang="pt-BR" sz="2800" b="1" dirty="0" smtClean="0"/>
              <a:t>MARTINS </a:t>
            </a:r>
            <a:r>
              <a:rPr lang="pt-BR" sz="2800" b="1" dirty="0" smtClean="0"/>
              <a:t>NÓBREGA</a:t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Orientadora: Angélica Ozório Linhares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pic>
        <p:nvPicPr>
          <p:cNvPr id="3" name="Picture 3" descr="logo1_100_f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8067" y="324186"/>
            <a:ext cx="11160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logo_saude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548680"/>
            <a:ext cx="13620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74006"/>
            <a:ext cx="1454196" cy="112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4383" y="5417706"/>
            <a:ext cx="2579752" cy="11620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5417706"/>
            <a:ext cx="1481138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Desenvolvido </a:t>
            </a:r>
            <a:r>
              <a:rPr lang="pt-BR" dirty="0" smtClean="0"/>
              <a:t>no período de 3 meses </a:t>
            </a:r>
            <a:endParaRPr lang="pt-BR" dirty="0" smtClean="0"/>
          </a:p>
          <a:p>
            <a:pPr algn="just"/>
            <a:r>
              <a:rPr lang="pt-BR" dirty="0" smtClean="0"/>
              <a:t>Unidade </a:t>
            </a:r>
            <a:r>
              <a:rPr lang="pt-BR" dirty="0" smtClean="0"/>
              <a:t>de Saúde da Família (USF) Santa Maria Gorete, </a:t>
            </a:r>
            <a:r>
              <a:rPr lang="pt-BR" dirty="0" smtClean="0"/>
              <a:t>Currais </a:t>
            </a:r>
            <a:r>
              <a:rPr lang="pt-BR" dirty="0" smtClean="0"/>
              <a:t>Novos. </a:t>
            </a:r>
            <a:endParaRPr lang="pt-BR" dirty="0" smtClean="0"/>
          </a:p>
          <a:p>
            <a:pPr algn="just"/>
            <a:r>
              <a:rPr lang="pt-BR" dirty="0" smtClean="0"/>
              <a:t>150 </a:t>
            </a:r>
            <a:r>
              <a:rPr lang="pt-BR" dirty="0" smtClean="0"/>
              <a:t>crianças com idade de 0 a 72 meses </a:t>
            </a:r>
            <a:r>
              <a:rPr lang="pt-BR" dirty="0" smtClean="0"/>
              <a:t>atendidas </a:t>
            </a:r>
            <a:r>
              <a:rPr lang="pt-BR" dirty="0" smtClean="0"/>
              <a:t>nos meses de intervenção. </a:t>
            </a:r>
            <a:endParaRPr lang="pt-BR" dirty="0" smtClean="0"/>
          </a:p>
          <a:p>
            <a:pPr algn="just"/>
            <a:r>
              <a:rPr lang="pt-BR" dirty="0" smtClean="0"/>
              <a:t>Utilizado o </a:t>
            </a:r>
            <a:r>
              <a:rPr lang="pt-BR" dirty="0" smtClean="0"/>
              <a:t>caderno do Ministério da Saúde, Saúde da criança: crescimento e desenvolvimento, Brasília, 2012. 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pt-BR" dirty="0" smtClean="0"/>
              <a:t>LOGÍSTICA: </a:t>
            </a:r>
          </a:p>
          <a:p>
            <a:pPr lvl="1"/>
            <a:r>
              <a:rPr lang="pt-BR" dirty="0" smtClean="0"/>
              <a:t>Preenchimento </a:t>
            </a:r>
            <a:r>
              <a:rPr lang="pt-BR" dirty="0"/>
              <a:t>da caderneta de saúde da criança e </a:t>
            </a:r>
            <a:r>
              <a:rPr lang="pt-BR" dirty="0" smtClean="0"/>
              <a:t>ficha-espelho: médico</a:t>
            </a:r>
            <a:r>
              <a:rPr lang="pt-BR" dirty="0"/>
              <a:t>, enfermeiro e </a:t>
            </a:r>
            <a:r>
              <a:rPr lang="pt-BR" dirty="0" smtClean="0"/>
              <a:t>ACS;</a:t>
            </a:r>
          </a:p>
          <a:p>
            <a:pPr lvl="1"/>
            <a:r>
              <a:rPr lang="pt-BR" dirty="0"/>
              <a:t>M</a:t>
            </a:r>
            <a:r>
              <a:rPr lang="pt-BR" dirty="0" smtClean="0"/>
              <a:t>edidas </a:t>
            </a:r>
            <a:r>
              <a:rPr lang="pt-BR" dirty="0"/>
              <a:t>para avaliação do crescimento </a:t>
            </a:r>
            <a:r>
              <a:rPr lang="pt-BR" dirty="0" smtClean="0"/>
              <a:t>e perímetro cefálico : ACS;</a:t>
            </a:r>
          </a:p>
          <a:p>
            <a:pPr lvl="2"/>
            <a:r>
              <a:rPr lang="pt-BR" dirty="0"/>
              <a:t>M</a:t>
            </a:r>
            <a:r>
              <a:rPr lang="pt-BR" dirty="0" smtClean="0"/>
              <a:t>ateriais </a:t>
            </a:r>
            <a:r>
              <a:rPr lang="pt-BR" dirty="0"/>
              <a:t>como fita métrica, balança para recém-nascido e balança para crianças e adultos. </a:t>
            </a:r>
          </a:p>
          <a:p>
            <a:pPr lvl="1"/>
            <a:r>
              <a:rPr lang="pt-BR" dirty="0" smtClean="0"/>
              <a:t>Suplementação </a:t>
            </a:r>
            <a:r>
              <a:rPr lang="pt-BR" dirty="0"/>
              <a:t>de </a:t>
            </a:r>
            <a:r>
              <a:rPr lang="pt-BR" dirty="0" smtClean="0"/>
              <a:t>ferro: </a:t>
            </a:r>
          </a:p>
          <a:p>
            <a:pPr lvl="2"/>
            <a:r>
              <a:rPr lang="pt-BR" dirty="0" smtClean="0"/>
              <a:t>Prescrição </a:t>
            </a:r>
            <a:r>
              <a:rPr lang="pt-BR" dirty="0"/>
              <a:t>por parte do médico ou </a:t>
            </a:r>
            <a:r>
              <a:rPr lang="pt-BR" dirty="0" smtClean="0"/>
              <a:t>enfermeiro; </a:t>
            </a:r>
          </a:p>
          <a:p>
            <a:pPr lvl="2"/>
            <a:r>
              <a:rPr lang="pt-BR" dirty="0" smtClean="0"/>
              <a:t>Distribuição nos postos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LOGÍSTICA: </a:t>
            </a:r>
          </a:p>
          <a:p>
            <a:pPr lvl="1"/>
            <a:r>
              <a:rPr lang="pt-BR" sz="3200" dirty="0" smtClean="0"/>
              <a:t>Triagem </a:t>
            </a:r>
            <a:r>
              <a:rPr lang="pt-BR" sz="3200" dirty="0"/>
              <a:t>auditiva e do teste do </a:t>
            </a:r>
            <a:r>
              <a:rPr lang="pt-BR" sz="3200" dirty="0" smtClean="0"/>
              <a:t>pezinho: monitoramento pelo médico e enfermeiro</a:t>
            </a:r>
          </a:p>
          <a:p>
            <a:pPr lvl="1"/>
            <a:r>
              <a:rPr lang="pt-BR" sz="3200" dirty="0" smtClean="0"/>
              <a:t>Escovação supervisionada pelo dentista:</a:t>
            </a:r>
          </a:p>
          <a:p>
            <a:pPr lvl="2"/>
            <a:r>
              <a:rPr lang="pt-BR" sz="2800" dirty="0" smtClean="0"/>
              <a:t>Material odontológico fornecido pela secretaria de saúde</a:t>
            </a:r>
          </a:p>
          <a:p>
            <a:pPr lvl="1"/>
            <a:r>
              <a:rPr lang="pt-BR" sz="3200" dirty="0" smtClean="0"/>
              <a:t>Avaliação das </a:t>
            </a:r>
            <a:r>
              <a:rPr lang="pt-BR" sz="3200" dirty="0"/>
              <a:t>crianças de </a:t>
            </a:r>
            <a:r>
              <a:rPr lang="pt-BR" sz="3200" dirty="0" smtClean="0"/>
              <a:t>risco: Médica</a:t>
            </a:r>
            <a:r>
              <a:rPr lang="pt-BR" sz="3200" dirty="0"/>
              <a:t>, enfermeira e </a:t>
            </a:r>
            <a:r>
              <a:rPr lang="pt-BR" sz="3200" dirty="0" smtClean="0"/>
              <a:t>ACS</a:t>
            </a:r>
          </a:p>
          <a:p>
            <a:pPr lvl="1"/>
            <a:endParaRPr lang="pt-BR" sz="3200" dirty="0" smtClean="0"/>
          </a:p>
          <a:p>
            <a:pPr lvl="1"/>
            <a:endParaRPr lang="pt-BR" sz="3200" dirty="0" smtClean="0"/>
          </a:p>
          <a:p>
            <a:pPr lvl="1"/>
            <a:endParaRPr lang="pt-BR" sz="3200" dirty="0" smtClean="0"/>
          </a:p>
          <a:p>
            <a:pPr lvl="1"/>
            <a:endParaRPr lang="pt-BR" sz="3200" dirty="0" smtClean="0"/>
          </a:p>
          <a:p>
            <a:endParaRPr lang="pt-BR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Resultados e discussão</a:t>
            </a:r>
            <a:endParaRPr lang="pt-BR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Resultados </a:t>
            </a:r>
            <a:r>
              <a:rPr lang="pt-BR" sz="6000" dirty="0" smtClean="0"/>
              <a:t>Positivos</a:t>
            </a:r>
            <a:endParaRPr lang="pt-BR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dirty="0" smtClean="0"/>
              <a:t>Objetivo1: </a:t>
            </a:r>
            <a:r>
              <a:rPr lang="pt-BR" dirty="0"/>
              <a:t>Ampliar a cobertura da atenção à saúde da criança</a:t>
            </a:r>
          </a:p>
          <a:p>
            <a:pPr>
              <a:buNone/>
            </a:pPr>
            <a:r>
              <a:rPr lang="pt-BR" dirty="0" smtClean="0"/>
              <a:t>Meta1: </a:t>
            </a:r>
            <a:r>
              <a:rPr lang="pt-BR" dirty="0"/>
              <a:t>Ampliar em 30% a cobertura da atenção à saúde de crianças entre zero e 72 meses da unidade saúde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143504" y="3714752"/>
            <a:ext cx="3571900" cy="15001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Alcançou-se </a:t>
            </a:r>
            <a:r>
              <a:rPr lang="pt-BR" sz="2400" b="1" dirty="0">
                <a:solidFill>
                  <a:schemeClr val="tx1"/>
                </a:solidFill>
              </a:rPr>
              <a:t>ao final da intervenção uma cobertura na área </a:t>
            </a:r>
            <a:r>
              <a:rPr lang="pt-BR" sz="2400" b="1" dirty="0" err="1">
                <a:solidFill>
                  <a:schemeClr val="tx1"/>
                </a:solidFill>
              </a:rPr>
              <a:t>adscrita</a:t>
            </a:r>
            <a:r>
              <a:rPr lang="pt-BR" sz="2400" b="1" dirty="0">
                <a:solidFill>
                  <a:schemeClr val="tx1"/>
                </a:solidFill>
              </a:rPr>
              <a:t> de 38%.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214282" y="3357562"/>
          <a:ext cx="4689230" cy="259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6119336"/>
            <a:ext cx="4643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5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1: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propor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crian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entre zero e 72 meses inscritas no programa da unidade de sa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de.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Objetivo1: </a:t>
            </a:r>
            <a:r>
              <a:rPr lang="pt-BR" dirty="0"/>
              <a:t>Ampliar a cobertura da atenção à saúde da criança</a:t>
            </a:r>
          </a:p>
          <a:p>
            <a:pPr lvl="0">
              <a:buNone/>
            </a:pPr>
            <a:r>
              <a:rPr lang="pt-BR" dirty="0" smtClean="0"/>
              <a:t>Meta3:Ampliar cobertura de primeira consulta odontológica em 25% das crianças de 6 a 72 meses da área classificados como alto risco para doenças bucais.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143504" y="3714752"/>
            <a:ext cx="3571900" cy="18573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26% das crianças participaram da primeira consulta odontológica.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14282" y="3643314"/>
          <a:ext cx="468923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6119336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2: Proporção </a:t>
            </a:r>
            <a:r>
              <a:rPr lang="pt-BR" sz="1600" dirty="0" smtClean="0"/>
              <a:t>de crianças de 6 a 72 meses com primeira consulta odontológica.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Objetivo 3: Melhorar a qualidade do atendimento à criança.</a:t>
            </a:r>
          </a:p>
          <a:p>
            <a:pPr>
              <a:buNone/>
            </a:pPr>
            <a:r>
              <a:rPr lang="pt-BR" dirty="0" smtClean="0"/>
              <a:t>Meta5: Monitorar o crescimento em 100% das crianças. 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3643314"/>
          <a:ext cx="685804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lipse 9"/>
          <p:cNvSpPr/>
          <p:nvPr/>
        </p:nvSpPr>
        <p:spPr>
          <a:xfrm>
            <a:off x="2428860" y="3929066"/>
            <a:ext cx="100013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4357686" y="3929066"/>
            <a:ext cx="100013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6286512" y="4000504"/>
            <a:ext cx="100013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93%</a:t>
            </a:r>
            <a:endParaRPr lang="pt-B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42976" y="6273225"/>
            <a:ext cx="6929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3: Proporção </a:t>
            </a:r>
            <a:r>
              <a:rPr lang="pt-BR" sz="1600" dirty="0" smtClean="0"/>
              <a:t>de crianças com monitoramento de crescimento.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Objetivo 3: Melhorar a qualidade do atendimento à criança.</a:t>
            </a:r>
          </a:p>
          <a:p>
            <a:pPr>
              <a:buNone/>
            </a:pPr>
            <a:r>
              <a:rPr lang="pt-BR" dirty="0" smtClean="0"/>
              <a:t>Meta 8: Monitorar 100% das crianças com excesso de peso.</a:t>
            </a: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214942" y="3786190"/>
            <a:ext cx="3571900" cy="20717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No 100% das crianças com excesso foram monitoradas ( 2º e 3º mês). 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79147" y="3642214"/>
          <a:ext cx="4750371" cy="241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6119336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 4: Proporção </a:t>
            </a:r>
            <a:r>
              <a:rPr lang="pt-BR" sz="1600" dirty="0" smtClean="0"/>
              <a:t>de crianças com excesso de peso monitoradas.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Objetivo 3: Melhorar a qualidade do atendimento à criança.</a:t>
            </a:r>
          </a:p>
          <a:p>
            <a:pPr lvl="0">
              <a:buNone/>
            </a:pPr>
            <a:r>
              <a:rPr lang="pt-BR" dirty="0" smtClean="0"/>
              <a:t>Meta 10: Vacinar 100% das crianças de acordo com a idade.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143504" y="3286124"/>
            <a:ext cx="3571900" cy="307183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100% das crianças estavam vacinadas no 1º e 2º mês. 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No terceiro mês a proporção foi 98%.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04402" y="3975223"/>
          <a:ext cx="4780084" cy="2136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lipse 5"/>
          <p:cNvSpPr/>
          <p:nvPr/>
        </p:nvSpPr>
        <p:spPr>
          <a:xfrm>
            <a:off x="1000100" y="4071942"/>
            <a:ext cx="100013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2357422" y="4071942"/>
            <a:ext cx="100013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3643306" y="4071942"/>
            <a:ext cx="100013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98%</a:t>
            </a:r>
            <a:endParaRPr lang="pt-BR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4282" y="6119336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 5: Proporção </a:t>
            </a:r>
            <a:r>
              <a:rPr lang="pt-BR" sz="1600" dirty="0" smtClean="0"/>
              <a:t>de crianças com vacinação em dia para a idade.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Introdução</a:t>
            </a:r>
            <a:endParaRPr lang="pt-BR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Objetivo 3: Melhorar a qualidade do atendimento à criança.</a:t>
            </a:r>
          </a:p>
          <a:p>
            <a:pPr>
              <a:buNone/>
            </a:pPr>
            <a:r>
              <a:rPr lang="pt-BR" dirty="0" smtClean="0"/>
              <a:t>Meta11: Monitorar suplementação de ferro em 100% das crianças</a:t>
            </a: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286380" y="3571876"/>
            <a:ext cx="3571900" cy="21431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100% das crianças foram monitoradas para suplementação de ferro.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57158" y="3643314"/>
          <a:ext cx="4666827" cy="239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6119336"/>
            <a:ext cx="4643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 6: Proporção </a:t>
            </a:r>
            <a:r>
              <a:rPr lang="pt-BR" sz="1600" dirty="0" smtClean="0"/>
              <a:t>de crianças com suplementação de ferro.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786314" y="3500438"/>
            <a:ext cx="3786214" cy="26432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No final do terceiro mês percebe-se que </a:t>
            </a:r>
            <a:r>
              <a:rPr lang="pt-BR" sz="2800" dirty="0" smtClean="0">
                <a:solidFill>
                  <a:schemeClr val="tx1"/>
                </a:solidFill>
              </a:rPr>
              <a:t>100% das crianças tinham suas mães com orientações nutricionais. </a:t>
            </a:r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8"/>
          <p:cNvGraphicFramePr>
            <a:graphicFrameLocks/>
          </p:cNvGraphicFramePr>
          <p:nvPr/>
        </p:nvGraphicFramePr>
        <p:xfrm>
          <a:off x="500034" y="3571876"/>
          <a:ext cx="3857652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29003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Objetivo 6: Promover a saúde</a:t>
            </a:r>
          </a:p>
          <a:p>
            <a:pPr lvl="0">
              <a:buNone/>
            </a:pPr>
            <a:r>
              <a:rPr lang="pt-BR" dirty="0" smtClean="0"/>
              <a:t>Meta 24: Fornecer orientações nutricionais para 100% das crianças e seus responsáveis </a:t>
            </a:r>
            <a:r>
              <a:rPr lang="pt-BR" dirty="0" err="1" smtClean="0"/>
              <a:t>frequentadores</a:t>
            </a:r>
            <a:r>
              <a:rPr lang="pt-BR" dirty="0" smtClean="0"/>
              <a:t> da(s) creche(s) foco(s) da intervenção da área de abrangência da unidade de saúde.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5955589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 smtClean="0"/>
              <a:t>Figura 7</a:t>
            </a:r>
            <a:r>
              <a:rPr lang="pt-BR" sz="1600" dirty="0" smtClean="0"/>
              <a:t>: Proporção </a:t>
            </a:r>
            <a:r>
              <a:rPr lang="pt-BR" sz="1600" dirty="0" smtClean="0"/>
              <a:t>de crianças cujas mães receberam orientações nutricionais de acordo com a faixa etária. </a:t>
            </a:r>
            <a:endParaRPr lang="pt-BR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Outros Resultados </a:t>
            </a:r>
            <a:endParaRPr lang="pt-BR" sz="6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15716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t-BR" dirty="0"/>
              <a:t>Objetivo: Melhorar a qualidade do atendimento à criança</a:t>
            </a:r>
          </a:p>
          <a:p>
            <a:r>
              <a:rPr lang="pt-BR" dirty="0"/>
              <a:t>Meta: Monitorar o desenvolvimento de </a:t>
            </a:r>
            <a:r>
              <a:rPr lang="pt-BR" dirty="0" smtClean="0"/>
              <a:t>100</a:t>
            </a:r>
            <a:r>
              <a:rPr lang="pt-BR" dirty="0"/>
              <a:t>% das crianças.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429256" y="3000372"/>
            <a:ext cx="3429024" cy="25003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Um </a:t>
            </a:r>
            <a:r>
              <a:rPr lang="pt-BR" sz="2800" dirty="0">
                <a:solidFill>
                  <a:schemeClr val="tx1"/>
                </a:solidFill>
              </a:rPr>
              <a:t>total de </a:t>
            </a:r>
            <a:r>
              <a:rPr lang="pt-BR" sz="2800" dirty="0" smtClean="0">
                <a:solidFill>
                  <a:schemeClr val="tx1"/>
                </a:solidFill>
              </a:rPr>
              <a:t>95% obteve </a:t>
            </a:r>
            <a:r>
              <a:rPr lang="pt-BR" sz="2800" dirty="0">
                <a:solidFill>
                  <a:schemeClr val="tx1"/>
                </a:solidFill>
              </a:rPr>
              <a:t>o monitoramento de desenvolvimento.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14282" y="3000372"/>
          <a:ext cx="485778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lipse 5"/>
          <p:cNvSpPr/>
          <p:nvPr/>
        </p:nvSpPr>
        <p:spPr>
          <a:xfrm>
            <a:off x="3714744" y="3143248"/>
            <a:ext cx="1285884" cy="78581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95%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2857488" y="357166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3" y="5929330"/>
            <a:ext cx="4929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5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8: Propor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crian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com monitoramento de desenvolvimento.)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1714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pt-BR" dirty="0"/>
              <a:t>Objetivo: Melhorar o Registro das informações</a:t>
            </a:r>
          </a:p>
          <a:p>
            <a:r>
              <a:rPr lang="pt-BR" dirty="0"/>
              <a:t>Meta: Manter registro de 100% na ficha espelho de saúde da criança/ </a:t>
            </a:r>
            <a:r>
              <a:rPr lang="pt-BR" dirty="0" smtClean="0"/>
              <a:t>vacinação das </a:t>
            </a:r>
            <a:r>
              <a:rPr lang="pt-BR" dirty="0"/>
              <a:t>crianças que consultam no serviço.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643570" y="2857496"/>
            <a:ext cx="3071834" cy="34290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No </a:t>
            </a:r>
            <a:r>
              <a:rPr lang="pt-BR" sz="2400" dirty="0">
                <a:solidFill>
                  <a:schemeClr val="tx1"/>
                </a:solidFill>
              </a:rPr>
              <a:t>final das doze semanas 53 crianças, das 57 crianças inscritas no programa, tiveram o registro da ficha espelho, tendo como proporção final 93%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3214686"/>
          <a:ext cx="507209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857488" y="357166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3" y="5929330"/>
            <a:ext cx="4929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953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9: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Proporção de crianças com registro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atualizado.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857232"/>
            <a:ext cx="8215370" cy="16430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47% das crianças </a:t>
            </a:r>
            <a:r>
              <a:rPr lang="pt-BR" sz="2800" dirty="0" err="1">
                <a:solidFill>
                  <a:schemeClr val="tx1"/>
                </a:solidFill>
              </a:rPr>
              <a:t>frequentadoras</a:t>
            </a:r>
            <a:r>
              <a:rPr lang="pt-BR" sz="2800" dirty="0">
                <a:solidFill>
                  <a:schemeClr val="tx1"/>
                </a:solidFill>
              </a:rPr>
              <a:t> da creche participaram de ações coletivas de exame bucal no 3º mês, contrastando com os 10% no primeiro mês de intervenção 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357158" y="2786058"/>
          <a:ext cx="821537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857488" y="142852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6143644"/>
            <a:ext cx="83582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 smtClean="0"/>
              <a:t>Figura 10: </a:t>
            </a:r>
            <a:r>
              <a:rPr lang="pt-BR" sz="1600" dirty="0" smtClean="0"/>
              <a:t>Proporção de crianças de 6 a 72 meses </a:t>
            </a:r>
            <a:r>
              <a:rPr lang="pt-BR" sz="1600" dirty="0" err="1" smtClean="0"/>
              <a:t>frequentadoras</a:t>
            </a:r>
            <a:r>
              <a:rPr lang="pt-BR" sz="1600" dirty="0" smtClean="0"/>
              <a:t> da creche participantes de ação coletiva de exame bucal.    </a:t>
            </a:r>
          </a:p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1000108"/>
            <a:ext cx="8215370" cy="20717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56% das crianças que realizaram a primeira consulta odontológica foram classificadas como alto risco de saúde bucal no final do terceiro mês, o que corresponde a mais da metade das crianças que consultaram pela primeira vez.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28596" y="3500438"/>
          <a:ext cx="821537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857488" y="357166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6143644"/>
            <a:ext cx="8358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 smtClean="0"/>
              <a:t>Figura 11: Proporção </a:t>
            </a:r>
            <a:r>
              <a:rPr lang="pt-BR" sz="1600" dirty="0" smtClean="0"/>
              <a:t>de crianças de 6 a 72 meses classificadas como alto risco de saúde bucal </a:t>
            </a:r>
            <a:endParaRPr lang="pt-BR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928670"/>
            <a:ext cx="8215370" cy="15716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A </a:t>
            </a:r>
            <a:r>
              <a:rPr lang="pt-BR" sz="2800" dirty="0">
                <a:solidFill>
                  <a:schemeClr val="tx1"/>
                </a:solidFill>
              </a:rPr>
              <a:t>proporção de crianças com triagem auditiva no final da intervenção foi de 51</a:t>
            </a:r>
            <a:r>
              <a:rPr lang="pt-BR" sz="2800" dirty="0" smtClean="0">
                <a:solidFill>
                  <a:schemeClr val="tx1"/>
                </a:solidFill>
              </a:rPr>
              <a:t>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28596" y="2786058"/>
          <a:ext cx="821537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857488" y="214290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6143644"/>
            <a:ext cx="8358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 smtClean="0"/>
              <a:t>Figura 12: </a:t>
            </a:r>
            <a:r>
              <a:rPr lang="pt-BR" sz="1600" dirty="0" smtClean="0"/>
              <a:t>Proporção de crianças com triagem </a:t>
            </a:r>
            <a:r>
              <a:rPr lang="pt-BR" sz="1600" dirty="0" smtClean="0"/>
              <a:t>auditiva</a:t>
            </a:r>
            <a:endParaRPr lang="pt-BR" sz="16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1071546"/>
            <a:ext cx="8215370" cy="135732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No final do terceiro mês percebe-se que 96% das mães estavam orientadas sobre prevenção de acidentes na </a:t>
            </a:r>
            <a:r>
              <a:rPr lang="pt-BR" sz="2800" dirty="0" smtClean="0">
                <a:solidFill>
                  <a:schemeClr val="tx1"/>
                </a:solidFill>
              </a:rPr>
              <a:t>infância. 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357158" y="2786058"/>
          <a:ext cx="821537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857488" y="357166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4282" y="6027003"/>
            <a:ext cx="83582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 smtClean="0"/>
              <a:t>Figura 13: </a:t>
            </a:r>
            <a:r>
              <a:rPr lang="en-US" sz="1600" dirty="0" err="1" smtClean="0"/>
              <a:t>Proporção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crianças</a:t>
            </a:r>
            <a:r>
              <a:rPr lang="en-US" sz="1600" dirty="0" smtClean="0"/>
              <a:t> </a:t>
            </a:r>
            <a:r>
              <a:rPr lang="en-US" sz="1600" dirty="0" err="1" smtClean="0"/>
              <a:t>cujas</a:t>
            </a:r>
            <a:r>
              <a:rPr lang="en-US" sz="1600" dirty="0" smtClean="0"/>
              <a:t> </a:t>
            </a:r>
            <a:r>
              <a:rPr lang="en-US" sz="1600" dirty="0" err="1" smtClean="0"/>
              <a:t>mães</a:t>
            </a:r>
            <a:r>
              <a:rPr lang="en-US" sz="1600" dirty="0" smtClean="0"/>
              <a:t> </a:t>
            </a:r>
            <a:r>
              <a:rPr lang="en-US" sz="1600" dirty="0" err="1" smtClean="0"/>
              <a:t>receberam</a:t>
            </a:r>
            <a:r>
              <a:rPr lang="en-US" sz="1600" dirty="0" smtClean="0"/>
              <a:t> </a:t>
            </a:r>
            <a:r>
              <a:rPr lang="en-US" sz="1600" dirty="0" err="1" smtClean="0"/>
              <a:t>orientações</a:t>
            </a:r>
            <a:r>
              <a:rPr lang="en-US" sz="1600" dirty="0" smtClean="0"/>
              <a:t> </a:t>
            </a:r>
            <a:r>
              <a:rPr lang="en-US" sz="1600" dirty="0" err="1" smtClean="0"/>
              <a:t>sobre</a:t>
            </a:r>
            <a:r>
              <a:rPr lang="en-US" sz="1600" dirty="0" smtClean="0"/>
              <a:t> </a:t>
            </a:r>
            <a:r>
              <a:rPr lang="en-US" sz="1600" dirty="0" err="1" smtClean="0"/>
              <a:t>prevenção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acidentes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infância</a:t>
            </a:r>
            <a:endParaRPr lang="en-US" sz="1600" dirty="0" smtClean="0"/>
          </a:p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16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1000108"/>
            <a:ext cx="8215370" cy="1428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No final do terceiro mês percebe-se que </a:t>
            </a:r>
            <a:r>
              <a:rPr lang="pt-BR" sz="2800" dirty="0" smtClean="0">
                <a:solidFill>
                  <a:schemeClr val="tx1"/>
                </a:solidFill>
              </a:rPr>
              <a:t>55% das crianças tinham mães que receberam orientações quanto a higiene bucal, etiologia e prevenção de cárie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28596" y="3000372"/>
          <a:ext cx="821537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2857488" y="214290"/>
            <a:ext cx="350046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META NÃO ALCANÇADA</a:t>
            </a:r>
            <a:endParaRPr lang="pt-B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5572140"/>
            <a:ext cx="83582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 smtClean="0"/>
              <a:t>Figura 14: </a:t>
            </a:r>
            <a:r>
              <a:rPr lang="en-US" sz="1600" dirty="0" err="1" smtClean="0"/>
              <a:t>Proporção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crianças</a:t>
            </a:r>
            <a:r>
              <a:rPr lang="en-US" sz="1600" dirty="0" smtClean="0"/>
              <a:t> </a:t>
            </a:r>
            <a:r>
              <a:rPr lang="en-US" sz="1600" dirty="0" err="1" smtClean="0"/>
              <a:t>cujas</a:t>
            </a:r>
            <a:r>
              <a:rPr lang="en-US" sz="1600" dirty="0" smtClean="0"/>
              <a:t> </a:t>
            </a:r>
            <a:r>
              <a:rPr lang="en-US" sz="1600" dirty="0" err="1" smtClean="0"/>
              <a:t>mães</a:t>
            </a:r>
            <a:r>
              <a:rPr lang="en-US" sz="1600" dirty="0" smtClean="0"/>
              <a:t> </a:t>
            </a:r>
            <a:r>
              <a:rPr lang="en-US" sz="1600" dirty="0" err="1" smtClean="0"/>
              <a:t>receberam</a:t>
            </a:r>
            <a:r>
              <a:rPr lang="en-US" sz="1600" dirty="0" smtClean="0"/>
              <a:t> </a:t>
            </a:r>
            <a:r>
              <a:rPr lang="en-US" sz="1600" dirty="0" err="1" smtClean="0"/>
              <a:t>orientação</a:t>
            </a:r>
            <a:r>
              <a:rPr lang="en-US" sz="1600" dirty="0" smtClean="0"/>
              <a:t> </a:t>
            </a:r>
            <a:r>
              <a:rPr lang="en-US" sz="1600" dirty="0" err="1" smtClean="0"/>
              <a:t>coletiva</a:t>
            </a:r>
            <a:r>
              <a:rPr lang="en-US" sz="1600" dirty="0" smtClean="0"/>
              <a:t> </a:t>
            </a:r>
            <a:r>
              <a:rPr lang="en-US" sz="1600" dirty="0" err="1" smtClean="0"/>
              <a:t>sobre</a:t>
            </a:r>
            <a:r>
              <a:rPr lang="en-US" sz="1600" dirty="0" smtClean="0"/>
              <a:t> </a:t>
            </a:r>
            <a:r>
              <a:rPr lang="en-US" sz="1600" dirty="0" err="1" smtClean="0"/>
              <a:t>higiene</a:t>
            </a:r>
            <a:r>
              <a:rPr lang="en-US" sz="1600" dirty="0" smtClean="0"/>
              <a:t> </a:t>
            </a:r>
            <a:r>
              <a:rPr lang="en-US" sz="1600" dirty="0" err="1" smtClean="0"/>
              <a:t>bucal</a:t>
            </a:r>
            <a:r>
              <a:rPr lang="en-US" sz="1600" dirty="0" smtClean="0"/>
              <a:t>, </a:t>
            </a:r>
            <a:r>
              <a:rPr lang="en-US" sz="1600" dirty="0" err="1" smtClean="0"/>
              <a:t>etiologia</a:t>
            </a:r>
            <a:r>
              <a:rPr lang="en-US" sz="1600" dirty="0" smtClean="0"/>
              <a:t> e </a:t>
            </a:r>
            <a:r>
              <a:rPr lang="en-US" sz="1600" dirty="0" err="1" smtClean="0"/>
              <a:t>prevenção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cárie</a:t>
            </a:r>
            <a:endParaRPr lang="en-US" sz="1600" dirty="0" smtClean="0"/>
          </a:p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u="sng" dirty="0" smtClean="0"/>
              <a:t>UNIDADE BÁSICA DE SANTA MARIA GORETE :</a:t>
            </a:r>
          </a:p>
          <a:p>
            <a:r>
              <a:rPr lang="pt-BR" dirty="0" smtClean="0"/>
              <a:t>Cobertura </a:t>
            </a:r>
            <a:r>
              <a:rPr lang="pt-BR" dirty="0" smtClean="0"/>
              <a:t>de </a:t>
            </a:r>
            <a:r>
              <a:rPr lang="pt-BR" dirty="0"/>
              <a:t>4250 </a:t>
            </a:r>
            <a:r>
              <a:rPr lang="pt-BR" dirty="0" smtClean="0"/>
              <a:t>habitantes; </a:t>
            </a:r>
            <a:endParaRPr lang="pt-BR" dirty="0" smtClean="0"/>
          </a:p>
          <a:p>
            <a:r>
              <a:rPr lang="pt-BR" dirty="0" smtClean="0"/>
              <a:t>1558 </a:t>
            </a:r>
            <a:r>
              <a:rPr lang="pt-BR" dirty="0"/>
              <a:t>famílias </a:t>
            </a:r>
            <a:r>
              <a:rPr lang="pt-BR" dirty="0" smtClean="0"/>
              <a:t>acompanhadas</a:t>
            </a:r>
          </a:p>
          <a:p>
            <a:pPr>
              <a:buNone/>
            </a:pPr>
            <a:r>
              <a:rPr lang="pt-BR" b="1" u="sng" dirty="0" smtClean="0"/>
              <a:t>MUNICÍPIO DE CURRAIS NOVOS: </a:t>
            </a:r>
          </a:p>
          <a:p>
            <a:r>
              <a:rPr lang="pt-BR" dirty="0" smtClean="0"/>
              <a:t>42600 habitantes;</a:t>
            </a:r>
          </a:p>
          <a:p>
            <a:r>
              <a:rPr lang="pt-BR" dirty="0" smtClean="0"/>
              <a:t>8 equipes de saúde da </a:t>
            </a:r>
            <a:r>
              <a:rPr lang="pt-BR" dirty="0" smtClean="0"/>
              <a:t>família</a:t>
            </a:r>
          </a:p>
          <a:p>
            <a:pPr>
              <a:buNone/>
            </a:pPr>
            <a:r>
              <a:rPr lang="pt-BR" b="1" u="sng" dirty="0" smtClean="0"/>
              <a:t>SITUAÇÃO CRIANÇAS: </a:t>
            </a:r>
          </a:p>
          <a:p>
            <a:r>
              <a:rPr lang="pt-BR" dirty="0" smtClean="0"/>
              <a:t>Atenção precária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Início 20/09/2013 – Término 12/12/2013</a:t>
            </a:r>
          </a:p>
          <a:p>
            <a:pPr algn="just"/>
            <a:r>
              <a:rPr lang="pt-BR" dirty="0" smtClean="0"/>
              <a:t>Capacitação </a:t>
            </a:r>
            <a:r>
              <a:rPr lang="pt-BR" dirty="0" smtClean="0"/>
              <a:t>da equipe baseada nas recomendações do Ministério da </a:t>
            </a:r>
            <a:r>
              <a:rPr lang="pt-BR" dirty="0" smtClean="0"/>
              <a:t>saúde</a:t>
            </a:r>
          </a:p>
          <a:p>
            <a:pPr algn="just"/>
            <a:r>
              <a:rPr lang="pt-BR" dirty="0" smtClean="0"/>
              <a:t>Melhoria dos registros e a qualificação da </a:t>
            </a:r>
            <a:r>
              <a:rPr lang="pt-BR" dirty="0" smtClean="0"/>
              <a:t>atenção</a:t>
            </a:r>
            <a:endParaRPr lang="pt-BR" dirty="0" smtClean="0"/>
          </a:p>
          <a:p>
            <a:pPr algn="just"/>
            <a:r>
              <a:rPr lang="pt-BR" dirty="0" smtClean="0"/>
              <a:t>Integração </a:t>
            </a:r>
            <a:r>
              <a:rPr lang="pt-BR" dirty="0" smtClean="0"/>
              <a:t>da equipe – tentativa de superação</a:t>
            </a:r>
          </a:p>
          <a:p>
            <a:pPr algn="just"/>
            <a:r>
              <a:rPr lang="pt-BR" dirty="0" smtClean="0"/>
              <a:t>A intervenção incorporada à rotina da </a:t>
            </a:r>
            <a:r>
              <a:rPr lang="pt-BR" dirty="0" smtClean="0"/>
              <a:t>unidade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defRPr/>
            </a:pPr>
            <a:r>
              <a:rPr lang="pt-BR" dirty="0" smtClean="0">
                <a:solidFill>
                  <a:schemeClr val="dk1"/>
                </a:solidFill>
              </a:rPr>
              <a:t>Organização </a:t>
            </a:r>
            <a:r>
              <a:rPr lang="pt-BR" dirty="0" smtClean="0">
                <a:solidFill>
                  <a:schemeClr val="dk1"/>
                </a:solidFill>
              </a:rPr>
              <a:t>do acolhimento das crianças;</a:t>
            </a:r>
          </a:p>
          <a:p>
            <a:pPr algn="just">
              <a:defRPr/>
            </a:pPr>
            <a:r>
              <a:rPr lang="pt-BR" dirty="0" smtClean="0"/>
              <a:t>Conscientização da população em relação à saúde bucal;</a:t>
            </a:r>
            <a:endParaRPr lang="pt-BR" dirty="0" smtClean="0">
              <a:solidFill>
                <a:schemeClr val="dk1"/>
              </a:solidFill>
            </a:endParaRPr>
          </a:p>
          <a:p>
            <a:pPr lvl="0" algn="just">
              <a:defRPr/>
            </a:pPr>
            <a:r>
              <a:rPr lang="pt-BR" dirty="0" smtClean="0">
                <a:solidFill>
                  <a:schemeClr val="dk1"/>
                </a:solidFill>
              </a:rPr>
              <a:t>Orientação e esclarecimento à comunidade sobre o programa de saúde da criança e quais os seus benefícios.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0034" y="4929198"/>
            <a:ext cx="8072494" cy="1785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Capacitação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equipe para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realização das 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ações de promoção em saúde de crianças de zero a 72 meses de idade. 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Reflexão</a:t>
            </a:r>
            <a:r>
              <a:rPr lang="pt-BR" sz="6000" dirty="0" smtClean="0"/>
              <a:t> </a:t>
            </a:r>
            <a:endParaRPr lang="pt-BR" sz="6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Expectativas </a:t>
            </a:r>
            <a:r>
              <a:rPr lang="pt-BR" dirty="0"/>
              <a:t>iniciais não eram tão </a:t>
            </a:r>
            <a:r>
              <a:rPr lang="pt-BR" dirty="0" smtClean="0"/>
              <a:t>grandes;</a:t>
            </a:r>
          </a:p>
          <a:p>
            <a:r>
              <a:rPr lang="pt-BR" dirty="0" smtClean="0"/>
              <a:t>Dificuldades </a:t>
            </a:r>
            <a:r>
              <a:rPr lang="pt-BR" dirty="0"/>
              <a:t>principalmente quanto as indicadores demográficos da unidade </a:t>
            </a:r>
            <a:r>
              <a:rPr lang="pt-BR" dirty="0" smtClean="0"/>
              <a:t>básica;</a:t>
            </a:r>
          </a:p>
          <a:p>
            <a:r>
              <a:rPr lang="pt-BR" dirty="0" smtClean="0"/>
              <a:t>Mudança </a:t>
            </a:r>
            <a:r>
              <a:rPr lang="pt-BR" dirty="0"/>
              <a:t>da equipe de </a:t>
            </a:r>
            <a:r>
              <a:rPr lang="pt-BR" dirty="0" smtClean="0"/>
              <a:t>saúde;</a:t>
            </a:r>
          </a:p>
          <a:p>
            <a:r>
              <a:rPr lang="pt-BR" dirty="0" smtClean="0"/>
              <a:t>Equipe </a:t>
            </a:r>
            <a:r>
              <a:rPr lang="pt-BR" dirty="0"/>
              <a:t>extremamente empenhada e colaborativa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ESFORÇO = Inúmeros elogios da comunidade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Última semana...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Comentário dos pacientes: </a:t>
            </a:r>
            <a:r>
              <a:rPr lang="pt-BR" dirty="0"/>
              <a:t>“Mas Doutora, a senhora vai nos deixar?”, “Todo médico bom dura pouco aqui”, “Por favor, volte logo</a:t>
            </a:r>
            <a:r>
              <a:rPr lang="pt-BR" dirty="0" smtClean="0"/>
              <a:t>!”.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“ É </a:t>
            </a:r>
            <a:r>
              <a:rPr lang="pt-BR" dirty="0"/>
              <a:t>difícil ter que me desfazer de uma relação que foi construída durante um ano. Mas acredito que deixei minha marca na comunidade, fiz a minha parte e cresci juntamente com toda a equipe, comunidade e curso de especialização. </a:t>
            </a:r>
          </a:p>
          <a:p>
            <a:pPr algn="just">
              <a:buNone/>
            </a:pPr>
            <a:r>
              <a:rPr lang="pt-BR" dirty="0" smtClean="0"/>
              <a:t>	Essa </a:t>
            </a:r>
            <a:r>
              <a:rPr lang="pt-BR" dirty="0"/>
              <a:t>experiência que tive foi ímpar e será fundamental para o meu sucesso profissional futuro</a:t>
            </a:r>
            <a:r>
              <a:rPr lang="pt-BR" dirty="0" smtClean="0"/>
              <a:t>.”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b="1" dirty="0" smtClean="0"/>
              <a:t>	Saúde </a:t>
            </a:r>
            <a:r>
              <a:rPr lang="pt-BR" b="1" dirty="0" smtClean="0"/>
              <a:t>da criança: crescimento e desenvolvimento.</a:t>
            </a:r>
            <a:r>
              <a:rPr lang="pt-BR" dirty="0" smtClean="0"/>
              <a:t> Brasília: Editora do Ministério da Saúde, 2012.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71736" y="214290"/>
            <a:ext cx="42895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OBRIGADA!</a:t>
            </a:r>
            <a:endParaRPr lang="pt-B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Imagem 4" descr="25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071546"/>
            <a:ext cx="3357578" cy="44767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643438" y="5786454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“Sorrir é a satisfação de viver”</a:t>
            </a:r>
          </a:p>
          <a:p>
            <a:pPr algn="ctr"/>
            <a:r>
              <a:rPr lang="pt-BR" sz="2400" dirty="0" smtClean="0"/>
              <a:t>Mário Nóbrega</a:t>
            </a: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b="1" u="sng" dirty="0" smtClean="0"/>
              <a:t>IMPORTÂNCIA DA INTERVENÇÃO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legislação brasileira, por meio do Estatuto da Criança e do </a:t>
            </a:r>
            <a:r>
              <a:rPr lang="pt-BR" dirty="0" smtClean="0"/>
              <a:t>Adolescente: </a:t>
            </a:r>
          </a:p>
          <a:p>
            <a:pPr lvl="1" algn="just"/>
            <a:r>
              <a:rPr lang="pt-BR" dirty="0" smtClean="0"/>
              <a:t>Compromisso </a:t>
            </a:r>
            <a:r>
              <a:rPr lang="pt-BR" dirty="0"/>
              <a:t>pela promoção do bem-estar desses pequenos cidadãos. Responsabilidade esta que não é apenas da família, mas do Estado e da sociedade como um todo.</a:t>
            </a:r>
          </a:p>
          <a:p>
            <a:pPr algn="just"/>
            <a:r>
              <a:rPr lang="pt-BR" dirty="0"/>
              <a:t>População alvo da ação programática serão as crianças </a:t>
            </a:r>
            <a:r>
              <a:rPr lang="pt-BR" dirty="0" smtClean="0"/>
              <a:t>de 0 a 72 meses assistidas </a:t>
            </a:r>
            <a:r>
              <a:rPr lang="pt-BR" dirty="0"/>
              <a:t>na área coberta pela Unidade Básica de Saúde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Objetivo</a:t>
            </a:r>
            <a:endParaRPr lang="pt-BR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dirty="0" smtClean="0"/>
              <a:t>OBJETIVO GERAL</a:t>
            </a:r>
          </a:p>
          <a:p>
            <a:r>
              <a:rPr lang="pt-BR" sz="2800" dirty="0" smtClean="0"/>
              <a:t>Melhorar </a:t>
            </a:r>
            <a:r>
              <a:rPr lang="pt-BR" sz="2800" dirty="0"/>
              <a:t>a atenção </a:t>
            </a:r>
            <a:r>
              <a:rPr lang="pt-BR" sz="2800" dirty="0" smtClean="0"/>
              <a:t>à </a:t>
            </a:r>
            <a:r>
              <a:rPr lang="pt-BR" sz="2800" dirty="0"/>
              <a:t>saúde da </a:t>
            </a:r>
            <a:r>
              <a:rPr lang="pt-BR" sz="2800" dirty="0" smtClean="0"/>
              <a:t>criança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OBJETIVOS ESPECÍFICOS</a:t>
            </a:r>
            <a:r>
              <a:rPr lang="pt-BR" sz="2800" dirty="0" smtClean="0"/>
              <a:t> </a:t>
            </a:r>
          </a:p>
          <a:p>
            <a:pPr lvl="0"/>
            <a:r>
              <a:rPr lang="pt-BR" sz="2800" dirty="0" smtClean="0"/>
              <a:t>Ampliar a cobertura da atenção à saúde da criança.</a:t>
            </a:r>
          </a:p>
          <a:p>
            <a:pPr lvl="0"/>
            <a:r>
              <a:rPr lang="pt-BR" sz="2800" dirty="0" smtClean="0"/>
              <a:t>Melhorar a adesão ao programa de Saúde da Criança.</a:t>
            </a:r>
          </a:p>
          <a:p>
            <a:pPr lvl="0"/>
            <a:r>
              <a:rPr lang="pt-BR" sz="2800" dirty="0" smtClean="0"/>
              <a:t>Melhorar a qualidade do atendimento à criança.</a:t>
            </a:r>
          </a:p>
          <a:p>
            <a:pPr lvl="0"/>
            <a:r>
              <a:rPr lang="pt-BR" sz="2800" dirty="0" smtClean="0"/>
              <a:t>Melhorar registros das informações.</a:t>
            </a:r>
          </a:p>
          <a:p>
            <a:pPr lvl="0"/>
            <a:r>
              <a:rPr lang="pt-BR" sz="2800" dirty="0" smtClean="0"/>
              <a:t>Mapear as crianças de risco pertencentes à área de abrangência.</a:t>
            </a:r>
          </a:p>
          <a:p>
            <a:pPr lvl="0"/>
            <a:r>
              <a:rPr lang="pt-BR" sz="2800" dirty="0" smtClean="0"/>
              <a:t>Promover a saúde.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Justificativa</a:t>
            </a:r>
            <a:endParaRPr lang="pt-BR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Carência de esforço </a:t>
            </a:r>
            <a:r>
              <a:rPr lang="pt-BR" dirty="0" smtClean="0"/>
              <a:t>concentrado na organização da assistência à população </a:t>
            </a:r>
            <a:r>
              <a:rPr lang="pt-BR" dirty="0" smtClean="0"/>
              <a:t>infantil;</a:t>
            </a:r>
          </a:p>
          <a:p>
            <a:pPr algn="just"/>
            <a:r>
              <a:rPr lang="pt-BR" dirty="0" smtClean="0"/>
              <a:t>Oferecer </a:t>
            </a:r>
            <a:r>
              <a:rPr lang="pt-BR" dirty="0" smtClean="0"/>
              <a:t>um atendimento médico mais humano e de melhor qualidade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/>
              <a:t>Metodologia</a:t>
            </a:r>
            <a:endParaRPr lang="pt-B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17340</TotalTime>
  <Words>1253</Words>
  <Application>Microsoft Office PowerPoint</Application>
  <PresentationFormat>Apresentação na tela (4:3)</PresentationFormat>
  <Paragraphs>151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  QUALIFICAÇÃO DA ATENÇÃO À SAÚDE DA CRIANÇA NA ESTRATÉGIA SAÚDE DA FAMÍLIA SANTA MARIA GORETE, CURRAIS NOVOS/RN   MONISA MARTINS NÓBREGA  Orientadora: Angélica Ozório Linhares </vt:lpstr>
      <vt:lpstr>Introdução</vt:lpstr>
      <vt:lpstr>INTRODUÇÃO</vt:lpstr>
      <vt:lpstr>INTRODUÇÃO</vt:lpstr>
      <vt:lpstr>Objetivo</vt:lpstr>
      <vt:lpstr>OBJETIVO</vt:lpstr>
      <vt:lpstr>Justificativa</vt:lpstr>
      <vt:lpstr>JUSTIFICATIVA</vt:lpstr>
      <vt:lpstr>Metodologia</vt:lpstr>
      <vt:lpstr>METODOLOGIA</vt:lpstr>
      <vt:lpstr>METODOLOGIA</vt:lpstr>
      <vt:lpstr>METODOLOGIA</vt:lpstr>
      <vt:lpstr>Resultados e discussão</vt:lpstr>
      <vt:lpstr>Resultados Positivos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Outros Resultados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DISCUSSÃO</vt:lpstr>
      <vt:lpstr>DISCUSSÃO</vt:lpstr>
      <vt:lpstr>Reflexão </vt:lpstr>
      <vt:lpstr>REFLEXÃO</vt:lpstr>
      <vt:lpstr>REFLEXÃO</vt:lpstr>
      <vt:lpstr>REFLEXÃO</vt:lpstr>
      <vt:lpstr>REFERÊNCIA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Monisa</dc:creator>
  <cp:lastModifiedBy>Monisa</cp:lastModifiedBy>
  <cp:revision>52</cp:revision>
  <dcterms:created xsi:type="dcterms:W3CDTF">2014-02-19T02:04:10Z</dcterms:created>
  <dcterms:modified xsi:type="dcterms:W3CDTF">2014-03-05T21:55:04Z</dcterms:modified>
</cp:coreProperties>
</file>