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1"/>
  </p:notesMasterIdLst>
  <p:sldIdLst>
    <p:sldId id="257" r:id="rId2"/>
    <p:sldId id="258" r:id="rId3"/>
    <p:sldId id="287" r:id="rId4"/>
    <p:sldId id="288" r:id="rId5"/>
    <p:sldId id="291" r:id="rId6"/>
    <p:sldId id="259" r:id="rId7"/>
    <p:sldId id="260" r:id="rId8"/>
    <p:sldId id="261" r:id="rId9"/>
    <p:sldId id="262" r:id="rId10"/>
    <p:sldId id="263" r:id="rId11"/>
    <p:sldId id="264" r:id="rId12"/>
    <p:sldId id="292" r:id="rId13"/>
    <p:sldId id="293" r:id="rId14"/>
    <p:sldId id="294" r:id="rId15"/>
    <p:sldId id="295" r:id="rId16"/>
    <p:sldId id="297" r:id="rId17"/>
    <p:sldId id="296" r:id="rId18"/>
    <p:sldId id="270" r:id="rId19"/>
    <p:sldId id="298" r:id="rId20"/>
    <p:sldId id="271" r:id="rId21"/>
    <p:sldId id="299" r:id="rId22"/>
    <p:sldId id="273" r:id="rId23"/>
    <p:sldId id="301" r:id="rId24"/>
    <p:sldId id="300" r:id="rId25"/>
    <p:sldId id="302" r:id="rId26"/>
    <p:sldId id="303" r:id="rId27"/>
    <p:sldId id="304" r:id="rId28"/>
    <p:sldId id="305" r:id="rId29"/>
    <p:sldId id="308" r:id="rId30"/>
    <p:sldId id="309" r:id="rId31"/>
    <p:sldId id="306" r:id="rId32"/>
    <p:sldId id="281" r:id="rId33"/>
    <p:sldId id="289" r:id="rId34"/>
    <p:sldId id="282" r:id="rId35"/>
    <p:sldId id="283" r:id="rId36"/>
    <p:sldId id="284" r:id="rId37"/>
    <p:sldId id="285" r:id="rId38"/>
    <p:sldId id="290" r:id="rId39"/>
    <p:sldId id="286" r:id="rId40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io\Desktop\TCC%20FINAL%20UFPEL%202\TCC%20FINAL%20MORAIMA\13%20-%20MORAIMA%20PCD%20FINAL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io\Desktop\TCC%20FINAL%20UFPEL%202\TCC%20FINAL%20MORAIMA\13%20-%20MORAIMA%20PCD%20FINAL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io\Desktop\TCC%20FINAL%20UFPEL%202\TCC%20FINAL%20MORAIMA\13%20-%20MORAIMA%20PCD%20FINAL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io\Desktop\TCC%20FINAL%20UFPEL%202\TCC%20FINAL%20MORAIMA\13%20-%20MORAIMA%20PCD%20FINAL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io\Desktop\TCC%20FINAL%20UFPEL%202\TCC%20FINAL%20MORAIMA\13%20-%20MORAIMA%20PCD%20FINAL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io\Desktop\TCC%20FINAL%20UFPEL%202\TCC%20FINAL%20MORAIMA\13%20-%20MORAIMA%20PCD%20FINAL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io\Desktop\TCC%20FINAL%20UFPEL%202\TCC%20FINAL%20MORAIMA\13%20-%20MORAIMA%20PCD%20FINAL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io\Desktop\TCC%20FINAL%20UFPEL%202\TCC%20FINAL%20MORAIMA\13%20-%20MORAIMA%20PCD%20FINAL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io\Desktop\TCC%20FINAL%20UFPEL%202\TCC%20FINAL%20MORAIMA\13%20-%20MORAIMA%20PCD%20FINAL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io\Desktop\TCC%20FINAL%20UFPEL%202\TCC%20FINAL%20MORAIMA\13%20-%20MORAIMA%20PCD%20FINAL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io\Desktop\TCC%20FINAL%20UFPEL%202\TCC%20FINAL%20MORAIMA\13%20-%20MORAIMA%20PCD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io\Desktop\TCC%20FINAL%20UFPEL%202\TCC%20FINAL%20MORAIMA\13%20-%20MORAIMA%20PCD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io\Desktop\TCC%20FINAL%20UFPEL%202\TCC%20FINAL%20MORAIMA\13%20-%20MORAIMA%20PCD%20FINAL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io\Desktop\TCC%20FINAL%20UFPEL%202\TCC%20FINAL%20MORAIMA\13%20-%20MORAIMA%20PCD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io\Desktop\TCC%20FINAL%20UFPEL%202\TCC%20FINAL%20MORAIMA\13%20-%20MORAIMA%20PCD%20FINAL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io\Desktop\TCC%20FINAL%20UFPEL%202\TCC%20FINAL%20MORAIMA\13%20-%20MORAIMA%20PCD%20FINAL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io\Desktop\TCC%20FINAL%20UFPEL%202\TCC%20FINAL%20MORAIMA\13%20-%20MORAIMA%20PCD%20FINAL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ergio\Desktop\TCC%20FINAL%20UFPEL%202\TCC%20FINAL%20MORAIMA\13%20-%20MORAIMA%20PCD%20FINAL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esktop\13%20-%20MORAIMA%20PCD%20FINAL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</c:f>
              <c:strCache>
                <c:ptCount val="1"/>
                <c:pt idx="0">
                  <c:v>Proporção de crianças entre zero e 72 meses inscritas no programa da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0.36842105263157893</c:v>
                </c:pt>
                <c:pt idx="1">
                  <c:v>0.64035087719298478</c:v>
                </c:pt>
                <c:pt idx="2">
                  <c:v>0.93859649122807065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78144"/>
        <c:axId val="66700416"/>
      </c:barChart>
      <c:catAx>
        <c:axId val="66678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700416"/>
        <c:crosses val="autoZero"/>
        <c:auto val="1"/>
        <c:lblAlgn val="ctr"/>
        <c:lblOffset val="100"/>
        <c:noMultiLvlLbl val="0"/>
      </c:catAx>
      <c:valAx>
        <c:axId val="6670041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6781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Indicadores!$C$51</c:f>
              <c:strCache>
                <c:ptCount val="1"/>
                <c:pt idx="0">
                  <c:v>Proporção de crianças com teste do pezinho realizado até 7 dias de vida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txPr>
              <a:bodyPr/>
              <a:lstStyle/>
              <a:p>
                <a:pPr>
                  <a:defRPr lang="es-E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Indicadores!$D$50:$G$50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Indicadores!$D$51:$G$51</c:f>
              <c:numCache>
                <c:formatCode>0.0%</c:formatCode>
                <c:ptCount val="4"/>
                <c:pt idx="0">
                  <c:v>0.78571428571428559</c:v>
                </c:pt>
                <c:pt idx="1">
                  <c:v>0.78082191780821963</c:v>
                </c:pt>
                <c:pt idx="2">
                  <c:v>0.85046728971962271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272896"/>
        <c:axId val="92368896"/>
      </c:barChart>
      <c:catAx>
        <c:axId val="922728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368896"/>
        <c:crosses val="autoZero"/>
        <c:auto val="1"/>
        <c:lblAlgn val="ctr"/>
        <c:lblOffset val="100"/>
        <c:noMultiLvlLbl val="0"/>
      </c:catAx>
      <c:valAx>
        <c:axId val="9236889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27289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crianças com monitoramento de crescimento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276224"/>
        <c:axId val="92277760"/>
      </c:barChart>
      <c:catAx>
        <c:axId val="92276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277760"/>
        <c:crosses val="autoZero"/>
        <c:auto val="1"/>
        <c:lblAlgn val="ctr"/>
        <c:lblOffset val="100"/>
        <c:noMultiLvlLbl val="0"/>
      </c:catAx>
      <c:valAx>
        <c:axId val="922777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2762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Indicadores!$C$62</c:f>
              <c:strCache>
                <c:ptCount val="1"/>
                <c:pt idx="0">
                  <c:v>Proporção de crianças de 6 a 72 meses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dLbl>
              <c:idx val="2"/>
              <c:layout>
                <c:manualLayout>
                  <c:x val="0"/>
                  <c:y val="-0.38866662586177375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es-E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Indicadores!$D$61:$G$61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Indicadores!$D$62:$G$62</c:f>
              <c:numCache>
                <c:formatCode>0.0%</c:formatCode>
                <c:ptCount val="4"/>
                <c:pt idx="0">
                  <c:v>0.9459459459459455</c:v>
                </c:pt>
                <c:pt idx="1">
                  <c:v>1.0666666666666667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472064"/>
        <c:axId val="92473600"/>
      </c:barChart>
      <c:catAx>
        <c:axId val="924720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473600"/>
        <c:crosses val="autoZero"/>
        <c:auto val="1"/>
        <c:lblAlgn val="ctr"/>
        <c:lblOffset val="100"/>
        <c:noMultiLvlLbl val="0"/>
      </c:catAx>
      <c:valAx>
        <c:axId val="9247360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4720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crianças com monitoramento de crescimento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517120"/>
        <c:axId val="92518656"/>
      </c:barChart>
      <c:catAx>
        <c:axId val="9251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518656"/>
        <c:crosses val="autoZero"/>
        <c:auto val="1"/>
        <c:lblAlgn val="ctr"/>
        <c:lblOffset val="100"/>
        <c:noMultiLvlLbl val="0"/>
      </c:catAx>
      <c:valAx>
        <c:axId val="9251865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5171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crianças com monitoramento de crescimento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557312"/>
        <c:axId val="92558848"/>
      </c:barChart>
      <c:catAx>
        <c:axId val="925573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558848"/>
        <c:crosses val="autoZero"/>
        <c:auto val="1"/>
        <c:lblAlgn val="ctr"/>
        <c:lblOffset val="100"/>
        <c:noMultiLvlLbl val="0"/>
      </c:catAx>
      <c:valAx>
        <c:axId val="925588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55731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crianças com monitoramento de crescimento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597248"/>
        <c:axId val="92607232"/>
      </c:barChart>
      <c:catAx>
        <c:axId val="9259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607232"/>
        <c:crosses val="autoZero"/>
        <c:auto val="1"/>
        <c:lblAlgn val="ctr"/>
        <c:lblOffset val="100"/>
        <c:noMultiLvlLbl val="0"/>
      </c:catAx>
      <c:valAx>
        <c:axId val="92607232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5972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crianças com monitoramento de crescimento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662016"/>
        <c:axId val="92672000"/>
      </c:barChart>
      <c:catAx>
        <c:axId val="92662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672000"/>
        <c:crosses val="autoZero"/>
        <c:auto val="1"/>
        <c:lblAlgn val="ctr"/>
        <c:lblOffset val="100"/>
        <c:noMultiLvlLbl val="0"/>
      </c:catAx>
      <c:valAx>
        <c:axId val="9267200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6620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Indicadores!$C$95</c:f>
              <c:strCache>
                <c:ptCount val="1"/>
                <c:pt idx="0">
                  <c:v>Número de crianças colocadas para mamar durante a primeira consulta.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txPr>
              <a:bodyPr/>
              <a:lstStyle/>
              <a:p>
                <a:pPr>
                  <a:defRPr lang="es-ES"/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Indicadores!$D$94:$G$94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Indicadores!$D$95:$G$95</c:f>
              <c:numCache>
                <c:formatCode>0.0%</c:formatCode>
                <c:ptCount val="4"/>
                <c:pt idx="0">
                  <c:v>0.69047619047619047</c:v>
                </c:pt>
                <c:pt idx="1">
                  <c:v>0.67123287671232879</c:v>
                </c:pt>
                <c:pt idx="2">
                  <c:v>0.77570093457943923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710400"/>
        <c:axId val="92711936"/>
      </c:barChart>
      <c:catAx>
        <c:axId val="927104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711936"/>
        <c:crosses val="autoZero"/>
        <c:auto val="1"/>
        <c:lblAlgn val="ctr"/>
        <c:lblOffset val="100"/>
        <c:noMultiLvlLbl val="0"/>
      </c:catAx>
      <c:valAx>
        <c:axId val="92711936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lang="es-ES"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71040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crianças com monitoramento de crescimento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820224"/>
        <c:axId val="92821760"/>
      </c:barChart>
      <c:catAx>
        <c:axId val="9282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821760"/>
        <c:crosses val="autoZero"/>
        <c:auto val="1"/>
        <c:lblAlgn val="ctr"/>
        <c:lblOffset val="100"/>
        <c:noMultiLvlLbl val="0"/>
      </c:catAx>
      <c:valAx>
        <c:axId val="9282176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82022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crianças com monitoramento de crescimento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745728"/>
        <c:axId val="92747264"/>
      </c:barChart>
      <c:catAx>
        <c:axId val="927457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747264"/>
        <c:crosses val="autoZero"/>
        <c:auto val="1"/>
        <c:lblAlgn val="ctr"/>
        <c:lblOffset val="100"/>
        <c:noMultiLvlLbl val="0"/>
      </c:catAx>
      <c:valAx>
        <c:axId val="9274726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74572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crianças com primeira consulta na primeira semana de vida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Indicadores!$D$8:$G$8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Indicadores!$D$9:$G$9</c:f>
              <c:numCache>
                <c:formatCode>0.0%</c:formatCode>
                <c:ptCount val="4"/>
                <c:pt idx="0">
                  <c:v>0.52380952380952384</c:v>
                </c:pt>
                <c:pt idx="1">
                  <c:v>0.45205479452054792</c:v>
                </c:pt>
                <c:pt idx="2">
                  <c:v>0.57943925233644855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331264"/>
        <c:axId val="78345344"/>
      </c:barChart>
      <c:catAx>
        <c:axId val="783312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345344"/>
        <c:crosses val="autoZero"/>
        <c:auto val="1"/>
        <c:lblAlgn val="ctr"/>
        <c:lblOffset val="100"/>
        <c:noMultiLvlLbl val="0"/>
      </c:catAx>
      <c:valAx>
        <c:axId val="7834534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3312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crianças com monitoramento de crescimento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437120"/>
        <c:axId val="66677376"/>
      </c:barChart>
      <c:catAx>
        <c:axId val="924371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677376"/>
        <c:crosses val="autoZero"/>
        <c:auto val="1"/>
        <c:lblAlgn val="ctr"/>
        <c:lblOffset val="100"/>
        <c:noMultiLvlLbl val="0"/>
      </c:catAx>
      <c:valAx>
        <c:axId val="6667737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43712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crianças com monitoramento de crescimento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463872"/>
        <c:axId val="92465408"/>
      </c:barChart>
      <c:catAx>
        <c:axId val="92463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465408"/>
        <c:crosses val="autoZero"/>
        <c:auto val="1"/>
        <c:lblAlgn val="ctr"/>
        <c:lblOffset val="100"/>
        <c:noMultiLvlLbl val="0"/>
      </c:catAx>
      <c:valAx>
        <c:axId val="9246540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46387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crianças com monitoramento de crescimento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1053440"/>
        <c:axId val="91083904"/>
      </c:barChart>
      <c:catAx>
        <c:axId val="91053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083904"/>
        <c:crosses val="autoZero"/>
        <c:auto val="1"/>
        <c:lblAlgn val="ctr"/>
        <c:lblOffset val="100"/>
        <c:noMultiLvlLbl val="0"/>
      </c:catAx>
      <c:valAx>
        <c:axId val="9108390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10534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crianças com monitoramento de crescimento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599168"/>
        <c:axId val="66613248"/>
      </c:barChart>
      <c:catAx>
        <c:axId val="66599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613248"/>
        <c:crosses val="autoZero"/>
        <c:auto val="1"/>
        <c:lblAlgn val="ctr"/>
        <c:lblOffset val="100"/>
        <c:noMultiLvlLbl val="0"/>
      </c:catAx>
      <c:valAx>
        <c:axId val="66613248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5991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Indicadores!$C$34</c:f>
              <c:strCache>
                <c:ptCount val="1"/>
                <c:pt idx="0">
                  <c:v>Proporção de crianças com vacinação em dia para a idade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Indicadores!$D$33:$G$33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Indicadores!$D$34:$G$34</c:f>
              <c:numCache>
                <c:formatCode>0.0%</c:formatCode>
                <c:ptCount val="4"/>
                <c:pt idx="0">
                  <c:v>0.95238095238095233</c:v>
                </c:pt>
                <c:pt idx="1">
                  <c:v>0.9178082191780822</c:v>
                </c:pt>
                <c:pt idx="2">
                  <c:v>0.94392523364485981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47168"/>
        <c:axId val="66648704"/>
      </c:barChart>
      <c:catAx>
        <c:axId val="666471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648704"/>
        <c:crosses val="autoZero"/>
        <c:auto val="1"/>
        <c:lblAlgn val="ctr"/>
        <c:lblOffset val="100"/>
        <c:noMultiLvlLbl val="0"/>
      </c:catAx>
      <c:valAx>
        <c:axId val="6664870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6664716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Indicadores!$C$14</c:f>
              <c:strCache>
                <c:ptCount val="1"/>
                <c:pt idx="0">
                  <c:v>Proporção de crianças com monitoramento de crescimento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Indicadores!$D$13:$G$13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Indicadores!$D$14:$G$14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197248"/>
        <c:axId val="92198784"/>
      </c:barChart>
      <c:catAx>
        <c:axId val="921972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198784"/>
        <c:crosses val="autoZero"/>
        <c:auto val="1"/>
        <c:lblAlgn val="ctr"/>
        <c:lblOffset val="100"/>
        <c:noMultiLvlLbl val="0"/>
      </c:catAx>
      <c:valAx>
        <c:axId val="92198784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19724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Indicadores!$C$46</c:f>
              <c:strCache>
                <c:ptCount val="1"/>
                <c:pt idx="0">
                  <c:v>Proporção de crianças com triagem auditiva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Indicadores!$D$45:$G$45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Indicadores!$D$46:$G$46</c:f>
              <c:numCache>
                <c:formatCode>0.0%</c:formatCode>
                <c:ptCount val="4"/>
                <c:pt idx="0">
                  <c:v>0.78571428571428559</c:v>
                </c:pt>
                <c:pt idx="1">
                  <c:v>0.67123287671232879</c:v>
                </c:pt>
                <c:pt idx="2">
                  <c:v>0.67289719626168421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244992"/>
        <c:axId val="92250880"/>
      </c:barChart>
      <c:catAx>
        <c:axId val="92244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250880"/>
        <c:crosses val="autoZero"/>
        <c:auto val="1"/>
        <c:lblAlgn val="ctr"/>
        <c:lblOffset val="100"/>
        <c:noMultiLvlLbl val="0"/>
      </c:catAx>
      <c:valAx>
        <c:axId val="9225088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92244992"/>
        <c:crosses val="autoZero"/>
        <c:crossBetween val="between"/>
        <c:majorUnit val="0.2"/>
        <c:minorUnit val="4.0000000000000008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0EE9B3-6F41-496B-ACA5-FA260D4B4F3D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53923-C281-44B1-9FDC-8B3BD522772B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02465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53923-C281-44B1-9FDC-8B3BD522772B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67AA-8BD6-4882-A4A4-B0F2A0014117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7D56-CD04-4F9F-80C2-E3A76CC0BF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67AA-8BD6-4882-A4A4-B0F2A0014117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7D56-CD04-4F9F-80C2-E3A76CC0BF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67AA-8BD6-4882-A4A4-B0F2A0014117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7D56-CD04-4F9F-80C2-E3A76CC0BF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67AA-8BD6-4882-A4A4-B0F2A0014117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7D56-CD04-4F9F-80C2-E3A76CC0BF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67AA-8BD6-4882-A4A4-B0F2A0014117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7D56-CD04-4F9F-80C2-E3A76CC0BF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67AA-8BD6-4882-A4A4-B0F2A0014117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7D56-CD04-4F9F-80C2-E3A76CC0BF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67AA-8BD6-4882-A4A4-B0F2A0014117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7D56-CD04-4F9F-80C2-E3A76CC0BF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67AA-8BD6-4882-A4A4-B0F2A0014117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7D56-CD04-4F9F-80C2-E3A76CC0BF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67AA-8BD6-4882-A4A4-B0F2A0014117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7D56-CD04-4F9F-80C2-E3A76CC0BF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67AA-8BD6-4882-A4A4-B0F2A0014117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47D56-CD04-4F9F-80C2-E3A76CC0BFF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ângulo com Único Canto Aparado e Arredondad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ângulo retângul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067AA-8BD6-4882-A4A4-B0F2A0014117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A847D56-CD04-4F9F-80C2-E3A76CC0BFF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10" name="Forma liv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a liv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F5067AA-8BD6-4882-A4A4-B0F2A0014117}" type="datetimeFigureOut">
              <a:rPr lang="pt-BR" smtClean="0"/>
              <a:pPr/>
              <a:t>19/06/2015</a:t>
            </a:fld>
            <a:endParaRPr lang="pt-BR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A847D56-CD04-4F9F-80C2-E3A76CC0BFF4}" type="slidenum">
              <a:rPr lang="pt-BR" smtClean="0"/>
              <a:pPr/>
              <a:t>‹nº›</a:t>
            </a:fld>
            <a:endParaRPr lang="pt-BR"/>
          </a:p>
        </p:txBody>
      </p:sp>
      <p:grpSp>
        <p:nvGrpSpPr>
          <p:cNvPr id="2" name="Grupo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a liv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a liv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s://pt.wikipedia.org/wiki/Ficheiro:RioGrandedoNorte_Municip_CurraisNovos.svg" TargetMode="Externa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ctrTitle"/>
          </p:nvPr>
        </p:nvSpPr>
        <p:spPr>
          <a:xfrm>
            <a:off x="1916113" y="669702"/>
            <a:ext cx="5825202" cy="125910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 </a:t>
            </a:r>
            <a:br>
              <a:rPr lang="pt-BR" dirty="0"/>
            </a:br>
            <a:r>
              <a:rPr lang="pt-BR" sz="22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ABERTA DO SUS</a:t>
            </a:r>
            <a:r>
              <a:rPr lang="pt-BR" sz="22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2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UNIVERSIDADE FEDERAL DE PELOTAS</a:t>
            </a:r>
            <a:r>
              <a:rPr lang="pt-BR" sz="22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20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b="1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Especialização em Saúde da </a:t>
            </a:r>
            <a:r>
              <a:rPr lang="pt-BR" sz="22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Família</a:t>
            </a:r>
            <a:br>
              <a:rPr lang="pt-BR" sz="2200" b="1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2200" dirty="0" smtClean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Turma 7 – Grupo 5</a:t>
            </a:r>
            <a: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785786" y="1928802"/>
            <a:ext cx="7736784" cy="4665104"/>
          </a:xfrm>
        </p:spPr>
        <p:txBody>
          <a:bodyPr>
            <a:noAutofit/>
          </a:bodyPr>
          <a:lstStyle/>
          <a:p>
            <a:endParaRPr lang="pt-BR" sz="2400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30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Melhoria da Atenção à Saúde da Criança de zero a 72 meses, na UBS Maria das Dores Silva, </a:t>
            </a:r>
            <a:r>
              <a:rPr lang="pt-BR" sz="30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Currais Novos/RN</a:t>
            </a:r>
          </a:p>
          <a:p>
            <a:pPr algn="ctr"/>
            <a:endParaRPr lang="pt-BR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pt-BR" sz="24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2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Especializanda</a:t>
            </a:r>
            <a:r>
              <a:rPr lang="pt-BR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pt-BR" sz="2200" b="1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Moraima</a:t>
            </a:r>
            <a:r>
              <a:rPr lang="pt-BR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Perez Fonseca</a:t>
            </a:r>
          </a:p>
          <a:p>
            <a:pPr algn="ctr"/>
            <a:r>
              <a:rPr lang="pt-BR" sz="2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Orientador: Sérgio Vinícius Cardoso de Miranda</a:t>
            </a:r>
          </a:p>
          <a:p>
            <a:pPr algn="ctr"/>
            <a:endParaRPr lang="pt-BR" sz="2400" b="1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x-none" sz="24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x-none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Pelotas, </a:t>
            </a:r>
            <a:r>
              <a:rPr lang="pt-BR" sz="2200" b="1" dirty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2015</a:t>
            </a:r>
          </a:p>
          <a:p>
            <a:r>
              <a:rPr lang="pt-BR" sz="24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>
                <a:latin typeface="Arial" pitchFamily="34" charset="0"/>
                <a:cs typeface="Arial" pitchFamily="34" charset="0"/>
              </a:rPr>
            </a:b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algn="ctr"/>
            <a:endParaRPr lang="pt-BR" sz="24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x-none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8397302" y="958334"/>
            <a:ext cx="1536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pt-BR"/>
          </a:p>
        </p:txBody>
      </p:sp>
      <p:pic>
        <p:nvPicPr>
          <p:cNvPr id="1025" name="Imagem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>
            <a:fillRect/>
          </a:stretch>
        </p:blipFill>
        <p:spPr bwMode="auto">
          <a:xfrm>
            <a:off x="500034" y="285728"/>
            <a:ext cx="1274762" cy="119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8397302" y="2310884"/>
            <a:ext cx="153693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63171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1000108"/>
            <a:ext cx="8278840" cy="54991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Objetivo 2: 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Melhorar a qualidade do atendimento à </a:t>
            </a:r>
            <a:r>
              <a:rPr lang="pt-BR" sz="22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criança.</a:t>
            </a:r>
            <a:endParaRPr lang="es-ES" sz="22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Meta 1: 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Realizar a primeira consulta na primeira semana de vida para 100% das crianças cadastradas.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571472" y="5857892"/>
            <a:ext cx="62579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Figura 2 - Proporção de crianças com primeira consulta na primeira semana de vida inscritas no programa na UBS Maria das Dores da Silva - Currais Novos/RN, 2015.</a:t>
            </a:r>
            <a:endParaRPr lang="es-ES" sz="1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643702" y="3929066"/>
            <a:ext cx="2357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1° mês: 22 crianças (52,4%)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2º mês: 33 crianças (45,2%)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3° mês: 62 crianças (57,9%) </a:t>
            </a:r>
          </a:p>
        </p:txBody>
      </p:sp>
      <p:graphicFrame>
        <p:nvGraphicFramePr>
          <p:cNvPr id="7" name="Gráfico 6"/>
          <p:cNvGraphicFramePr/>
          <p:nvPr/>
        </p:nvGraphicFramePr>
        <p:xfrm>
          <a:off x="642910" y="2428868"/>
          <a:ext cx="5857916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24864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071546"/>
            <a:ext cx="8278840" cy="54991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Objetivo 2: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Melhorar a qualidade do atendimento à </a:t>
            </a:r>
            <a:r>
              <a:rPr lang="pt-BR" sz="22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criança. </a:t>
            </a:r>
            <a:endParaRPr lang="es-ES" sz="22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Meta 2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: Monitorar o crescimento em 100% das crianças.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428596" y="5715016"/>
            <a:ext cx="62579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Figura 3 - Proporção de crianças com monitoramento de crescimento </a:t>
            </a:r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inscritas no 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programa na UBS Maria das Dores da Silva - Currais Novos/RN, 2015.</a:t>
            </a:r>
            <a:endParaRPr lang="es-ES" sz="1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786578" y="3500438"/>
            <a:ext cx="2357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1° mês: 42 crianças (100%)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2º mês: 73 crianças ((100%)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3° mês: 107 crianças (100%) 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500034" y="2357430"/>
          <a:ext cx="5929354" cy="3160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86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6786578" y="3500438"/>
            <a:ext cx="2357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1° mês: 42 crianças (100%)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2º mês: 73 crianças ((100%)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3° mês: 107 crianças (100%) 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500034" y="2357430"/>
          <a:ext cx="5929354" cy="3160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00034" y="5786454"/>
            <a:ext cx="6257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Figura 4 - Proporção de crianças com déficit de peso monitoradas no </a:t>
            </a:r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programa</a:t>
            </a:r>
            <a:r>
              <a:rPr lang="es-ES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UBS Maria das Dores da Silva - Currais Novos/RN, 2015.</a:t>
            </a:r>
            <a:endParaRPr lang="es-ES" sz="1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Espaço Reservado para Conteúdo 2"/>
          <p:cNvSpPr txBox="1">
            <a:spLocks/>
          </p:cNvSpPr>
          <p:nvPr/>
        </p:nvSpPr>
        <p:spPr>
          <a:xfrm>
            <a:off x="500034" y="1071546"/>
            <a:ext cx="8207402" cy="549919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pt-B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Objetivo 2</a:t>
            </a: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Melhorar a qualidade do atendimento à criança.</a:t>
            </a:r>
            <a:endParaRPr kumimoji="0" lang="es-ES" sz="2200" b="0" i="0" u="none" strike="noStrike" kern="1200" cap="none" spc="0" normalizeH="0" baseline="0" noProof="0" dirty="0" smtClean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274320" marR="0" lvl="0" indent="-27432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Char char="Ø"/>
              <a:tabLst/>
              <a:defRPr/>
            </a:pPr>
            <a:r>
              <a:rPr kumimoji="0" lang="pt-BR" sz="2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Meta 3</a:t>
            </a:r>
            <a:r>
              <a:rPr kumimoji="0" lang="pt-BR" sz="2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002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: Monitorar o déficit de peso em 100% das crianças.</a:t>
            </a:r>
            <a:endParaRPr kumimoji="0" lang="es-ES" sz="2200" b="0" i="0" u="none" strike="noStrike" kern="1200" cap="none" spc="0" normalizeH="0" baseline="0" noProof="0" dirty="0">
              <a:ln>
                <a:noFill/>
              </a:ln>
              <a:solidFill>
                <a:srgbClr val="A5002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6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6786578" y="3500438"/>
            <a:ext cx="2357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1° mês: 42 crianças (100%)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2º mês: 73 crianças ((100%)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3° mês: 107 crianças (100%) 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500034" y="2357430"/>
          <a:ext cx="5929354" cy="3160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00034" y="5786454"/>
            <a:ext cx="6257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Figura 4 - Proporção de crianças com </a:t>
            </a:r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excesso de 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peso monitoradas no </a:t>
            </a:r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programa</a:t>
            </a:r>
            <a:r>
              <a:rPr lang="es-ES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UBS Maria das Dores da Silva - Currais Novos/RN, 2015.</a:t>
            </a:r>
            <a:endParaRPr lang="es-ES" sz="1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Espaço Reservado para Conteúdo 2"/>
          <p:cNvSpPr>
            <a:spLocks noGrp="1"/>
          </p:cNvSpPr>
          <p:nvPr>
            <p:ph idx="1"/>
          </p:nvPr>
        </p:nvSpPr>
        <p:spPr>
          <a:xfrm>
            <a:off x="642910" y="1000108"/>
            <a:ext cx="8156151" cy="54991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Objetivo 2: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Melhorar a qualidade do atendimento à </a:t>
            </a:r>
            <a:r>
              <a:rPr lang="pt-BR" sz="22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criança.</a:t>
            </a:r>
            <a:endParaRPr lang="es-ES" sz="22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Meta 4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: Monitorar o excesso de peso em100% das crianças. </a:t>
            </a:r>
          </a:p>
        </p:txBody>
      </p:sp>
    </p:spTree>
    <p:extLst>
      <p:ext uri="{BB962C8B-B14F-4D97-AF65-F5344CB8AC3E}">
        <p14:creationId xmlns:p14="http://schemas.microsoft.com/office/powerpoint/2010/main" val="30586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6786578" y="3500438"/>
            <a:ext cx="2357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1° mês: 42 crianças (100%)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2º mês: 73 crianças ((100%)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3° mês: 107 crianças (100%) 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571472" y="2357430"/>
          <a:ext cx="5929354" cy="3160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630691" y="963392"/>
            <a:ext cx="8156151" cy="54991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Objetivo 2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: Melhorar a qualidade do atendimento à </a:t>
            </a:r>
            <a:r>
              <a:rPr lang="pt-BR" sz="22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criança.</a:t>
            </a:r>
            <a:endParaRPr lang="es-ES" sz="22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Meta 5: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Monitorar o desenvolvimento em 100% das crianças.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57158" y="5786454"/>
            <a:ext cx="6257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Figura 6 - Proporção de crianças com monitoramento do desenvolvimento no </a:t>
            </a:r>
            <a:endParaRPr lang="es-ES" sz="1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    programa na UBS Maria das Dores da Silva - Currais Novos/RN, 2015.</a:t>
            </a:r>
            <a:endParaRPr lang="es-ES" sz="1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6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1071546"/>
            <a:ext cx="7965187" cy="54991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Objetivo 2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: Melhorar a qualidade do atendimento à </a:t>
            </a:r>
            <a:r>
              <a:rPr lang="pt-BR" sz="22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criança.</a:t>
            </a:r>
            <a:endParaRPr lang="es-ES" sz="22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Meta 6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: Vacinar 100% das crianças de acordo com a idade.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500166" y="5786454"/>
            <a:ext cx="6257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Figura 7 - Proporção de crianças com vacinação em dia para idade no programa na </a:t>
            </a:r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UBS 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Maria das Dores da Silva - Currais Novos/RN, 2015.</a:t>
            </a:r>
            <a:endParaRPr lang="es-ES" sz="1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3" name="Gráfico 12"/>
          <p:cNvGraphicFramePr/>
          <p:nvPr/>
        </p:nvGraphicFramePr>
        <p:xfrm>
          <a:off x="1571604" y="2428868"/>
          <a:ext cx="5857916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86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389120"/>
          </a:xfrm>
        </p:spPr>
        <p:txBody>
          <a:bodyPr/>
          <a:lstStyle/>
          <a:p>
            <a:pPr algn="just">
              <a:buNone/>
            </a:pPr>
            <a:r>
              <a:rPr lang="pt-B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 total de 107 crianças cadastradas no programa, 101 delas encontram-se com a vacinação em dia para idade, representando 94,4% e seis crianças com esquema vacinal incompleto (5,6%).</a:t>
            </a:r>
          </a:p>
          <a:p>
            <a:pPr algn="just">
              <a:buNone/>
            </a:pPr>
            <a:endParaRPr lang="pt-B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Duas dessas crianças são pertencentes a uma área que estava descoberta por ACS e quatro são provenientes de outras áreas do município.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6786578" y="3500438"/>
            <a:ext cx="2357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1° mês: 42 crianças (100%)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2º mês: 73 crianças ((100%)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3° mês: 107 crianças (100%) 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571472" y="2357430"/>
          <a:ext cx="5929354" cy="3160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928670"/>
            <a:ext cx="8309426" cy="54991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Objetivo 2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: Melhorar a qualidade do atendimento à </a:t>
            </a:r>
            <a:r>
              <a:rPr lang="pt-BR" sz="22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criança.</a:t>
            </a:r>
            <a:endParaRPr lang="es-ES" sz="22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Meta 7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: Realizar suplementação de ferro em 100% das crianças de seis a 24 meses.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642910" y="5643578"/>
            <a:ext cx="62579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Figura 8 - Proporção de crianças de 6 a 24 meses com suplementação de ferro </a:t>
            </a:r>
            <a:r>
              <a:rPr lang="es-ES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inscritas 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programa na UBS Maria das Dores da Silva - Currais Novos/RN, 2015.</a:t>
            </a:r>
            <a:endParaRPr lang="es-ES" sz="1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6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1071546"/>
            <a:ext cx="8135964" cy="549919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Objetivo 2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: Melhorar a qualidade do atendimento à </a:t>
            </a:r>
            <a:r>
              <a:rPr lang="pt-BR" sz="22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criança.</a:t>
            </a:r>
            <a:endParaRPr lang="es-ES" sz="22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Meta 8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: Realizar triagem auditiva em 100% das crianças.</a:t>
            </a:r>
            <a:endParaRPr lang="es-ES" sz="22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571604" y="5786454"/>
            <a:ext cx="61150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Figura 9 - Proporção de crianças com triagem auditiva inscritas programa na </a:t>
            </a:r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UBS Maria 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das Dores da Silva - Currais Novos/RN, 2015.</a:t>
            </a:r>
            <a:endParaRPr lang="es-ES" sz="1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0" name="Gráfico 9"/>
          <p:cNvGraphicFramePr/>
          <p:nvPr/>
        </p:nvGraphicFramePr>
        <p:xfrm>
          <a:off x="1571604" y="2214554"/>
          <a:ext cx="6000792" cy="34290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3920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1285860"/>
            <a:ext cx="8229600" cy="438912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As crianças que realizaram triagem auditiva acompanhadas no primeiro mês foram 33 (78,6%), no segundo mês 49 (67,1%) e no terceiro mês 72 (67,3%), de um total de 107 crianças cadastradas no programa de saúde da criança.</a:t>
            </a:r>
          </a:p>
          <a:p>
            <a:pPr algn="just">
              <a:buNone/>
            </a:pPr>
            <a:endParaRPr lang="pt-B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Na avaliação deste indicador é importante ressaltar que antigamente o município não oferecia o serviço pelo SUS, motivo de muitas crianças maiores de três anos não ter realizado o teste. Todas as crianças menores de três anos realizaram o exame na policlínica do município, pelo SUS.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714356"/>
            <a:ext cx="6447501" cy="768439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Introdução</a:t>
            </a:r>
            <a:endParaRPr lang="pt-BR" sz="3600" b="1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928802"/>
            <a:ext cx="8207403" cy="2515914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Importância da ação programática Atenção a Saúde da Crianças.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Situação da ação programática Saúde da Criança na UBS.</a:t>
            </a:r>
            <a:endParaRPr lang="pt-BR" sz="24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055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857232"/>
            <a:ext cx="8278840" cy="54991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Objetivo 2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: Melhorar a qualidade do atendimento à </a:t>
            </a:r>
            <a:r>
              <a:rPr lang="pt-BR" sz="22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criança.</a:t>
            </a:r>
            <a:endParaRPr lang="es-ES" sz="22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Meta 9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: Realizar teste do pezinho em 100% das crianças até 7 dias de vida.</a:t>
            </a:r>
          </a:p>
        </p:txBody>
      </p:sp>
      <p:graphicFrame>
        <p:nvGraphicFramePr>
          <p:cNvPr id="7" name="Gráfico 6"/>
          <p:cNvGraphicFramePr/>
          <p:nvPr>
            <p:extLst>
              <p:ext uri="{D42A27DB-BD31-4B8C-83A1-F6EECF244321}">
                <p14:modId xmlns:p14="http://schemas.microsoft.com/office/powerpoint/2010/main" val="972539918"/>
              </p:ext>
            </p:extLst>
          </p:nvPr>
        </p:nvGraphicFramePr>
        <p:xfrm>
          <a:off x="714348" y="2285992"/>
          <a:ext cx="5929354" cy="33438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642910" y="5786454"/>
            <a:ext cx="62579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Figura 10 - Proporção de crianças com teste do pezinho realizado até 7 dias de vida </a:t>
            </a:r>
            <a:r>
              <a:rPr lang="es-ES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inscritas 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programa na UBS Maria das Dores da Silva - Currais Novos/RN, 2015.</a:t>
            </a:r>
            <a:endParaRPr lang="es-ES" sz="1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6786578" y="3000372"/>
            <a:ext cx="235742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1° mês: 33 crianças (78,6%)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2º mês: 57 crianças ((78,1%)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3° mês: 91 crianças (85%) </a:t>
            </a:r>
          </a:p>
          <a:p>
            <a:pPr marL="82296" algn="just">
              <a:defRPr/>
            </a:pPr>
            <a:endParaRPr lang="pt-BR" sz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crianças realizaram o teste fora da data prevista (15%).</a:t>
            </a:r>
            <a:endParaRPr lang="pt-BR" sz="1200" dirty="0" smtClean="0"/>
          </a:p>
          <a:p>
            <a:pPr marL="82296" algn="just">
              <a:defRPr/>
            </a:pPr>
            <a:endParaRPr lang="pt-BR" sz="12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20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6786578" y="3500438"/>
            <a:ext cx="2357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1° mês: 42 crianças (100%)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2º mês: 73 crianças ((100%)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3° mês: 107 crianças (100%) 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571472" y="2500306"/>
          <a:ext cx="5929354" cy="3160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000108"/>
            <a:ext cx="8315551" cy="54991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Objetivo 2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: Melhorar a qualidade do atendimento à </a:t>
            </a:r>
            <a:r>
              <a:rPr lang="pt-BR" sz="22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criança.</a:t>
            </a:r>
            <a:endParaRPr lang="es-ES" sz="22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Meta 10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: Realizar avaliação da necessidade de atendimento odontológico em 100% das crianças de seis e 72 meses.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71500" y="5786454"/>
            <a:ext cx="85725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Figura 11- Proporção de crianças entre 6 e 72 meses com avaliação de </a:t>
            </a:r>
            <a:endParaRPr lang="pt-BR" sz="1400" dirty="0" smtClean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necessidade  de 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atendimento odontológico </a:t>
            </a:r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inscritas no 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programa na UBS </a:t>
            </a:r>
            <a:endParaRPr lang="pt-BR" sz="1400" dirty="0" smtClean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Maria 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das Dores da Silva -  </a:t>
            </a:r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Currais 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Novos/RN, 2015.</a:t>
            </a:r>
            <a:endParaRPr lang="es-ES" sz="1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6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928670"/>
            <a:ext cx="8207403" cy="54991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Objetivo 2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: Melhorar a qualidade do atendimento à </a:t>
            </a:r>
            <a:r>
              <a:rPr lang="pt-BR" sz="22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criança.</a:t>
            </a:r>
            <a:endParaRPr lang="es-ES" sz="22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Meta 11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:Realizar primeira consulta odontológica para 100% das crianças de seis a 72 meses de idade moradoras da área de </a:t>
            </a:r>
            <a:r>
              <a:rPr lang="pt-BR" sz="22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abrangência cadastradas 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na unidade de saúde.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785918" y="5929330"/>
            <a:ext cx="59007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Figura 12- Proporção crianças de 6 a 72 meses com primeira consulta odontológica </a:t>
            </a:r>
            <a:r>
              <a:rPr lang="es-ES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inscritas 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programa na UBS Maria das Dores da Silva - Currais Novos/RN, 2015.</a:t>
            </a:r>
            <a:endParaRPr lang="es-ES" sz="1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Gráfico 7"/>
          <p:cNvGraphicFramePr/>
          <p:nvPr>
            <p:extLst>
              <p:ext uri="{D42A27DB-BD31-4B8C-83A1-F6EECF244321}">
                <p14:modId xmlns:p14="http://schemas.microsoft.com/office/powerpoint/2010/main" val="24061585"/>
              </p:ext>
            </p:extLst>
          </p:nvPr>
        </p:nvGraphicFramePr>
        <p:xfrm>
          <a:off x="1785918" y="2714620"/>
          <a:ext cx="5639445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786182" y="2786058"/>
            <a:ext cx="1065213" cy="382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pt-BR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100%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920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dirty="0" smtClean="0"/>
              <a:t>	</a:t>
            </a:r>
            <a:r>
              <a:rPr lang="pt-B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No primeiro mês de 37 crianças entre 6 e 72 meses só duas não tinham realizado a primeira consulta odontológica (94,6%).</a:t>
            </a:r>
          </a:p>
          <a:p>
            <a:pPr algn="just">
              <a:buNone/>
            </a:pPr>
            <a:endParaRPr lang="pt-B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Porém essa cobertura foi recuperada no segundo mês e no final da intervenção conseguimos atingir a meta e avaliar 97 crianças na faixa etária, representando 100% de cobertura.</a:t>
            </a:r>
          </a:p>
          <a:p>
            <a:pPr algn="just"/>
            <a:endParaRPr lang="pt-B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Gráfico 7"/>
          <p:cNvGraphicFramePr/>
          <p:nvPr/>
        </p:nvGraphicFramePr>
        <p:xfrm>
          <a:off x="571472" y="2571744"/>
          <a:ext cx="5929354" cy="3160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508002" y="808245"/>
            <a:ext cx="8135964" cy="54991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Objetivo 3: Melhorar a adesão ao programa de Saúde da </a:t>
            </a:r>
            <a:r>
              <a:rPr lang="pt-BR" sz="22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Criança.</a:t>
            </a:r>
            <a:endParaRPr lang="es-ES" sz="22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Meta 1: Fazer busca ativa de 100% das crianças faltosas às consultas.</a:t>
            </a:r>
            <a:endParaRPr lang="es-ES" sz="22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71472" y="5857892"/>
            <a:ext cx="759278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Figura 13 - Proporção de busca ativa realizada às crianças faltosas às </a:t>
            </a:r>
            <a:endParaRPr lang="pt-BR" sz="1400" dirty="0" smtClean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consultas no programa 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de saúde da criança na UBS Maria das Dores da Silva </a:t>
            </a:r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– </a:t>
            </a:r>
          </a:p>
          <a:p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Currais 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Novos/RN</a:t>
            </a:r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, 2015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es-ES" sz="1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6643702" y="3286124"/>
            <a:ext cx="2286016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5397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Os</a:t>
            </a:r>
            <a:r>
              <a:rPr kumimoji="0" lang="pt-BR" sz="1200" b="0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</a:t>
            </a:r>
            <a:r>
              <a:rPr kumimoji="0" lang="pt-BR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ACS realizaram a busca ativa para quatro crianças faltosas no primeiro mês, quatro no segundo mês, e por último, para cinco crianças no terceiro mês, totalizando 13 visitas de busca ativa (100%).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6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6786578" y="3500438"/>
            <a:ext cx="2357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1° mês: 42 crianças (100%)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2º mês: 73 crianças ((100%)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3° mês: 107 crianças (100%) 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571472" y="2500306"/>
          <a:ext cx="5929354" cy="3160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785794"/>
            <a:ext cx="8135964" cy="54991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2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Objetivo 4: </a:t>
            </a:r>
            <a:r>
              <a:rPr lang="pt-BR" sz="22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Melhorar o registro das informações.</a:t>
            </a:r>
            <a:endParaRPr lang="es-ES" sz="2200" dirty="0" smtClean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2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Meta 1: </a:t>
            </a:r>
            <a:r>
              <a:rPr lang="pt-BR" sz="22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Manter registro na ficha de acompanhamento/espelho da saúde da criança de 100% das crianças que consultam no </a:t>
            </a:r>
            <a:r>
              <a:rPr lang="pt-BR" sz="2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serviço.</a:t>
            </a:r>
            <a:endParaRPr lang="pt-BR" sz="2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571472" y="5857892"/>
            <a:ext cx="6257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Figura 14 - Proporção de crianças com registro atualizado inscritas programa na </a:t>
            </a:r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UBS 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Maria das Dores da Silva - Currais Novos/RN, 2015.</a:t>
            </a:r>
            <a:endParaRPr lang="es-ES" sz="1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6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6786578" y="3500438"/>
            <a:ext cx="2357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1° mês: 42 crianças (100%)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2º mês: 73 crianças ((100%)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3° mês: 107 crianças (100%) 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571472" y="2571744"/>
          <a:ext cx="6143668" cy="3160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857232"/>
            <a:ext cx="8429684" cy="54991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Objetivo 5: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Mapear as crianças de risco pertencentes à área de </a:t>
            </a:r>
            <a:r>
              <a:rPr lang="pt-BR" sz="22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abrangência.</a:t>
            </a:r>
            <a:endParaRPr lang="es-ES" sz="22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Meta 1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: Realizar avaliação de risco em  100% das crianças cadastradas no programa.</a:t>
            </a:r>
            <a:endParaRPr lang="es-ES" sz="22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71472" y="5857892"/>
            <a:ext cx="6257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Figura 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15 - Proporção de crianças com avaliação de risco inscritas programa na </a:t>
            </a:r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UBS 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Maria das Dores da Silva - Currais Novos/RN, 2015.</a:t>
            </a:r>
            <a:endParaRPr lang="es-ES" sz="1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6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6786578" y="3500438"/>
            <a:ext cx="2357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1° mês: 42 crianças (100%)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2º mês: 73 crianças ((100%)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3° mês: 107 crianças (100%) 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571472" y="2500306"/>
          <a:ext cx="6072230" cy="3160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928670"/>
            <a:ext cx="8064526" cy="54991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Objetivo 6: 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Promover a saúde das </a:t>
            </a:r>
            <a:r>
              <a:rPr lang="pt-BR" sz="22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crianças.</a:t>
            </a:r>
            <a:endParaRPr lang="es-ES" sz="22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Meta 1: 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Dar orientações para prevenir acidentes na infância em 100% das consultas de saúde da criança.</a:t>
            </a:r>
            <a:endParaRPr lang="es-ES" sz="22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00034" y="5780782"/>
            <a:ext cx="62579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Figura 16 - Proporção de crianças cujas mães receberam orientações sobre     </a:t>
            </a:r>
            <a:endParaRPr lang="es-ES" sz="1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prevenção 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de acidentes na UBS Maria das Dores da Silva - Currais Novos/RN, 2015.</a:t>
            </a:r>
            <a:endParaRPr lang="es-ES" sz="1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6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000108"/>
            <a:ext cx="8143932" cy="54991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Objetivo 6: 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Promover a saúde das </a:t>
            </a:r>
            <a:r>
              <a:rPr lang="pt-BR" sz="22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crianças.</a:t>
            </a:r>
            <a:endParaRPr lang="es-ES" sz="22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Meta 2: 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Colocar 100% das crianças para mamar durante a primeira consulta.</a:t>
            </a:r>
            <a:endParaRPr lang="es-ES" sz="22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1714480" y="5715016"/>
            <a:ext cx="6257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Figura 17 - Número de crianças colocadas para mama durante a primeira consulta </a:t>
            </a:r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na 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UBS Maria das Dores da Silva - Currais Novos/RN, 2015.</a:t>
            </a:r>
            <a:endParaRPr lang="es-ES" sz="1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2663038269"/>
              </p:ext>
            </p:extLst>
          </p:nvPr>
        </p:nvGraphicFramePr>
        <p:xfrm>
          <a:off x="1714480" y="2428868"/>
          <a:ext cx="6019133" cy="32519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586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1357298"/>
            <a:ext cx="8229600" cy="4681550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pt-B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No primeiro mês de 42 crianças cadastradas e avaliadas, 29 (69%) foram colocadas para mamar durante a primeira consulta na UBS;</a:t>
            </a:r>
          </a:p>
          <a:p>
            <a:pPr algn="just">
              <a:buNone/>
            </a:pPr>
            <a:endParaRPr lang="pt-B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No segundo mês foram 49 de 73 representando um percentual de (67,1%). Devido ao grande número de atendimentos realizados e incrementando-se no terceiro mês atingimos 83 (77,6%) crianças das 107 acompanhadas. </a:t>
            </a:r>
          </a:p>
          <a:p>
            <a:pPr algn="just">
              <a:buNone/>
            </a:pPr>
            <a:endParaRPr lang="pt-BR" sz="2400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4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	É de suma importância essa avaliação, pois propicia a pega correta e assim evitando feridas nos mamilos que às vezes pode causar desmame precoce.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1000108"/>
            <a:ext cx="8229600" cy="796086"/>
          </a:xfrm>
        </p:spPr>
        <p:txBody>
          <a:bodyPr>
            <a:noAutofit/>
          </a:bodyPr>
          <a:lstStyle/>
          <a:p>
            <a:pPr algn="ctr"/>
            <a:r>
              <a:rPr lang="pt-BR" sz="30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Município de Currais Novos/RN</a:t>
            </a:r>
            <a:r>
              <a:rPr lang="pt-BR" sz="32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14282" y="1643050"/>
            <a:ext cx="5500726" cy="4786322"/>
          </a:xfrm>
        </p:spPr>
        <p:txBody>
          <a:bodyPr>
            <a:normAutofit fontScale="85000"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Está situado a 172 Km da capital Natal;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População total de 42.652 habitantes (Censo IBGE 2010);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rede de serviços de saúde conta com 17 UBS no modelo tradicional;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14 situadas na zona urbana e três na zona rural;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15 UBS com serviço de Saúde Bucal, e uma unidade atendendo a população Quilombola;</a:t>
            </a:r>
          </a:p>
          <a:p>
            <a:pPr algn="just">
              <a:buFont typeface="Wingdings" pitchFamily="2" charset="2"/>
              <a:buChar char="Ø"/>
            </a:pPr>
            <a:r>
              <a:rPr lang="pt-BR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Dois NASF tipo I, Centro de Especialidades Odontológicas (CEO). Laboratório de Análises Clínicas e Hospital Municipal.</a:t>
            </a:r>
          </a:p>
          <a:p>
            <a:endParaRPr lang="pt-BR" dirty="0"/>
          </a:p>
        </p:txBody>
      </p:sp>
      <p:pic>
        <p:nvPicPr>
          <p:cNvPr id="4098" name="Picture 2" descr="Currais Novos está localizado em: Brasil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43636" y="1785926"/>
            <a:ext cx="2786082" cy="2428892"/>
          </a:xfrm>
          <a:prstGeom prst="rect">
            <a:avLst/>
          </a:prstGeom>
          <a:noFill/>
        </p:spPr>
      </p:pic>
      <p:sp>
        <p:nvSpPr>
          <p:cNvPr id="5" name="Elipse 4"/>
          <p:cNvSpPr/>
          <p:nvPr/>
        </p:nvSpPr>
        <p:spPr>
          <a:xfrm>
            <a:off x="8572528" y="2500306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4100" name="Picture 4" descr="Localização de Currais Novos">
            <a:hlinkClick r:id="rId4" tooltip="Localização de Currais Novos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4500570"/>
            <a:ext cx="2524124" cy="17145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6786578" y="3500438"/>
            <a:ext cx="2357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1° mês: 42 crianças (100%)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2º mês: 73 crianças ((100%)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3° mês: 107 crianças (100%) 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571472" y="2500306"/>
          <a:ext cx="6072230" cy="3160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857232"/>
            <a:ext cx="8278840" cy="54991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Objetivo 6: 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Promover a saúde das </a:t>
            </a:r>
            <a:r>
              <a:rPr lang="pt-BR" sz="22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crianças.</a:t>
            </a:r>
            <a:endParaRPr lang="es-ES" sz="22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Meta 3: 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Fornecer orientações  nutricionais de acordo com a faixa etária para 100% das crianças.</a:t>
            </a:r>
            <a:endParaRPr lang="es-ES" sz="22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571472" y="5780782"/>
            <a:ext cx="6257925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Figura 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18- Proporção de crianças cujas mães receberam orientações nutricionais de </a:t>
            </a:r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acordo 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com faixa etária na UBS Maria das Dores da Silva - Currais Novos/RN, 2015.</a:t>
            </a:r>
            <a:endParaRPr lang="es-ES" sz="1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6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/>
        </p:nvSpPr>
        <p:spPr>
          <a:xfrm>
            <a:off x="6786578" y="3500438"/>
            <a:ext cx="2357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1° mês: 42 crianças (100%)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2º mês: 73 crianças ((100%)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3° mês: 107 crianças (100%) 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571472" y="2500306"/>
          <a:ext cx="6215106" cy="31601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857232"/>
            <a:ext cx="8286808" cy="549919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Objetivo 6: 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Promover a saúde das crianças.</a:t>
            </a:r>
            <a:endParaRPr lang="es-ES" sz="22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2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Meta 4: </a:t>
            </a:r>
            <a:r>
              <a:rPr lang="pt-BR" sz="22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Fornecer orientações sobre higiene bucal, etiologia e prevenção da cárie para 100% das crianças de acordo com a faixa etária.</a:t>
            </a:r>
            <a:endParaRPr lang="es-ES" sz="22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00034" y="5715016"/>
            <a:ext cx="72927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600" dirty="0"/>
              <a:t> 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Figura 19 - Proporção de crianças cujas mães receberam orientação sobre </a:t>
            </a:r>
            <a:endParaRPr lang="pt-BR" sz="1400" dirty="0" smtClean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higiene</a:t>
            </a:r>
            <a:r>
              <a:rPr lang="es-ES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bucal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, etiologia e prevenção da cárie na UBS Maria das Dores da Silva </a:t>
            </a:r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– </a:t>
            </a:r>
          </a:p>
          <a:p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Currais </a:t>
            </a:r>
            <a:r>
              <a:rPr lang="es-ES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pt-BR" sz="1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Novos/RN</a:t>
            </a:r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, 2015.</a:t>
            </a:r>
            <a:endParaRPr lang="es-ES" sz="1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62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928670"/>
            <a:ext cx="6447501" cy="640079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  <a:endParaRPr lang="pt-BR" sz="3600" b="1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1" y="2000240"/>
            <a:ext cx="8207403" cy="480876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Aumento da cobertura do atendimento as crianças de 48% para 93,9%.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da </a:t>
            </a:r>
            <a:r>
              <a:rPr lang="pt-BR" sz="24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qualidade da atenção </a:t>
            </a: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saúde da criança;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Em 7 indicadores de qualidade atingimos 100%;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totalidade das crianças faltosas procurados na busca ativa foram 13 e todas recuperadas;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100% das crianças atendidas estão com registros adequados, ficha de acompanhamento/espelho e caderneta de saúde da criança preenchida corretamente;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pt-BR" sz="24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77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824426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Foi realizada a estratificação de risco no 100% das crianças cadastradas;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totalidade das famílias ou </a:t>
            </a:r>
            <a:r>
              <a:rPr lang="pt-BR" sz="2400" dirty="0" err="1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cuidadores</a:t>
            </a: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receberam orientações integrais de saúde;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de ações de educação em saúde na comunidade;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Implantação de programa de Educação Permanente em Saúde na equipe;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Monitoramento dos dados e avaliação das ações desenvolvidas pela equipe.</a:t>
            </a:r>
            <a:endParaRPr lang="pt-BR" sz="2800" dirty="0" smtClean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8135965" cy="631371"/>
          </a:xfrm>
        </p:spPr>
        <p:txBody>
          <a:bodyPr>
            <a:noAutofit/>
          </a:bodyPr>
          <a:lstStyle/>
          <a:p>
            <a:r>
              <a:rPr lang="pt-BR" sz="34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Aspectos qualitativos relevantes</a:t>
            </a:r>
            <a:endParaRPr lang="pt-BR" sz="3400" b="1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7" y="1985554"/>
            <a:ext cx="8143932" cy="4055809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capacitação da equipe melhorou o desempenho dos profissionais;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Melhoria no engajamento público da equipe e comunidade;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Maior interação da equipe com os gestores e secretaria de saúde e comunidade;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Fortalecimento da inter-relação da equipe.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Apoio do NASF nas atividades educativas e nos atendimentos clínicos.</a:t>
            </a:r>
            <a:endParaRPr lang="pt-BR" sz="24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663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857232"/>
            <a:ext cx="6447501" cy="631371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Discussão</a:t>
            </a:r>
            <a:endParaRPr lang="pt-BR" sz="3600" b="1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8001" y="1785926"/>
            <a:ext cx="8207403" cy="5072073"/>
          </a:xfrm>
        </p:spPr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intervenção </a:t>
            </a: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melhorou a </a:t>
            </a:r>
            <a:r>
              <a:rPr lang="pt-BR" sz="24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cobertura da atenção </a:t>
            </a: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saúde da criança;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Trabalho integrado e coordenado </a:t>
            </a:r>
            <a:r>
              <a:rPr lang="pt-BR" sz="24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 </a:t>
            </a: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equipe;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Capacitação da equipe para utilização do protocolo de saúde da criança do MS;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Melhor </a:t>
            </a:r>
            <a:r>
              <a:rPr lang="pt-BR" sz="24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qualidade dos </a:t>
            </a: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registros;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Inter-relação com outros serviços de saúde;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Satisfação da comunidade com a qualidade dos atendimentos.</a:t>
            </a:r>
          </a:p>
          <a:p>
            <a:pPr>
              <a:buFont typeface="Wingdings" panose="05000000000000000000" pitchFamily="2" charset="2"/>
              <a:buChar char="Ø"/>
            </a:pP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078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27595" y="1285860"/>
            <a:ext cx="8330685" cy="5836431"/>
          </a:xfr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ação programática já esta incorporada </a:t>
            </a:r>
            <a:r>
              <a:rPr lang="pt-BR" sz="24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rotina da UBS;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Estaremos incrementando a cobertura para 100% das crianças acompanhadas;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Continuar cadastrando as crianças de zero a 72 meses e busca ativa das crianças faltosas;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Oferecer educação permanente a comunidade sobre educação sanitária, e capacitação ao equipe de saúde sobre os protocolos da atenção básica;</a:t>
            </a:r>
            <a:endParaRPr lang="pt-BR" sz="24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Estender a ação programática a outras UBS e desenvolver outras ações programática na UBS.</a:t>
            </a:r>
            <a:endParaRPr lang="pt-BR" sz="24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38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927995"/>
            <a:ext cx="8358246" cy="5934891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pt-BR" sz="2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2400" b="1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REFLEXÃO CRÍTICA SOBRE PROCESSO DE APRENDIZAGEM</a:t>
            </a:r>
          </a:p>
          <a:p>
            <a:pPr algn="just"/>
            <a:endParaRPr lang="pt-BR" sz="2400" dirty="0" smtClean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As </a:t>
            </a:r>
            <a:r>
              <a:rPr lang="pt-BR" sz="2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expectativas com o curso estavam direcionadas para desenvolver o melhor conhecimento sobre as diretrizes e o funcionamento do SUS assim como os protocolos preconizados pelo Ministério da </a:t>
            </a:r>
            <a:r>
              <a:rPr lang="pt-BR" sz="2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Saúde.</a:t>
            </a:r>
          </a:p>
          <a:p>
            <a:pPr algn="just">
              <a:buNone/>
            </a:pPr>
            <a:endParaRPr lang="pt-BR" sz="2400" dirty="0" smtClean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pt-BR" sz="2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roporcionou </a:t>
            </a:r>
            <a:r>
              <a:rPr lang="pt-BR" sz="2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a inserção num processo pedagógico dinâmico, educativo e reflexivo, com o estabelecimento de espaços de discussão, análise e reflexão entre os colegas nos fóruns de saúde coletiva e </a:t>
            </a:r>
            <a:r>
              <a:rPr lang="pt-BR" sz="2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clínica, e </a:t>
            </a:r>
            <a:r>
              <a:rPr lang="pt-BR" sz="2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os colegas de município</a:t>
            </a:r>
            <a:r>
              <a:rPr lang="pt-BR" sz="2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2531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10178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Ajudou a conhecer mais o funcionamento da equipe e as características do município, comunidade, estrutura física da UBS;</a:t>
            </a:r>
          </a:p>
          <a:p>
            <a:pPr algn="just">
              <a:buNone/>
            </a:pPr>
            <a:endParaRPr lang="pt-BR" sz="2400" dirty="0" smtClean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Contribuiu com a aproximação e melhoria no relacionamento com a secretaria de saúde e os gestores municipais de saúde, além da parceria com o NASF;</a:t>
            </a:r>
          </a:p>
          <a:p>
            <a:pPr algn="just">
              <a:buNone/>
            </a:pPr>
            <a:endParaRPr lang="es-ES" sz="2400" dirty="0" smtClean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Aperfeiçoamento do raciocínio clínico para a tomada de condutas em determinadas situações.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928670"/>
            <a:ext cx="6447501" cy="33176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5400" b="1" i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Obrigada!</a:t>
            </a:r>
            <a:endParaRPr lang="pt-BR" sz="5400" b="1" i="1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magem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282" y="2357430"/>
            <a:ext cx="5134959" cy="3429024"/>
          </a:xfrm>
          <a:prstGeom prst="rect">
            <a:avLst/>
          </a:prstGeom>
        </p:spPr>
      </p:pic>
      <p:pic>
        <p:nvPicPr>
          <p:cNvPr id="5" name="Imagem 4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3570" y="1071546"/>
            <a:ext cx="3234906" cy="5357850"/>
          </a:xfrm>
          <a:prstGeom prst="rect">
            <a:avLst/>
          </a:prstGeom>
        </p:spPr>
      </p:pic>
      <p:sp>
        <p:nvSpPr>
          <p:cNvPr id="6" name="Retângulo 5"/>
          <p:cNvSpPr/>
          <p:nvPr/>
        </p:nvSpPr>
        <p:spPr>
          <a:xfrm>
            <a:off x="6000760" y="3571876"/>
            <a:ext cx="357190" cy="571504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9012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42910" y="928670"/>
            <a:ext cx="8229600" cy="796086"/>
          </a:xfrm>
        </p:spPr>
        <p:txBody>
          <a:bodyPr>
            <a:noAutofit/>
          </a:bodyPr>
          <a:lstStyle/>
          <a:p>
            <a:pPr algn="ctr"/>
            <a:r>
              <a:rPr lang="pt-BR" sz="30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UBS/ESF Maria das Dores da Silva</a:t>
            </a:r>
            <a:r>
              <a:rPr lang="pt-BR" sz="32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32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785926"/>
            <a:ext cx="8501122" cy="4786346"/>
          </a:xfrm>
        </p:spPr>
        <p:txBody>
          <a:bodyPr>
            <a:normAutofit fontScale="77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pt-BR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Situada na zona urbana, com modelo de atenção centrado na Saúde da Família;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Anualmente recebemos estagiários/acadêmicos de cursos técnicos em enfermagem e superior em enfermagem;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Atualmente na UBS, trabalham duas equipes;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Uma equipe com carga horária de 40 horas semanais (a qual faço parte), formada por médica, dentista, enfermeira, técnica de enfermagem, TSB e quatro ACS;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31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outra equipe cumpre 20 horas semanais, com médico, dentista, enfermeira, técnica de enfermagem, TSB, recepcionista, auxiliar de serviços gerais e cinco ACS.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071546"/>
            <a:ext cx="8229600" cy="528641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pt-BR" sz="28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A UBS possui: 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sala de recepção; 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três consultórios, sendo dois para atendimento médico e outro para consultas de enfermagem (com uma maca ginecológica);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um consultório odontológico; 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sala de vacinas;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sala de curativos;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sala de esterilização e outra sala para preparo de materiais;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dois banheiros, um para usuários e outro para funcionários;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uma cozinha;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um depósito de materiais e </a:t>
            </a:r>
          </a:p>
          <a:p>
            <a:pPr algn="just">
              <a:buFont typeface="Wingdings" pitchFamily="2" charset="2"/>
              <a:buChar char="Ø"/>
            </a:pPr>
            <a:r>
              <a:rPr lang="pt-BR" sz="2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um almoxarifado. 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000108"/>
            <a:ext cx="6447501" cy="794197"/>
          </a:xfrm>
        </p:spPr>
        <p:txBody>
          <a:bodyPr>
            <a:normAutofit/>
          </a:bodyPr>
          <a:lstStyle/>
          <a:p>
            <a:r>
              <a:rPr lang="pt-BR" sz="36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 Geral</a:t>
            </a:r>
            <a:endParaRPr lang="pt-BR" sz="3600" b="1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2500306"/>
            <a:ext cx="8286808" cy="1934407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Melhorar </a:t>
            </a:r>
            <a:r>
              <a:rPr lang="pt-BR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a atenção à saúde da criança de 0 a 72 meses pertencentes à área de abrangência da UBS Maria das Dores da Silva, no município de Currais Novos/RN</a:t>
            </a:r>
            <a:r>
              <a:rPr lang="pt-BR" dirty="0" smtClean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 algn="just">
              <a:buNone/>
            </a:pPr>
            <a:endParaRPr lang="pt-BR" sz="3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735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1214422"/>
            <a:ext cx="6520840" cy="824248"/>
          </a:xfrm>
        </p:spPr>
        <p:txBody>
          <a:bodyPr>
            <a:noAutofit/>
          </a:bodyPr>
          <a:lstStyle/>
          <a:p>
            <a:r>
              <a:rPr lang="pt-BR" sz="36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Metodologia</a:t>
            </a:r>
            <a:br>
              <a:rPr lang="pt-BR" sz="36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600" b="1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928802"/>
            <a:ext cx="8286808" cy="4089042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pt-BR" sz="2400" b="1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Ações realizadas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Divulgação do projeto de intervenção relativo a Saúde da Criança para equipe, gestores de saúde e comunidade;</a:t>
            </a:r>
            <a:endParaRPr lang="pt-BR" sz="24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Cadastramento e acompanhamento das crianças de zero a 72 meses;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Capacitação dos membros da equipe sobre suas atribuições, protocolo do Ministério da Saúde (2012) e outros temas importantes relacionados a saúde da criança;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de ações de educação em saúde com a comunidade;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Monitoramento de dados e avaliação das ações.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2058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214422"/>
            <a:ext cx="8278841" cy="45720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sz="36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Logística</a:t>
            </a:r>
            <a:r>
              <a:rPr lang="pt-BR" sz="39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pt-BR" sz="3900" b="1" dirty="0" smtClean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000" b="1" dirty="0" smtClean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000" b="1" dirty="0" smtClean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sz="1100" b="1" dirty="0" smtClean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Caderno </a:t>
            </a:r>
            <a:r>
              <a:rPr lang="pt-BR" sz="26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atenção Básica </a:t>
            </a:r>
            <a:r>
              <a:rPr lang="pt-BR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nº </a:t>
            </a:r>
            <a:r>
              <a:rPr lang="pt-BR" sz="26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33 (Saúde da Criança: Crescimento e desenvolvimento)</a:t>
            </a:r>
            <a:r>
              <a:rPr lang="pt-BR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pt-BR" sz="26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pt-BR" sz="26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ichas </a:t>
            </a:r>
            <a:r>
              <a:rPr lang="pt-BR" sz="26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espelho disponibilizadas pelo </a:t>
            </a:r>
            <a:r>
              <a:rPr lang="pt-BR" sz="26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curso;</a:t>
            </a:r>
            <a:endParaRPr lang="pt-BR" sz="26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6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lanilha </a:t>
            </a:r>
            <a:r>
              <a:rPr lang="pt-BR" sz="26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coleta de dados disponibilizada pelo </a:t>
            </a:r>
            <a:r>
              <a:rPr lang="pt-BR" sz="26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curso;</a:t>
            </a:r>
            <a:endParaRPr lang="pt-BR" sz="26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pt-BR" sz="26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rontuários clínicos, </a:t>
            </a:r>
            <a:r>
              <a:rPr lang="pt-BR" sz="2600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fichas de atendimento </a:t>
            </a:r>
            <a:r>
              <a:rPr lang="pt-BR" sz="26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individuais e caderneta de saúde da criança;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Apoio da gestão municipal de saúde e da equipe do NASF;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pt-BR" sz="2600" dirty="0" smtClean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Engajamento e organização dos profissionais da equipe da ESF.</a:t>
            </a:r>
            <a:endParaRPr lang="pt-BR" sz="2600" dirty="0">
              <a:solidFill>
                <a:srgbClr val="A5002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68623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71472" y="785794"/>
            <a:ext cx="6447501" cy="5499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3600" b="1" dirty="0">
                <a:solidFill>
                  <a:srgbClr val="A5002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Objetivos e metas</a:t>
            </a:r>
            <a:endParaRPr lang="pt-BR" sz="3600" b="1" dirty="0">
              <a:solidFill>
                <a:srgbClr val="A50021"/>
              </a:solidFill>
            </a:endParaRPr>
          </a:p>
        </p:txBody>
      </p:sp>
      <p:sp>
        <p:nvSpPr>
          <p:cNvPr id="4" name="Espaço Reservado para Conteúdo 2"/>
          <p:cNvSpPr txBox="1">
            <a:spLocks/>
          </p:cNvSpPr>
          <p:nvPr/>
        </p:nvSpPr>
        <p:spPr>
          <a:xfrm>
            <a:off x="285720" y="1500174"/>
            <a:ext cx="8643998" cy="199622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>
                  <a:lumMod val="75000"/>
                </a:schemeClr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pt-BR" sz="20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Objetivo 1:</a:t>
            </a:r>
            <a:r>
              <a:rPr lang="pt-BR" sz="20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Ampliar a cobertura do Programa de Saúde da Criança.</a:t>
            </a:r>
            <a:endParaRPr lang="es-ES" sz="20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pt-BR" sz="2000" b="1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Meta 1:</a:t>
            </a:r>
            <a:r>
              <a:rPr lang="pt-BR" sz="20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 Cadastrar 90% das crianças da área de abrangência no Programa de  Crescimento e Desenvolvimento da UBS.</a:t>
            </a:r>
            <a:endParaRPr lang="es-ES" sz="20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Font typeface="Wingdings 3" charset="2"/>
              <a:buNone/>
            </a:pPr>
            <a:endParaRPr lang="pt-B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571472" y="6215082"/>
            <a:ext cx="7145791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Figura 1- Proporção de crianças entre 0 a 72 meses inscritas no programa na</a:t>
            </a:r>
            <a:endParaRPr lang="es-ES" sz="1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r>
              <a:rPr lang="pt-BR" sz="1400" dirty="0">
                <a:solidFill>
                  <a:srgbClr val="A50021"/>
                </a:solidFill>
                <a:latin typeface="Arial" pitchFamily="34" charset="0"/>
                <a:cs typeface="Arial" pitchFamily="34" charset="0"/>
              </a:rPr>
              <a:t>UBS Maria das Dores da Silva - Currais Novos/RN, 2015.</a:t>
            </a:r>
            <a:endParaRPr lang="es-ES" sz="1400" dirty="0">
              <a:solidFill>
                <a:srgbClr val="A50021"/>
              </a:solidFill>
              <a:latin typeface="Arial" pitchFamily="34" charset="0"/>
              <a:cs typeface="Arial" pitchFamily="34" charset="0"/>
            </a:endParaRPr>
          </a:p>
          <a:p>
            <a:endParaRPr lang="es-ES" dirty="0"/>
          </a:p>
        </p:txBody>
      </p:sp>
      <p:sp>
        <p:nvSpPr>
          <p:cNvPr id="7" name="Retângulo 6"/>
          <p:cNvSpPr/>
          <p:nvPr/>
        </p:nvSpPr>
        <p:spPr>
          <a:xfrm>
            <a:off x="6643702" y="3929066"/>
            <a:ext cx="235742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1° mês: 42 crianças (36,8%)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2º mês: 73 crianças (64,0%)</a:t>
            </a:r>
          </a:p>
          <a:p>
            <a:pPr marL="82296" algn="just">
              <a:defRPr/>
            </a:pPr>
            <a:r>
              <a:rPr lang="pt-BR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3° mês: 107 crianças (93,9%) </a:t>
            </a:r>
          </a:p>
        </p:txBody>
      </p:sp>
      <p:graphicFrame>
        <p:nvGraphicFramePr>
          <p:cNvPr id="8" name="Gráfico 7"/>
          <p:cNvGraphicFramePr/>
          <p:nvPr/>
        </p:nvGraphicFramePr>
        <p:xfrm>
          <a:off x="714348" y="2928934"/>
          <a:ext cx="5786478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353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xo">
  <a:themeElements>
    <a:clrScheme name="Flux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x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x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106</TotalTime>
  <Words>2365</Words>
  <Application>Microsoft Office PowerPoint</Application>
  <PresentationFormat>Apresentação na tela (4:3)</PresentationFormat>
  <Paragraphs>229</Paragraphs>
  <Slides>39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39</vt:i4>
      </vt:variant>
    </vt:vector>
  </HeadingPairs>
  <TitlesOfParts>
    <vt:vector size="40" baseType="lpstr">
      <vt:lpstr>Fluxo</vt:lpstr>
      <vt:lpstr>  UNIVERSIDADE ABERTA DO SUS UNIVERSIDADE FEDERAL DE PELOTAS Especialização em Saúde da Família Turma 7 – Grupo 5 </vt:lpstr>
      <vt:lpstr>Introdução</vt:lpstr>
      <vt:lpstr>Município de Currais Novos/RN </vt:lpstr>
      <vt:lpstr>UBS/ESF Maria das Dores da Silva </vt:lpstr>
      <vt:lpstr>Apresentação do PowerPoint</vt:lpstr>
      <vt:lpstr>Objetivo Geral</vt:lpstr>
      <vt:lpstr>Metodologia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Resultados</vt:lpstr>
      <vt:lpstr>Apresentação do PowerPoint</vt:lpstr>
      <vt:lpstr>Aspectos qualitativos relevantes</vt:lpstr>
      <vt:lpstr>Discussão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</dc:title>
  <dc:creator>Sergio</dc:creator>
  <cp:lastModifiedBy>Moraima Fonseca</cp:lastModifiedBy>
  <cp:revision>117</cp:revision>
  <dcterms:created xsi:type="dcterms:W3CDTF">2015-06-18T02:14:01Z</dcterms:created>
  <dcterms:modified xsi:type="dcterms:W3CDTF">2015-06-19T16:42:59Z</dcterms:modified>
</cp:coreProperties>
</file>