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81" r:id="rId20"/>
    <p:sldId id="282" r:id="rId21"/>
    <p:sldId id="288" r:id="rId22"/>
    <p:sldId id="289" r:id="rId23"/>
    <p:sldId id="283" r:id="rId24"/>
    <p:sldId id="284" r:id="rId25"/>
    <p:sldId id="285" r:id="rId26"/>
    <p:sldId id="286" r:id="rId27"/>
    <p:sldId id="287" r:id="rId28"/>
    <p:sldId id="290" r:id="rId29"/>
    <p:sldId id="291" r:id="rId30"/>
    <p:sldId id="292" r:id="rId31"/>
    <p:sldId id="293" r:id="rId32"/>
    <p:sldId id="274" r:id="rId33"/>
    <p:sldId id="277" r:id="rId34"/>
    <p:sldId id="278" r:id="rId35"/>
    <p:sldId id="279" r:id="rId36"/>
    <p:sldId id="280" r:id="rId37"/>
    <p:sldId id="294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118775646002"/>
          <c:y val="0.11103511696074488"/>
          <c:w val="0.86019852176496803"/>
          <c:h val="0.78694292775446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0.26578947368421052</c:v>
                </c:pt>
                <c:pt idx="1">
                  <c:v>0.5</c:v>
                </c:pt>
                <c:pt idx="2">
                  <c:v>0.73157894736842111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50752"/>
        <c:axId val="132984192"/>
      </c:barChart>
      <c:catAx>
        <c:axId val="13505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2984192"/>
        <c:crosses val="autoZero"/>
        <c:auto val="1"/>
        <c:lblAlgn val="ctr"/>
        <c:lblOffset val="100"/>
        <c:noMultiLvlLbl val="0"/>
      </c:catAx>
      <c:valAx>
        <c:axId val="1329841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0507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'[2014_07_13 Coleta de dados Idosos - MOD -10-11-14 - Altero dados.xlsx]Indicadores'!$C$44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'[2014_07_13 Coleta de dados Idosos - MOD -10-11-14 - Altero dados.xlsx]Indicadores'!$D$43:$F$43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'[2014_07_13 Coleta de dados Idosos - MOD -10-11-14 - Altero dados.xlsx]Indicadores'!$D$44:$F$44</c:f>
              <c:numCache>
                <c:formatCode>0.0%</c:formatCode>
                <c:ptCount val="3"/>
                <c:pt idx="0">
                  <c:v>0.86486486486486491</c:v>
                </c:pt>
                <c:pt idx="1">
                  <c:v>0.80701754385964908</c:v>
                </c:pt>
                <c:pt idx="2">
                  <c:v>0.84285714285714286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52288"/>
        <c:axId val="132983040"/>
      </c:barChart>
      <c:catAx>
        <c:axId val="13505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2983040"/>
        <c:crosses val="autoZero"/>
        <c:auto val="1"/>
        <c:lblAlgn val="ctr"/>
        <c:lblOffset val="100"/>
        <c:noMultiLvlLbl val="0"/>
      </c:catAx>
      <c:valAx>
        <c:axId val="1329830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052288"/>
        <c:crosses val="autoZero"/>
        <c:crossBetween val="between"/>
        <c:majorUnit val="0.2"/>
        <c:minorUnit val="2.0000000000000005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'[2014_07_13 Coleta de dados Idosos - MOD -10-11-14 - Altero dados.xlsx]Indicadores'!$C$49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'[2014_07_13 Coleta de dados Idosos - MOD -10-11-14 - Altero dados.xlsx]Indicadores'!$D$48:$F$48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'[2014_07_13 Coleta de dados Idosos - MOD -10-11-14 - Altero dados.xlsx]Indicadores'!$D$49:$F$49</c:f>
              <c:numCache>
                <c:formatCode>0.0%</c:formatCode>
                <c:ptCount val="3"/>
                <c:pt idx="0">
                  <c:v>0.76237623762376239</c:v>
                </c:pt>
                <c:pt idx="1">
                  <c:v>0.36315789473684212</c:v>
                </c:pt>
                <c:pt idx="2">
                  <c:v>0.31864406779661014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937088"/>
        <c:axId val="150509184"/>
      </c:barChart>
      <c:catAx>
        <c:axId val="9493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509184"/>
        <c:crosses val="autoZero"/>
        <c:auto val="1"/>
        <c:lblAlgn val="ctr"/>
        <c:lblOffset val="100"/>
        <c:noMultiLvlLbl val="0"/>
      </c:catAx>
      <c:valAx>
        <c:axId val="1505091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4937088"/>
        <c:crosses val="autoZero"/>
        <c:crossBetween val="between"/>
        <c:majorUnit val="0.2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'[2014_07_13 Coleta de dados Idosos - MOD -10-11-14 - Altero dados.xlsx]Indicadores'!$C$54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'[2014_07_13 Coleta de dados Idosos - MOD -10-11-14 - Altero dados.xlsx]Indicadores'!$D$53:$F$53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'[2014_07_13 Coleta de dados Idosos - MOD -10-11-14 - Altero dados.xlsx]Indicadores'!$D$54:$F$54</c:f>
              <c:numCache>
                <c:formatCode>0.0%</c:formatCode>
                <c:ptCount val="3"/>
                <c:pt idx="0">
                  <c:v>0.51485148514851486</c:v>
                </c:pt>
                <c:pt idx="1">
                  <c:v>0.36315789473684212</c:v>
                </c:pt>
                <c:pt idx="2">
                  <c:v>0.23389830508474577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846336"/>
        <c:axId val="83023488"/>
      </c:barChart>
      <c:catAx>
        <c:axId val="15284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023488"/>
        <c:crosses val="autoZero"/>
        <c:auto val="1"/>
        <c:lblAlgn val="ctr"/>
        <c:lblOffset val="100"/>
        <c:noMultiLvlLbl val="0"/>
      </c:catAx>
      <c:valAx>
        <c:axId val="830234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2846336"/>
        <c:crosses val="autoZero"/>
        <c:crossBetween val="between"/>
        <c:majorUnit val="0.2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'[2014_07_13 Coleta de dados Idosos - MOD -10-11-14 - Altero dados.xlsx]Indicadores'!$C$60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'[2014_07_13 Coleta de dados Idosos - MOD -10-11-14 - Altero dados.xlsx]Indicadores'!$D$59:$F$59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'[2014_07_13 Coleta de dados Idosos - MOD -10-11-14 - Altero dados.xlsx]Indicadores'!$D$60:$F$60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418944"/>
        <c:axId val="149918208"/>
      </c:barChart>
      <c:catAx>
        <c:axId val="15041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918208"/>
        <c:crosses val="autoZero"/>
        <c:auto val="1"/>
        <c:lblAlgn val="ctr"/>
        <c:lblOffset val="100"/>
        <c:noMultiLvlLbl val="0"/>
      </c:catAx>
      <c:valAx>
        <c:axId val="1499182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418944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'[2014_07_13 Coleta de dados Idosos - MOD -10-11-14 - Altero dados.xlsx]Indicadores'!$C$79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'[2014_07_13 Coleta de dados Idosos - MOD -10-11-14 - Altero dados.xlsx]Indicadores'!$D$78:$F$78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'[2014_07_13 Coleta de dados Idosos - MOD -10-11-14 - Altero dados.xlsx]Indicadores'!$D$79:$F$79</c:f>
              <c:numCache>
                <c:formatCode>0.0%</c:formatCode>
                <c:ptCount val="3"/>
                <c:pt idx="0">
                  <c:v>0.92079207920792083</c:v>
                </c:pt>
                <c:pt idx="1">
                  <c:v>0.95789473684210524</c:v>
                </c:pt>
                <c:pt idx="2">
                  <c:v>0.97288135593220337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264384"/>
        <c:axId val="150510912"/>
      </c:barChart>
      <c:catAx>
        <c:axId val="15726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510912"/>
        <c:crosses val="autoZero"/>
        <c:auto val="1"/>
        <c:lblAlgn val="ctr"/>
        <c:lblOffset val="100"/>
        <c:noMultiLvlLbl val="0"/>
      </c:catAx>
      <c:valAx>
        <c:axId val="1505109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7264384"/>
        <c:crosses val="autoZero"/>
        <c:crossBetween val="between"/>
        <c:majorUnit val="0.2"/>
        <c:minorUnit val="2.0000000000000005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'[2014_07_13 Coleta de dados Idosos - MOD -10-11-14 - Altero dados.xlsx]Indicadores'!$C$112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'[2014_07_13 Coleta de dados Idosos - MOD -10-11-14 - Altero dados.xlsx]Indicadores'!$D$111:$F$111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'[2014_07_13 Coleta de dados Idosos - MOD -10-11-14 - Altero dados.xlsx]Indicadores'!$D$112:$F$112</c:f>
              <c:numCache>
                <c:formatCode>0.0%</c:formatCode>
                <c:ptCount val="3"/>
                <c:pt idx="0">
                  <c:v>1</c:v>
                </c:pt>
                <c:pt idx="1">
                  <c:v>1.3018867924528301</c:v>
                </c:pt>
                <c:pt idx="2">
                  <c:v>0.78409090909090906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548608"/>
        <c:axId val="150531456"/>
      </c:barChart>
      <c:catAx>
        <c:axId val="10054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0531456"/>
        <c:crosses val="autoZero"/>
        <c:auto val="1"/>
        <c:lblAlgn val="ctr"/>
        <c:lblOffset val="100"/>
        <c:noMultiLvlLbl val="0"/>
      </c:catAx>
      <c:valAx>
        <c:axId val="1505314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0548608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43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66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70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58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28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1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07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59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62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41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03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0D15-4807-479A-A0A9-2FB288532D97}" type="datetimeFigureOut">
              <a:rPr lang="pt-BR" smtClean="0"/>
              <a:t>20/01/2015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7C45B-7B01-47E5-B456-9E64E63C1B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00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Melhoria da Atenção à Saúde dos Idosos na Estratégia Saúde da Família Sede, Pureza-RN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32656"/>
            <a:ext cx="49685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ABERTA DO SUS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Medicina Social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Turma 6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95936" y="5445224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Aluno:Márcio</a:t>
            </a:r>
            <a:r>
              <a:rPr lang="pt-BR" b="1" dirty="0" smtClean="0"/>
              <a:t> </a:t>
            </a:r>
            <a:r>
              <a:rPr lang="pt-BR" b="1" dirty="0"/>
              <a:t>Rodrigo De </a:t>
            </a:r>
            <a:r>
              <a:rPr lang="pt-BR" b="1" dirty="0" smtClean="0"/>
              <a:t>Macedo</a:t>
            </a:r>
          </a:p>
          <a:p>
            <a:endParaRPr lang="pt-BR" b="1" dirty="0" smtClean="0"/>
          </a:p>
          <a:p>
            <a:r>
              <a:rPr lang="pt-BR" b="1" dirty="0" smtClean="0"/>
              <a:t>Orientadora: </a:t>
            </a:r>
            <a:r>
              <a:rPr lang="pt-BR" b="1" dirty="0" err="1" smtClean="0"/>
              <a:t>Zênia</a:t>
            </a:r>
            <a:r>
              <a:rPr lang="pt-BR" b="1" dirty="0" smtClean="0"/>
              <a:t> Monteiro Guedes dos Santos</a:t>
            </a:r>
          </a:p>
          <a:p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5997"/>
            <a:ext cx="1304925" cy="1266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4407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Melhoria da Atenção à Saúde dos Idosos na ESF Sede, Pureza-RN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59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t-BR" dirty="0"/>
              <a:t>Ampliar a cobertura do Programa de Saúde do Idoso;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Melhorar </a:t>
            </a:r>
            <a:r>
              <a:rPr lang="pt-BR" dirty="0"/>
              <a:t>a qualidade da atenção ao idoso na Unidade de Saúde;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Melhorar </a:t>
            </a:r>
            <a:r>
              <a:rPr lang="pt-BR" dirty="0"/>
              <a:t>a adesão dos idosos ao Programa de Saúde do Idoso;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Melhorar </a:t>
            </a:r>
            <a:r>
              <a:rPr lang="pt-BR" dirty="0"/>
              <a:t>o registro das informações;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Mapear </a:t>
            </a:r>
            <a:r>
              <a:rPr lang="pt-BR" dirty="0"/>
              <a:t>os idosos de risco da área de abrangência;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Promover </a:t>
            </a:r>
            <a:r>
              <a:rPr lang="pt-BR" dirty="0"/>
              <a:t>a saúde dos idosos.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1050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923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Monitoramento 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Registro em planilha de coleta de dados</a:t>
            </a:r>
          </a:p>
          <a:p>
            <a:endParaRPr lang="pt-BR" dirty="0" smtClean="0"/>
          </a:p>
          <a:p>
            <a:r>
              <a:rPr lang="pt-BR" dirty="0" smtClean="0"/>
              <a:t>Normas de qualidade de atendimento</a:t>
            </a:r>
          </a:p>
          <a:p>
            <a:pPr lvl="1"/>
            <a:r>
              <a:rPr lang="pt-BR" dirty="0" smtClean="0"/>
              <a:t>Atualização semanal da planilha</a:t>
            </a:r>
          </a:p>
          <a:p>
            <a:pPr lvl="1"/>
            <a:r>
              <a:rPr lang="pt-BR" dirty="0" smtClean="0"/>
              <a:t>Preenchimento da ficha espelho</a:t>
            </a:r>
          </a:p>
          <a:p>
            <a:pPr lvl="1"/>
            <a:r>
              <a:rPr lang="pt-BR" dirty="0" smtClean="0"/>
              <a:t>Realização de busca ativa aos faltosos</a:t>
            </a:r>
          </a:p>
          <a:p>
            <a:pPr lvl="1"/>
            <a:r>
              <a:rPr lang="pt-BR" dirty="0" smtClean="0"/>
              <a:t>Visitas domiciliares aos acamados e com dificuldades em locomoção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67652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Organização e gestão do serviço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Atendimento dividido por </a:t>
            </a:r>
            <a:r>
              <a:rPr lang="pt-BR" dirty="0" err="1" smtClean="0"/>
              <a:t>microárea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Acolhimento do primeiro contato</a:t>
            </a:r>
          </a:p>
          <a:p>
            <a:pPr lvl="1"/>
            <a:r>
              <a:rPr lang="pt-BR" dirty="0" smtClean="0"/>
              <a:t>Caracterização da </a:t>
            </a:r>
            <a:r>
              <a:rPr lang="pt-BR" dirty="0"/>
              <a:t>n</a:t>
            </a:r>
            <a:r>
              <a:rPr lang="pt-BR" dirty="0" smtClean="0"/>
              <a:t>ecessidade da atenção</a:t>
            </a:r>
          </a:p>
          <a:p>
            <a:pPr lvl="1"/>
            <a:endParaRPr lang="pt-BR" dirty="0"/>
          </a:p>
          <a:p>
            <a:r>
              <a:rPr lang="pt-BR" dirty="0" smtClean="0"/>
              <a:t>Aperfeiçoamento da prática em reuniões mensais</a:t>
            </a:r>
            <a:endParaRPr lang="pt-BR" dirty="0"/>
          </a:p>
          <a:p>
            <a:endParaRPr lang="pt-BR" dirty="0" smtClean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8241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Engajamento público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Grupo de multiplicadores</a:t>
            </a:r>
          </a:p>
          <a:p>
            <a:pPr lvl="1"/>
            <a:r>
              <a:rPr lang="pt-BR" dirty="0" smtClean="0"/>
              <a:t>Disseminar orientações</a:t>
            </a:r>
          </a:p>
          <a:p>
            <a:pPr lvl="1"/>
            <a:r>
              <a:rPr lang="pt-BR" dirty="0" smtClean="0"/>
              <a:t>Reunião mensal</a:t>
            </a:r>
          </a:p>
          <a:p>
            <a:pPr lvl="1"/>
            <a:r>
              <a:rPr lang="pt-BR" dirty="0" smtClean="0"/>
              <a:t>Livre participação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 smtClean="0"/>
              <a:t>Palestras </a:t>
            </a:r>
          </a:p>
          <a:p>
            <a:endParaRPr lang="pt-BR" dirty="0"/>
          </a:p>
          <a:p>
            <a:r>
              <a:rPr lang="pt-BR" dirty="0" smtClean="0"/>
              <a:t>Conversas individuais em atendimentos </a:t>
            </a: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01532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Qualificação da Prática Clínica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Ficha espelho e Planilha de Coleta de Dados</a:t>
            </a:r>
          </a:p>
          <a:p>
            <a:pPr lvl="1"/>
            <a:r>
              <a:rPr lang="pt-BR" dirty="0" smtClean="0"/>
              <a:t>Análise multidimensional Rápida e fragilização da velhice</a:t>
            </a:r>
          </a:p>
          <a:p>
            <a:pPr lvl="1"/>
            <a:r>
              <a:rPr lang="pt-BR" dirty="0" smtClean="0"/>
              <a:t>Exame físico apropriado</a:t>
            </a:r>
          </a:p>
          <a:p>
            <a:pPr lvl="1"/>
            <a:r>
              <a:rPr lang="pt-BR" dirty="0" smtClean="0"/>
              <a:t>Rastreamento e seguimento de diabetes e hipertensão</a:t>
            </a:r>
          </a:p>
          <a:p>
            <a:pPr lvl="1"/>
            <a:r>
              <a:rPr lang="pt-BR" dirty="0" smtClean="0"/>
              <a:t>Idosos Acamados ou com problemas em locomoção</a:t>
            </a:r>
          </a:p>
          <a:p>
            <a:pPr lvl="1"/>
            <a:r>
              <a:rPr lang="pt-BR" dirty="0" smtClean="0"/>
              <a:t>Estratificação de risco (Escore de </a:t>
            </a:r>
            <a:r>
              <a:rPr lang="pt-BR" dirty="0" err="1" smtClean="0"/>
              <a:t>Framingham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Exames complementares</a:t>
            </a:r>
          </a:p>
          <a:p>
            <a:pPr lvl="1"/>
            <a:r>
              <a:rPr lang="pt-BR" dirty="0" smtClean="0"/>
              <a:t>Medicamentos da Farmácia Popular</a:t>
            </a:r>
          </a:p>
          <a:p>
            <a:pPr lvl="1"/>
            <a:r>
              <a:rPr lang="pt-BR" dirty="0" smtClean="0"/>
              <a:t>Serviço Odontológico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8766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786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Base protocolar: Caderno de atenção Básica – Envelhecimento e Saúde na pessoa idosa, 2006.</a:t>
            </a:r>
          </a:p>
          <a:p>
            <a:endParaRPr lang="pt-BR" dirty="0"/>
          </a:p>
          <a:p>
            <a:r>
              <a:rPr lang="pt-BR" dirty="0" smtClean="0"/>
              <a:t>Preenchimento de cartão do idoso e ficha espelho em cada contato com o serviço</a:t>
            </a:r>
          </a:p>
          <a:p>
            <a:endParaRPr lang="pt-BR" dirty="0"/>
          </a:p>
          <a:p>
            <a:r>
              <a:rPr lang="pt-BR" dirty="0" smtClean="0"/>
              <a:t>Atendimento semanal: 20 idosos</a:t>
            </a:r>
          </a:p>
          <a:p>
            <a:endParaRPr lang="pt-BR" dirty="0" smtClean="0"/>
          </a:p>
          <a:p>
            <a:r>
              <a:rPr lang="pt-BR" dirty="0" smtClean="0"/>
              <a:t>P</a:t>
            </a:r>
            <a:r>
              <a:rPr lang="pt-BR" dirty="0" smtClean="0"/>
              <a:t>lanilha de coleta de dados com </a:t>
            </a:r>
            <a:r>
              <a:rPr lang="pt-BR" dirty="0" err="1" smtClean="0"/>
              <a:t>preechimento</a:t>
            </a:r>
            <a:r>
              <a:rPr lang="pt-BR" dirty="0" smtClean="0"/>
              <a:t> semanal</a:t>
            </a:r>
          </a:p>
          <a:p>
            <a:endParaRPr lang="pt-BR" dirty="0" smtClean="0"/>
          </a:p>
          <a:p>
            <a:r>
              <a:rPr lang="pt-BR" dirty="0" smtClean="0"/>
              <a:t>Palestras semanais</a:t>
            </a:r>
          </a:p>
          <a:p>
            <a:endParaRPr lang="pt-BR" dirty="0" smtClean="0"/>
          </a:p>
          <a:p>
            <a:r>
              <a:rPr lang="pt-BR" dirty="0" smtClean="0"/>
              <a:t>Reuniões mensais com equipe e multiplicadores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2621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229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Ampliar a cobertura do Programa de Saúde do Idoso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Meta: 63,2% 		</a:t>
            </a:r>
            <a:endParaRPr lang="pt-BR" sz="2800" dirty="0" smtClean="0"/>
          </a:p>
          <a:p>
            <a:r>
              <a:rPr lang="pt-BR" sz="2800" dirty="0" smtClean="0"/>
              <a:t>Resultado </a:t>
            </a:r>
            <a:r>
              <a:rPr lang="pt-BR" sz="2800" dirty="0"/>
              <a:t>alcançado: 77,6%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92322554"/>
              </p:ext>
            </p:extLst>
          </p:nvPr>
        </p:nvGraphicFramePr>
        <p:xfrm>
          <a:off x="1475656" y="2636912"/>
          <a:ext cx="633670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5496" y="64533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UBS - Sede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34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Melhorar a qualidade da atenção ao idoso na Unidade de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Indicador 2.1: Proporção de idosos com Avaliação Multidimensional Rápida em dia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</a:t>
            </a:r>
            <a:r>
              <a:rPr lang="pt-BR" dirty="0" smtClean="0"/>
              <a:t>%</a:t>
            </a:r>
          </a:p>
          <a:p>
            <a:endParaRPr lang="pt-BR" dirty="0"/>
          </a:p>
          <a:p>
            <a:r>
              <a:rPr lang="pt-BR" dirty="0"/>
              <a:t>Indicador 2.2: Proporção de idosos com exame clínico apropriado em dia;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</a:t>
            </a:r>
            <a:r>
              <a:rPr lang="pt-BR" dirty="0" smtClean="0"/>
              <a:t>%</a:t>
            </a:r>
          </a:p>
          <a:p>
            <a:endParaRPr lang="pt-BR" dirty="0"/>
          </a:p>
          <a:p>
            <a:r>
              <a:rPr lang="pt-BR" dirty="0"/>
              <a:t>Indicador 2.3: Proporção de idosos hipertensos e/ou diabéticos com solicitação de exames complementares periódicos em dia;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988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Indicador 2.4: Proporção de idosos com prescrição de medicamentos  da Farmácia Popular priorizada;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</a:t>
            </a:r>
            <a:r>
              <a:rPr lang="pt-BR" dirty="0" smtClean="0"/>
              <a:t>%</a:t>
            </a:r>
          </a:p>
          <a:p>
            <a:endParaRPr lang="pt-BR" dirty="0"/>
          </a:p>
          <a:p>
            <a:r>
              <a:rPr lang="pt-BR" dirty="0"/>
              <a:t>Indicador 2.5: Proporção de idosos acamados ou com problemas de locomoção cadastrados;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</a:t>
            </a:r>
            <a:r>
              <a:rPr lang="pt-BR" dirty="0" smtClean="0"/>
              <a:t>%</a:t>
            </a:r>
          </a:p>
          <a:p>
            <a:endParaRPr lang="pt-BR" dirty="0"/>
          </a:p>
          <a:p>
            <a:r>
              <a:rPr lang="pt-BR" dirty="0"/>
              <a:t>Indicador 2.6: Proporção de idosos acamados ou com problemas de locomoção com visita domiciliar;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</a:t>
            </a:r>
            <a:r>
              <a:rPr lang="pt-BR" dirty="0" smtClean="0"/>
              <a:t>%</a:t>
            </a:r>
          </a:p>
          <a:p>
            <a:endParaRPr lang="pt-BR" dirty="0"/>
          </a:p>
          <a:p>
            <a:r>
              <a:rPr lang="pt-BR" dirty="0"/>
              <a:t>Indicador 2.7: Proporção de idosos com verificação da pressão arterial na última consulta;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6132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856" y="620688"/>
            <a:ext cx="8229600" cy="5462067"/>
          </a:xfrm>
        </p:spPr>
        <p:txBody>
          <a:bodyPr/>
          <a:lstStyle/>
          <a:p>
            <a:r>
              <a:rPr lang="pt-BR" sz="2400" dirty="0"/>
              <a:t>Indicador 2.8: Proporção de idosos hipertensos rastreados para diabetes;</a:t>
            </a:r>
          </a:p>
          <a:p>
            <a:pPr lvl="1"/>
            <a:r>
              <a:rPr lang="pt-BR" sz="2000" dirty="0"/>
              <a:t>Meta: 100% 		</a:t>
            </a:r>
            <a:endParaRPr lang="pt-BR" sz="2000" dirty="0" smtClean="0"/>
          </a:p>
          <a:p>
            <a:pPr lvl="1"/>
            <a:r>
              <a:rPr lang="pt-BR" sz="2000" dirty="0" smtClean="0"/>
              <a:t>Resultado </a:t>
            </a:r>
            <a:r>
              <a:rPr lang="pt-BR" sz="2000" dirty="0"/>
              <a:t>alcançado: 84,3%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63014327"/>
              </p:ext>
            </p:extLst>
          </p:nvPr>
        </p:nvGraphicFramePr>
        <p:xfrm>
          <a:off x="2123728" y="2708920"/>
          <a:ext cx="518807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5496" y="64533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UBS - Sede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0097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824536"/>
          </a:xfrm>
        </p:spPr>
        <p:txBody>
          <a:bodyPr/>
          <a:lstStyle/>
          <a:p>
            <a:r>
              <a:rPr lang="pt-BR" sz="2400" dirty="0"/>
              <a:t>Indicador 2.9: Proporção de idosos com avaliação da necessidade de atendimento odontológico;</a:t>
            </a:r>
          </a:p>
          <a:p>
            <a:pPr lvl="1"/>
            <a:r>
              <a:rPr lang="pt-BR" sz="2000" dirty="0"/>
              <a:t>Meta: 100% 		</a:t>
            </a:r>
            <a:endParaRPr lang="pt-BR" sz="2000" dirty="0" smtClean="0"/>
          </a:p>
          <a:p>
            <a:pPr lvl="1"/>
            <a:r>
              <a:rPr lang="pt-BR" sz="2000" dirty="0" smtClean="0"/>
              <a:t>Resultado </a:t>
            </a:r>
            <a:r>
              <a:rPr lang="pt-BR" sz="2000" dirty="0"/>
              <a:t>alcançado: 31,9%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23523294"/>
              </p:ext>
            </p:extLst>
          </p:nvPr>
        </p:nvGraphicFramePr>
        <p:xfrm>
          <a:off x="1979712" y="2708920"/>
          <a:ext cx="5060404" cy="33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7896" y="63093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UBS - Sede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0229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pt-BR" sz="2400" dirty="0"/>
              <a:t>Indicador 2.10 </a:t>
            </a:r>
            <a:r>
              <a:rPr lang="pt-BR" sz="2400" dirty="0" smtClean="0"/>
              <a:t> Proporção </a:t>
            </a:r>
            <a:r>
              <a:rPr lang="pt-BR" sz="2400" dirty="0"/>
              <a:t>de idosos com primeira consulta odontológica </a:t>
            </a:r>
            <a:r>
              <a:rPr lang="pt-BR" sz="2400" dirty="0" smtClean="0"/>
              <a:t>programática;</a:t>
            </a:r>
            <a:endParaRPr lang="pt-BR" sz="2400" dirty="0"/>
          </a:p>
          <a:p>
            <a:pPr lvl="1"/>
            <a:r>
              <a:rPr lang="pt-BR" sz="2000" dirty="0"/>
              <a:t>Meta: 100% 		</a:t>
            </a:r>
            <a:endParaRPr lang="pt-BR" sz="2000" dirty="0" smtClean="0"/>
          </a:p>
          <a:p>
            <a:pPr lvl="1"/>
            <a:r>
              <a:rPr lang="pt-BR" sz="2000" dirty="0" smtClean="0"/>
              <a:t>Resultado </a:t>
            </a:r>
            <a:r>
              <a:rPr lang="pt-BR" sz="2000" dirty="0"/>
              <a:t>alcançado: 23,4%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28852784"/>
              </p:ext>
            </p:extLst>
          </p:nvPr>
        </p:nvGraphicFramePr>
        <p:xfrm>
          <a:off x="2051720" y="2780928"/>
          <a:ext cx="5386536" cy="3258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7896" y="63093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UBS - Sede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7536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Melhorar a adesão dos idosos ao Programa de Saúde do </a:t>
            </a:r>
            <a:r>
              <a:rPr lang="pt-BR" b="1" dirty="0" smtClean="0"/>
              <a:t>Idoso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Indicador </a:t>
            </a:r>
            <a:r>
              <a:rPr lang="pt-BR" sz="2400" dirty="0" smtClean="0"/>
              <a:t>3.1: </a:t>
            </a:r>
            <a:r>
              <a:rPr lang="pt-BR" sz="2400" dirty="0"/>
              <a:t>Proporção de idosos faltosos às consultas que receberam busca </a:t>
            </a:r>
            <a:r>
              <a:rPr lang="pt-BR" sz="2400" dirty="0" smtClean="0"/>
              <a:t>ativa</a:t>
            </a:r>
          </a:p>
          <a:p>
            <a:r>
              <a:rPr lang="pt-BR" sz="2400" dirty="0" smtClean="0"/>
              <a:t>Meta</a:t>
            </a:r>
            <a:r>
              <a:rPr lang="pt-BR" sz="2400" dirty="0"/>
              <a:t>: 100% 		</a:t>
            </a:r>
            <a:endParaRPr lang="pt-BR" sz="2400" dirty="0" smtClean="0"/>
          </a:p>
          <a:p>
            <a:r>
              <a:rPr lang="pt-BR" sz="2400" dirty="0" smtClean="0"/>
              <a:t>Resultado </a:t>
            </a:r>
            <a:r>
              <a:rPr lang="pt-BR" sz="2400" dirty="0"/>
              <a:t>alcançado: 100%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18189919"/>
              </p:ext>
            </p:extLst>
          </p:nvPr>
        </p:nvGraphicFramePr>
        <p:xfrm>
          <a:off x="1979712" y="3501008"/>
          <a:ext cx="508444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7896" y="63093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UBS - Sede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7602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Melhorar o registro das </a:t>
            </a:r>
            <a:r>
              <a:rPr lang="pt-BR" b="1" dirty="0" smtClean="0"/>
              <a:t>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Indicador 4.1: Proporção de idosos com registo na ficha espelho em dia; 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100%</a:t>
            </a:r>
          </a:p>
          <a:p>
            <a:endParaRPr lang="pt-BR" dirty="0" smtClean="0"/>
          </a:p>
          <a:p>
            <a:r>
              <a:rPr lang="pt-BR" dirty="0" smtClean="0"/>
              <a:t>Indicador </a:t>
            </a:r>
            <a:r>
              <a:rPr lang="pt-BR" dirty="0"/>
              <a:t>4.2 Proporção de idosos com Caderneta de Saúde da Pessoa Idosa.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0563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: Mapear os idosos de risco da área de </a:t>
            </a:r>
            <a:r>
              <a:rPr lang="pt-BR" b="1" dirty="0" smtClean="0"/>
              <a:t>abrangência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Indicador 5.1: Proporção de idosos com avaliação de risco para morbimortalidade em dia;</a:t>
            </a:r>
          </a:p>
          <a:p>
            <a:pPr lvl="1"/>
            <a:r>
              <a:rPr lang="pt-BR" sz="2000" dirty="0"/>
              <a:t>Meta: 100% 		</a:t>
            </a:r>
            <a:endParaRPr lang="pt-BR" sz="2000" dirty="0" smtClean="0"/>
          </a:p>
          <a:p>
            <a:pPr lvl="1"/>
            <a:r>
              <a:rPr lang="pt-BR" sz="2000" dirty="0" smtClean="0"/>
              <a:t>Resultado </a:t>
            </a:r>
            <a:r>
              <a:rPr lang="pt-BR" sz="2000" dirty="0"/>
              <a:t>alcançado: 97,3%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86042174"/>
              </p:ext>
            </p:extLst>
          </p:nvPr>
        </p:nvGraphicFramePr>
        <p:xfrm>
          <a:off x="2051720" y="3356992"/>
          <a:ext cx="5127649" cy="3134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7896" y="63093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UBS - Sede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7738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pt-BR" dirty="0"/>
              <a:t>Indicador 5.2: Proporção de idosos com avaliação de rede social em dia;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</a:t>
            </a:r>
            <a:r>
              <a:rPr lang="pt-BR" dirty="0" smtClean="0"/>
              <a:t>%</a:t>
            </a:r>
          </a:p>
          <a:p>
            <a:endParaRPr lang="pt-BR" dirty="0"/>
          </a:p>
          <a:p>
            <a:r>
              <a:rPr lang="pt-BR" dirty="0"/>
              <a:t>Indicador 5.3: Proporção de idosos com avaliação para fragilização na velhice em dia. 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664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da Ação Programática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Atenção do Idoso</a:t>
            </a:r>
          </a:p>
          <a:p>
            <a:endParaRPr lang="pt-BR" dirty="0" smtClean="0"/>
          </a:p>
          <a:p>
            <a:r>
              <a:rPr lang="pt-BR" dirty="0" smtClean="0"/>
              <a:t>Agravos crônicos não transmissíveis</a:t>
            </a:r>
          </a:p>
          <a:p>
            <a:endParaRPr lang="pt-BR" dirty="0" smtClean="0"/>
          </a:p>
          <a:p>
            <a:r>
              <a:rPr lang="pt-BR" dirty="0" smtClean="0"/>
              <a:t>Possível promotor de processo incapacitante</a:t>
            </a:r>
          </a:p>
          <a:p>
            <a:endParaRPr lang="pt-BR" dirty="0" smtClean="0"/>
          </a:p>
          <a:p>
            <a:r>
              <a:rPr lang="pt-BR" dirty="0" smtClean="0"/>
              <a:t>Afeta a qualidade de vida</a:t>
            </a:r>
          </a:p>
          <a:p>
            <a:endParaRPr lang="pt-BR" dirty="0" smtClean="0"/>
          </a:p>
          <a:p>
            <a:r>
              <a:rPr lang="pt-BR" dirty="0" err="1" smtClean="0"/>
              <a:t>Prevenível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 Acompanhamento frequente</a:t>
            </a:r>
          </a:p>
          <a:p>
            <a:endParaRPr lang="pt-BR" dirty="0" smtClean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Independência do usuário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51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Promover a saúde dos idosos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Indicador 6.1 Proporção de idosos que receberam orientação nutricional para hábitos saudáveis;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100%</a:t>
            </a:r>
          </a:p>
          <a:p>
            <a:endParaRPr lang="pt-BR" dirty="0" smtClean="0"/>
          </a:p>
          <a:p>
            <a:r>
              <a:rPr lang="pt-BR" dirty="0" smtClean="0"/>
              <a:t>Indicador </a:t>
            </a:r>
            <a:r>
              <a:rPr lang="pt-BR" dirty="0"/>
              <a:t>6.2 Proporção de idosos que receberam orientação sobre prática regular de atividade física;</a:t>
            </a:r>
          </a:p>
          <a:p>
            <a:pPr lvl="1"/>
            <a:r>
              <a:rPr lang="pt-BR" dirty="0"/>
              <a:t>Meta: 100% 		</a:t>
            </a:r>
            <a:endParaRPr lang="pt-BR" dirty="0" smtClean="0"/>
          </a:p>
          <a:p>
            <a:pPr lvl="1"/>
            <a:r>
              <a:rPr lang="pt-BR" dirty="0" smtClean="0"/>
              <a:t>Resultado </a:t>
            </a:r>
            <a:r>
              <a:rPr lang="pt-BR" dirty="0"/>
              <a:t>alcançado: 100</a:t>
            </a:r>
            <a:r>
              <a:rPr lang="pt-BR" dirty="0" smtClean="0"/>
              <a:t>%</a:t>
            </a:r>
          </a:p>
          <a:p>
            <a:pPr marL="457200" lvl="1" indent="0">
              <a:buNone/>
            </a:pPr>
            <a:r>
              <a:rPr lang="pt-BR" dirty="0" smtClean="0"/>
              <a:t>          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2941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pt-BR" dirty="0" smtClean="0"/>
              <a:t>Indicador 6.3 Proporção de idosos com orientação individual de cuidados de saúde bucal em dia.	</a:t>
            </a:r>
          </a:p>
          <a:p>
            <a:pPr lvl="1"/>
            <a:r>
              <a:rPr lang="pt-BR" dirty="0" smtClean="0"/>
              <a:t>Meta: 100% 		</a:t>
            </a:r>
          </a:p>
          <a:p>
            <a:pPr lvl="1"/>
            <a:r>
              <a:rPr lang="pt-BR" dirty="0" smtClean="0"/>
              <a:t>Resultado alcançado: 78,4%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806486858"/>
              </p:ext>
            </p:extLst>
          </p:nvPr>
        </p:nvGraphicFramePr>
        <p:xfrm>
          <a:off x="1835696" y="3284984"/>
          <a:ext cx="5314528" cy="3023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7896" y="63093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UBS - Sede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94639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1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Ações previstas e realizadas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Maioria dos objetivos realizados</a:t>
            </a:r>
          </a:p>
          <a:p>
            <a:pPr lvl="1"/>
            <a:r>
              <a:rPr lang="pt-BR" dirty="0" smtClean="0"/>
              <a:t>Registro completo</a:t>
            </a:r>
          </a:p>
          <a:p>
            <a:pPr lvl="1"/>
            <a:r>
              <a:rPr lang="pt-BR" dirty="0" smtClean="0"/>
              <a:t>Qualidade na atenção</a:t>
            </a:r>
          </a:p>
          <a:p>
            <a:pPr lvl="1"/>
            <a:r>
              <a:rPr lang="pt-BR" dirty="0" smtClean="0"/>
              <a:t>Avaliação de Risco</a:t>
            </a:r>
          </a:p>
          <a:p>
            <a:pPr lvl="1"/>
            <a:r>
              <a:rPr lang="pt-BR" dirty="0" smtClean="0"/>
              <a:t>Adesão</a:t>
            </a:r>
            <a:endParaRPr lang="pt-BR" dirty="0" smtClean="0"/>
          </a:p>
          <a:p>
            <a:pPr lvl="1"/>
            <a:r>
              <a:rPr lang="pt-BR" dirty="0" smtClean="0"/>
              <a:t>Promoção à saúde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613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Ações previstas e não realizadas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Saúde Bucal</a:t>
            </a:r>
          </a:p>
          <a:p>
            <a:pPr lvl="1"/>
            <a:r>
              <a:rPr lang="pt-BR" dirty="0" smtClean="0"/>
              <a:t>Problemas de saúde do profissional dentista</a:t>
            </a:r>
          </a:p>
          <a:p>
            <a:pPr lvl="1"/>
            <a:endParaRPr lang="pt-BR" dirty="0"/>
          </a:p>
          <a:p>
            <a:r>
              <a:rPr lang="pt-BR" dirty="0" smtClean="0"/>
              <a:t>Exames complementares e referências especialistas</a:t>
            </a:r>
          </a:p>
          <a:p>
            <a:pPr lvl="1"/>
            <a:r>
              <a:rPr lang="pt-BR" dirty="0" err="1" smtClean="0"/>
              <a:t>Engurgitamento</a:t>
            </a:r>
            <a:r>
              <a:rPr lang="pt-BR" dirty="0" smtClean="0"/>
              <a:t> do sistema</a:t>
            </a:r>
          </a:p>
          <a:p>
            <a:pPr lvl="1"/>
            <a:endParaRPr lang="pt-BR" dirty="0"/>
          </a:p>
          <a:p>
            <a:r>
              <a:rPr lang="pt-BR" dirty="0" smtClean="0"/>
              <a:t>Visão conservadora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06960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Aspectos relativos à coleta e sistematização dos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Dificuldades iniciais</a:t>
            </a:r>
          </a:p>
          <a:p>
            <a:endParaRPr lang="pt-BR" dirty="0" smtClean="0"/>
          </a:p>
          <a:p>
            <a:r>
              <a:rPr lang="pt-BR" dirty="0" smtClean="0"/>
              <a:t>Sanadas com qualificação do conhecimento</a:t>
            </a:r>
          </a:p>
          <a:p>
            <a:endParaRPr lang="pt-BR" dirty="0"/>
          </a:p>
          <a:p>
            <a:r>
              <a:rPr lang="pt-BR" dirty="0" smtClean="0"/>
              <a:t>Discussões para melhoria e planejamentos futuros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0045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Viabilidade e incorporação das ações à rotina dos serviços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Projeto aclamado pela população</a:t>
            </a:r>
          </a:p>
          <a:p>
            <a:pPr lvl="1"/>
            <a:r>
              <a:rPr lang="pt-BR" dirty="0" smtClean="0"/>
              <a:t>Boa aceitação</a:t>
            </a:r>
          </a:p>
          <a:p>
            <a:endParaRPr lang="pt-BR" dirty="0"/>
          </a:p>
          <a:p>
            <a:r>
              <a:rPr lang="pt-BR" dirty="0" smtClean="0"/>
              <a:t>Equipe interessada em manter a ação na rotina da UBS.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1305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19872" y="3068960"/>
            <a:ext cx="5266928" cy="305720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Obrigado!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332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situacional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20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Situação do Município de Pureza/RN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Localização: Noroeste do Rio Grande do Norte</a:t>
            </a:r>
          </a:p>
          <a:p>
            <a:pPr lvl="1"/>
            <a:r>
              <a:rPr lang="pt-BR" dirty="0" smtClean="0"/>
              <a:t>59 km da capital, Natal.</a:t>
            </a:r>
          </a:p>
          <a:p>
            <a:endParaRPr lang="pt-BR" dirty="0" smtClean="0"/>
          </a:p>
          <a:p>
            <a:r>
              <a:rPr lang="pt-BR" dirty="0" smtClean="0"/>
              <a:t>População: 8.432 habitantes (IBGE, 2010)</a:t>
            </a:r>
          </a:p>
          <a:p>
            <a:endParaRPr lang="pt-BR" dirty="0" smtClean="0"/>
          </a:p>
          <a:p>
            <a:r>
              <a:rPr lang="pt-BR" dirty="0" smtClean="0"/>
              <a:t>Fonte de Renda: 52% programas assistencialistas</a:t>
            </a:r>
          </a:p>
          <a:p>
            <a:endParaRPr lang="pt-BR" dirty="0" smtClean="0"/>
          </a:p>
          <a:p>
            <a:r>
              <a:rPr lang="pt-BR" dirty="0" smtClean="0"/>
              <a:t>Distribuição: 65% zona rural</a:t>
            </a:r>
          </a:p>
          <a:p>
            <a:endParaRPr lang="pt-BR" dirty="0"/>
          </a:p>
          <a:p>
            <a:r>
              <a:rPr lang="pt-BR" dirty="0" smtClean="0"/>
              <a:t>Possui 3 Unidades Básicas de Saúde (UBS) e 1 hospital</a:t>
            </a:r>
          </a:p>
          <a:p>
            <a:endParaRPr lang="pt-BR" dirty="0"/>
          </a:p>
          <a:p>
            <a:r>
              <a:rPr lang="pt-BR" dirty="0" smtClean="0"/>
              <a:t>Possui </a:t>
            </a:r>
            <a:r>
              <a:rPr lang="pt-BR" dirty="0" smtClean="0"/>
              <a:t>1 </a:t>
            </a:r>
            <a:r>
              <a:rPr lang="pt-BR" dirty="0" smtClean="0"/>
              <a:t>Núcleo de Apoio à Saúde da Família (NASF)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5975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Situação da UBS - Sede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Engloba toda zona urbana de Pureza/RN</a:t>
            </a:r>
          </a:p>
          <a:p>
            <a:pPr lvl="1"/>
            <a:r>
              <a:rPr lang="pt-BR" dirty="0" smtClean="0"/>
              <a:t>1.220 famílias </a:t>
            </a:r>
          </a:p>
          <a:p>
            <a:pPr lvl="1"/>
            <a:r>
              <a:rPr lang="pt-BR" dirty="0" smtClean="0"/>
              <a:t>380 idosos</a:t>
            </a:r>
          </a:p>
          <a:p>
            <a:r>
              <a:rPr lang="pt-BR" dirty="0" smtClean="0"/>
              <a:t>Possui um distrito rural</a:t>
            </a:r>
          </a:p>
          <a:p>
            <a:endParaRPr lang="pt-BR" dirty="0"/>
          </a:p>
          <a:p>
            <a:r>
              <a:rPr lang="pt-BR" dirty="0" smtClean="0"/>
              <a:t>Espaço limitado (casa alugada)</a:t>
            </a:r>
          </a:p>
          <a:p>
            <a:pPr lvl="1"/>
            <a:r>
              <a:rPr lang="pt-BR" dirty="0" smtClean="0"/>
              <a:t>Ausência de ambientes úteis a UBS (expurgo, sala de procedimentos)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952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Equipe da UBS - Sede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Médico</a:t>
            </a:r>
          </a:p>
          <a:p>
            <a:r>
              <a:rPr lang="pt-BR" dirty="0" smtClean="0"/>
              <a:t>Enfermeiro</a:t>
            </a:r>
          </a:p>
          <a:p>
            <a:r>
              <a:rPr lang="pt-BR" dirty="0" smtClean="0"/>
              <a:t>Técnico em enfermagem</a:t>
            </a:r>
          </a:p>
          <a:p>
            <a:r>
              <a:rPr lang="pt-BR" dirty="0" smtClean="0"/>
              <a:t>Dentista</a:t>
            </a:r>
          </a:p>
          <a:p>
            <a:r>
              <a:rPr lang="pt-BR" dirty="0" smtClean="0"/>
              <a:t>Técnico em odontologia</a:t>
            </a:r>
          </a:p>
          <a:p>
            <a:r>
              <a:rPr lang="pt-BR" dirty="0" smtClean="0"/>
              <a:t>Nutricionista</a:t>
            </a:r>
          </a:p>
          <a:p>
            <a:r>
              <a:rPr lang="pt-BR" dirty="0" smtClean="0"/>
              <a:t>Recepcionista</a:t>
            </a:r>
          </a:p>
          <a:p>
            <a:r>
              <a:rPr lang="pt-BR" dirty="0" smtClean="0"/>
              <a:t>8 Agentes Comunitários de 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699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err="1" smtClean="0">
                <a:latin typeface="Arial"/>
                <a:cs typeface="Arial"/>
              </a:rPr>
              <a:t>Situação</a:t>
            </a:r>
            <a:r>
              <a:rPr lang="en-US" dirty="0" smtClean="0">
                <a:latin typeface="Arial"/>
                <a:cs typeface="Arial"/>
              </a:rPr>
              <a:t> da </a:t>
            </a:r>
            <a:r>
              <a:rPr lang="en-US" dirty="0" err="1" smtClean="0">
                <a:latin typeface="Arial"/>
                <a:cs typeface="Arial"/>
              </a:rPr>
              <a:t>ação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programática</a:t>
            </a:r>
            <a:r>
              <a:rPr lang="en-US" dirty="0" smtClean="0">
                <a:latin typeface="Arial"/>
                <a:cs typeface="Arial"/>
              </a:rPr>
              <a:t> antes da </a:t>
            </a:r>
            <a:r>
              <a:rPr lang="en-US" dirty="0" err="1" smtClean="0">
                <a:latin typeface="Arial"/>
                <a:cs typeface="Arial"/>
              </a:rPr>
              <a:t>intervenção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6128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US" sz="3000" dirty="0" err="1" smtClean="0">
                <a:latin typeface="Arial"/>
                <a:cs typeface="Arial"/>
              </a:rPr>
              <a:t>Não</a:t>
            </a:r>
            <a:r>
              <a:rPr lang="en-US" sz="3000" dirty="0" smtClean="0">
                <a:latin typeface="Arial"/>
                <a:cs typeface="Arial"/>
              </a:rPr>
              <a:t> </a:t>
            </a:r>
            <a:r>
              <a:rPr lang="en-US" sz="3000" dirty="0" err="1" smtClean="0">
                <a:latin typeface="Arial"/>
                <a:cs typeface="Arial"/>
              </a:rPr>
              <a:t>havia</a:t>
            </a:r>
            <a:r>
              <a:rPr lang="en-US" sz="3000" dirty="0" smtClean="0">
                <a:latin typeface="Arial"/>
                <a:cs typeface="Arial"/>
              </a:rPr>
              <a:t> </a:t>
            </a:r>
            <a:r>
              <a:rPr lang="en-US" sz="3000" dirty="0" err="1" smtClean="0">
                <a:latin typeface="Arial"/>
                <a:cs typeface="Arial"/>
              </a:rPr>
              <a:t>direcionamento</a:t>
            </a:r>
            <a:r>
              <a:rPr lang="en-US" sz="3000" dirty="0" smtClean="0">
                <a:latin typeface="Arial"/>
                <a:cs typeface="Arial"/>
              </a:rPr>
              <a:t>:</a:t>
            </a:r>
          </a:p>
          <a:p>
            <a:pPr lvl="1"/>
            <a:r>
              <a:rPr lang="en-US" sz="2600" dirty="0" err="1" smtClean="0">
                <a:latin typeface="Arial"/>
                <a:cs typeface="Arial"/>
              </a:rPr>
              <a:t>Relação</a:t>
            </a:r>
            <a:r>
              <a:rPr lang="en-US" sz="2600" dirty="0" smtClean="0">
                <a:latin typeface="Arial"/>
                <a:cs typeface="Arial"/>
              </a:rPr>
              <a:t> dos </a:t>
            </a:r>
            <a:r>
              <a:rPr lang="en-US" sz="2600" dirty="0" err="1" smtClean="0">
                <a:latin typeface="Arial"/>
                <a:cs typeface="Arial"/>
              </a:rPr>
              <a:t>idosos</a:t>
            </a:r>
            <a:r>
              <a:rPr lang="en-US" sz="2600" dirty="0" smtClean="0">
                <a:latin typeface="Arial"/>
                <a:cs typeface="Arial"/>
              </a:rPr>
              <a:t> </a:t>
            </a:r>
            <a:r>
              <a:rPr lang="en-US" sz="2600" dirty="0" err="1" smtClean="0">
                <a:latin typeface="Arial"/>
                <a:cs typeface="Arial"/>
              </a:rPr>
              <a:t>como</a:t>
            </a:r>
            <a:r>
              <a:rPr lang="en-US" sz="2600" dirty="0" smtClean="0">
                <a:latin typeface="Arial"/>
                <a:cs typeface="Arial"/>
              </a:rPr>
              <a:t> </a:t>
            </a:r>
            <a:r>
              <a:rPr lang="en-US" sz="2600" dirty="0" err="1" smtClean="0">
                <a:latin typeface="Arial"/>
                <a:cs typeface="Arial"/>
              </a:rPr>
              <a:t>diabéticos</a:t>
            </a:r>
            <a:r>
              <a:rPr lang="en-US" sz="2600" dirty="0" smtClean="0">
                <a:latin typeface="Arial"/>
                <a:cs typeface="Arial"/>
              </a:rPr>
              <a:t> e </a:t>
            </a:r>
            <a:r>
              <a:rPr lang="en-US" sz="2600" dirty="0" err="1" smtClean="0">
                <a:latin typeface="Arial"/>
                <a:cs typeface="Arial"/>
              </a:rPr>
              <a:t>hipertensos</a:t>
            </a:r>
            <a:endParaRPr lang="en-US" sz="26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sz="2600" dirty="0" smtClean="0">
              <a:latin typeface="Arial"/>
              <a:cs typeface="Arial"/>
            </a:endParaRPr>
          </a:p>
          <a:p>
            <a:r>
              <a:rPr lang="en-US" sz="3000" dirty="0" err="1" smtClean="0">
                <a:latin typeface="Arial"/>
                <a:cs typeface="Arial"/>
              </a:rPr>
              <a:t>Acompanhamento</a:t>
            </a:r>
            <a:r>
              <a:rPr lang="en-US" sz="3000" dirty="0" smtClean="0">
                <a:latin typeface="Arial"/>
                <a:cs typeface="Arial"/>
              </a:rPr>
              <a:t> </a:t>
            </a:r>
            <a:r>
              <a:rPr lang="en-US" sz="3000" dirty="0" err="1" smtClean="0">
                <a:latin typeface="Arial"/>
                <a:cs typeface="Arial"/>
              </a:rPr>
              <a:t>básico</a:t>
            </a:r>
            <a:r>
              <a:rPr lang="en-US" sz="3000" dirty="0" smtClean="0">
                <a:latin typeface="Arial"/>
                <a:cs typeface="Arial"/>
              </a:rPr>
              <a:t> e </a:t>
            </a:r>
            <a:r>
              <a:rPr lang="en-US" sz="3000" dirty="0" err="1" smtClean="0">
                <a:latin typeface="Arial"/>
                <a:cs typeface="Arial"/>
              </a:rPr>
              <a:t>curativista</a:t>
            </a:r>
            <a:r>
              <a:rPr lang="en-US" sz="3000" dirty="0" smtClean="0">
                <a:latin typeface="Arial"/>
                <a:cs typeface="Arial"/>
              </a:rPr>
              <a:t>;</a:t>
            </a:r>
            <a:endParaRPr lang="en-US" sz="3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000" dirty="0" smtClean="0">
              <a:latin typeface="Arial"/>
              <a:cs typeface="Arial"/>
            </a:endParaRPr>
          </a:p>
          <a:p>
            <a:r>
              <a:rPr lang="en-US" sz="3000" dirty="0" err="1" smtClean="0">
                <a:latin typeface="Arial"/>
                <a:cs typeface="Arial"/>
              </a:rPr>
              <a:t>Monitoramento</a:t>
            </a:r>
            <a:r>
              <a:rPr lang="en-US" sz="3000" dirty="0" smtClean="0">
                <a:latin typeface="Arial"/>
                <a:cs typeface="Arial"/>
              </a:rPr>
              <a:t> </a:t>
            </a:r>
            <a:r>
              <a:rPr lang="en-US" sz="3000" dirty="0" err="1" smtClean="0">
                <a:latin typeface="Arial"/>
                <a:cs typeface="Arial"/>
              </a:rPr>
              <a:t>ausente</a:t>
            </a:r>
            <a:r>
              <a:rPr lang="en-US" sz="3000" dirty="0">
                <a:latin typeface="Arial"/>
                <a:cs typeface="Arial"/>
              </a:rPr>
              <a:t>.</a:t>
            </a:r>
            <a:endParaRPr lang="en-US" sz="3000" dirty="0" smtClean="0">
              <a:latin typeface="Arial"/>
              <a:cs typeface="Arial"/>
            </a:endParaRPr>
          </a:p>
          <a:p>
            <a:endParaRPr lang="en-US" sz="3000" dirty="0">
              <a:latin typeface="Arial"/>
              <a:cs typeface="Arial"/>
            </a:endParaRPr>
          </a:p>
          <a:p>
            <a:endParaRPr lang="en-US" sz="3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000" u="sng" dirty="0" smtClean="0">
                <a:latin typeface="Arial"/>
                <a:cs typeface="Arial"/>
              </a:rPr>
              <a:t>  </a:t>
            </a:r>
            <a:endParaRPr lang="en-US" sz="3000" u="sng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44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818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844</Words>
  <Application>Microsoft Office PowerPoint</Application>
  <PresentationFormat>Apresentação na tela (4:3)</PresentationFormat>
  <Paragraphs>240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Tema do Office</vt:lpstr>
      <vt:lpstr>Melhoria da Atenção à Saúde dos Idosos na Estratégia Saúde da Família Sede, Pureza-RN </vt:lpstr>
      <vt:lpstr>Apresentação</vt:lpstr>
      <vt:lpstr>Importância da Ação Programática</vt:lpstr>
      <vt:lpstr>Análise situacional</vt:lpstr>
      <vt:lpstr>Situação do Município de Pureza/RN</vt:lpstr>
      <vt:lpstr>Situação da UBS - Sede </vt:lpstr>
      <vt:lpstr>Equipe da UBS - Sede</vt:lpstr>
      <vt:lpstr> Situação da ação programática antes da intervenção </vt:lpstr>
      <vt:lpstr>objetivos</vt:lpstr>
      <vt:lpstr>Objetivo Geral</vt:lpstr>
      <vt:lpstr>Objetivos Específicos</vt:lpstr>
      <vt:lpstr>Metodologia</vt:lpstr>
      <vt:lpstr>Monitoramento e avaliação</vt:lpstr>
      <vt:lpstr>Organização e gestão do serviço</vt:lpstr>
      <vt:lpstr>Engajamento público</vt:lpstr>
      <vt:lpstr>Qualificação da Prática Clínica</vt:lpstr>
      <vt:lpstr>Logística</vt:lpstr>
      <vt:lpstr>Apresentação do PowerPoint</vt:lpstr>
      <vt:lpstr>Resultados</vt:lpstr>
      <vt:lpstr>Ampliar a cobertura do Programa de Saúde do Idoso</vt:lpstr>
      <vt:lpstr>Melhorar a qualidade da atenção ao idoso na Unidade de Saúde</vt:lpstr>
      <vt:lpstr>Apresentação do PowerPoint</vt:lpstr>
      <vt:lpstr>Apresentação do PowerPoint</vt:lpstr>
      <vt:lpstr>Apresentação do PowerPoint</vt:lpstr>
      <vt:lpstr>Apresentação do PowerPoint</vt:lpstr>
      <vt:lpstr>Melhorar a adesão dos idosos ao Programa de Saúde do Idoso </vt:lpstr>
      <vt:lpstr>Melhorar o registro das informações</vt:lpstr>
      <vt:lpstr>: Mapear os idosos de risco da área de abrangência</vt:lpstr>
      <vt:lpstr>Apresentação do PowerPoint</vt:lpstr>
      <vt:lpstr>Promover a saúde dos idosos</vt:lpstr>
      <vt:lpstr>Apresentação do PowerPoint</vt:lpstr>
      <vt:lpstr>Discussão</vt:lpstr>
      <vt:lpstr>Ações previstas e realizadas</vt:lpstr>
      <vt:lpstr>Ações previstas e não realizadas</vt:lpstr>
      <vt:lpstr>Aspectos relativos à coleta e sistematização dos dados</vt:lpstr>
      <vt:lpstr>Viabilidade e incorporação das ações à rotina dos serviços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dos Idosos na Estratégia Saúde da Família Sede, Pureza-RN</dc:title>
  <dc:creator>MARCIO</dc:creator>
  <cp:lastModifiedBy>MARCIO</cp:lastModifiedBy>
  <cp:revision>11</cp:revision>
  <dcterms:created xsi:type="dcterms:W3CDTF">2015-01-20T22:28:45Z</dcterms:created>
  <dcterms:modified xsi:type="dcterms:W3CDTF">2015-01-21T00:07:48Z</dcterms:modified>
</cp:coreProperties>
</file>