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7" r:id="rId11"/>
    <p:sldId id="319" r:id="rId12"/>
    <p:sldId id="265" r:id="rId13"/>
    <p:sldId id="268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320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301" r:id="rId43"/>
    <p:sldId id="305" r:id="rId44"/>
    <p:sldId id="323" r:id="rId45"/>
    <p:sldId id="302" r:id="rId46"/>
    <p:sldId id="322" r:id="rId47"/>
    <p:sldId id="295" r:id="rId48"/>
    <p:sldId id="304" r:id="rId49"/>
    <p:sldId id="306" r:id="rId50"/>
    <p:sldId id="307" r:id="rId51"/>
    <p:sldId id="324" r:id="rId52"/>
    <p:sldId id="325" r:id="rId53"/>
    <p:sldId id="308" r:id="rId54"/>
    <p:sldId id="309" r:id="rId55"/>
    <p:sldId id="310" r:id="rId56"/>
    <p:sldId id="311" r:id="rId57"/>
    <p:sldId id="312" r:id="rId58"/>
    <p:sldId id="313" r:id="rId59"/>
    <p:sldId id="315" r:id="rId60"/>
    <p:sldId id="314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CA\Documents\Sa&#250;de%20da%20Fam&#237;lia\Resultados\MONICA%20Coleta%20de%20dados%20Semana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auto.filho\Downloads\Dados%20finais%20corrigidos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corrigidos.xls]Indicadores'!$C$5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corrigidos.xls]Indicadores'!$D$4:$F$4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corrigidos.xls]Indicadores'!$D$5:$F$5</c:f>
              <c:numCache>
                <c:formatCode>0.0%</c:formatCode>
                <c:ptCount val="3"/>
                <c:pt idx="0">
                  <c:v>0.76190476190476186</c:v>
                </c:pt>
                <c:pt idx="1">
                  <c:v>1</c:v>
                </c:pt>
                <c:pt idx="2">
                  <c:v>0.95238095238095233</c:v>
                </c:pt>
              </c:numCache>
            </c:numRef>
          </c:val>
        </c:ser>
        <c:axId val="50513408"/>
        <c:axId val="50514944"/>
      </c:barChart>
      <c:catAx>
        <c:axId val="505134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514944"/>
        <c:crosses val="autoZero"/>
        <c:auto val="1"/>
        <c:lblAlgn val="ctr"/>
        <c:lblOffset val="100"/>
      </c:catAx>
      <c:valAx>
        <c:axId val="505149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5134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(1).xls]Indicadores'!$C$62</c:f>
              <c:strCache>
                <c:ptCount val="1"/>
                <c:pt idx="0">
                  <c:v>Proporção de gestantes com solicitação de hemoglobina / hematócrito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(1).xls]Indicadores'!$D$62:$F$62</c:f>
              <c:numCache>
                <c:formatCode>0.0%</c:formatCode>
                <c:ptCount val="3"/>
                <c:pt idx="0">
                  <c:v>1</c:v>
                </c:pt>
                <c:pt idx="1">
                  <c:v>1.1428571428571441</c:v>
                </c:pt>
                <c:pt idx="2">
                  <c:v>1</c:v>
                </c:pt>
              </c:numCache>
            </c:numRef>
          </c:val>
        </c:ser>
        <c:axId val="55608064"/>
        <c:axId val="55609600"/>
      </c:barChart>
      <c:catAx>
        <c:axId val="556080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609600"/>
        <c:crosses val="autoZero"/>
        <c:auto val="1"/>
        <c:lblAlgn val="ctr"/>
        <c:lblOffset val="100"/>
      </c:catAx>
      <c:valAx>
        <c:axId val="556096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6080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(1).xls]Indicadores'!$C$67</c:f>
              <c:strCache>
                <c:ptCount val="1"/>
                <c:pt idx="0">
                  <c:v>Proporção de gestantes com solicitação de glicemia de jejum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(1).xls]Indicadores'!$D$67:$F$67</c:f>
              <c:numCache>
                <c:formatCode>0.0%</c:formatCode>
                <c:ptCount val="3"/>
                <c:pt idx="0">
                  <c:v>0.87500000000000366</c:v>
                </c:pt>
                <c:pt idx="1">
                  <c:v>1.0476190476190397</c:v>
                </c:pt>
                <c:pt idx="2">
                  <c:v>1</c:v>
                </c:pt>
              </c:numCache>
            </c:numRef>
          </c:val>
        </c:ser>
        <c:axId val="55633408"/>
        <c:axId val="55634944"/>
      </c:barChart>
      <c:catAx>
        <c:axId val="556334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634944"/>
        <c:crosses val="autoZero"/>
        <c:auto val="1"/>
        <c:lblAlgn val="ctr"/>
        <c:lblOffset val="100"/>
      </c:catAx>
      <c:valAx>
        <c:axId val="556349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6334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(1).xls]Indicadores'!$C$82</c:f>
              <c:strCache>
                <c:ptCount val="1"/>
                <c:pt idx="0">
                  <c:v>Proporção de gestantes com solicitação de testagem anti-HIV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(1).xls]Indicadores'!$D$81:$F$81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(1).xls]Indicadores'!$D$82:$F$82</c:f>
              <c:numCache>
                <c:formatCode>0.0%</c:formatCode>
                <c:ptCount val="3"/>
                <c:pt idx="0">
                  <c:v>0.9375</c:v>
                </c:pt>
                <c:pt idx="1">
                  <c:v>1.0952380952380938</c:v>
                </c:pt>
                <c:pt idx="2">
                  <c:v>1</c:v>
                </c:pt>
              </c:numCache>
            </c:numRef>
          </c:val>
        </c:ser>
        <c:axId val="55695616"/>
        <c:axId val="55697408"/>
      </c:barChart>
      <c:catAx>
        <c:axId val="55695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697408"/>
        <c:crosses val="autoZero"/>
        <c:auto val="1"/>
        <c:lblAlgn val="ctr"/>
        <c:lblOffset val="100"/>
      </c:catAx>
      <c:valAx>
        <c:axId val="556974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6956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(1).xls]Indicadores'!$C$87</c:f>
              <c:strCache>
                <c:ptCount val="1"/>
                <c:pt idx="0">
                  <c:v>Proporção de gestantes com solicitação de sorologia para hepatite B (HBsAg)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(1).xls]Indicadores'!$D$86:$F$86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(1).xls]Indicadores'!$D$87:$F$87</c:f>
              <c:numCache>
                <c:formatCode>0.0%</c:formatCode>
                <c:ptCount val="3"/>
                <c:pt idx="0">
                  <c:v>1</c:v>
                </c:pt>
                <c:pt idx="1">
                  <c:v>1.1428571428571441</c:v>
                </c:pt>
                <c:pt idx="2">
                  <c:v>1</c:v>
                </c:pt>
              </c:numCache>
            </c:numRef>
          </c:val>
        </c:ser>
        <c:axId val="55704576"/>
        <c:axId val="55722752"/>
      </c:barChart>
      <c:catAx>
        <c:axId val="55704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22752"/>
        <c:crosses val="autoZero"/>
        <c:auto val="1"/>
        <c:lblAlgn val="ctr"/>
        <c:lblOffset val="100"/>
      </c:catAx>
      <c:valAx>
        <c:axId val="557227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045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(1).xls]Indicadores'!$C$92</c:f>
              <c:strCache>
                <c:ptCount val="1"/>
                <c:pt idx="0">
                  <c:v>Proporção de gestantes com sorologia para toxoplasmose (IgG e IgM) na primeira consulta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(1).xls]Indicadores'!$D$91:$F$91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(1).xls]Indicadores'!$D$92:$F$92</c:f>
              <c:numCache>
                <c:formatCode>0.0%</c:formatCode>
                <c:ptCount val="3"/>
                <c:pt idx="0">
                  <c:v>1</c:v>
                </c:pt>
                <c:pt idx="1">
                  <c:v>1.1428571428571441</c:v>
                </c:pt>
                <c:pt idx="2">
                  <c:v>1</c:v>
                </c:pt>
              </c:numCache>
            </c:numRef>
          </c:val>
        </c:ser>
        <c:axId val="55762944"/>
        <c:axId val="55764480"/>
      </c:barChart>
      <c:catAx>
        <c:axId val="557629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64480"/>
        <c:crosses val="autoZero"/>
        <c:auto val="1"/>
        <c:lblAlgn val="ctr"/>
        <c:lblOffset val="100"/>
      </c:catAx>
      <c:valAx>
        <c:axId val="557644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629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(1).xls]Indicadores'!$C$77</c:f>
              <c:strCache>
                <c:ptCount val="1"/>
                <c:pt idx="0">
                  <c:v>Proporção de gestantes com solicitação de exame de Urina tipo 1 com urocultura e antibiograma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(1).xls]Indicadores'!$D$76:$F$76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(1).xls]Indicadores'!$D$77:$F$77</c:f>
              <c:numCache>
                <c:formatCode>0.0%</c:formatCode>
                <c:ptCount val="3"/>
                <c:pt idx="0">
                  <c:v>1</c:v>
                </c:pt>
                <c:pt idx="1">
                  <c:v>1.0952380952380938</c:v>
                </c:pt>
                <c:pt idx="2">
                  <c:v>0.95000000000000062</c:v>
                </c:pt>
              </c:numCache>
            </c:numRef>
          </c:val>
        </c:ser>
        <c:axId val="55788288"/>
        <c:axId val="55789824"/>
      </c:barChart>
      <c:catAx>
        <c:axId val="55788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89824"/>
        <c:crosses val="autoZero"/>
        <c:auto val="1"/>
        <c:lblAlgn val="ctr"/>
        <c:lblOffset val="100"/>
      </c:catAx>
      <c:valAx>
        <c:axId val="557898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882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(1).xls]Indicadores'!$C$72</c:f>
              <c:strCache>
                <c:ptCount val="1"/>
                <c:pt idx="0">
                  <c:v>Proporção de gestantes com solicitação de VDRL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(1).xls]Indicadores'!$D$72:$F$72</c:f>
              <c:numCache>
                <c:formatCode>0.0%</c:formatCode>
                <c:ptCount val="3"/>
                <c:pt idx="0">
                  <c:v>1</c:v>
                </c:pt>
                <c:pt idx="1">
                  <c:v>1.0952380952380938</c:v>
                </c:pt>
                <c:pt idx="2">
                  <c:v>0.95000000000000062</c:v>
                </c:pt>
              </c:numCache>
            </c:numRef>
          </c:val>
        </c:ser>
        <c:axId val="55830016"/>
        <c:axId val="55831552"/>
      </c:barChart>
      <c:catAx>
        <c:axId val="558300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831552"/>
        <c:crosses val="autoZero"/>
        <c:auto val="1"/>
        <c:lblAlgn val="ctr"/>
        <c:lblOffset val="100"/>
      </c:catAx>
      <c:valAx>
        <c:axId val="558315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830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Indicadores!$D$96:$F$96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Indicadores!$D$97:$F$97</c:f>
              <c:numCache>
                <c:formatCode>0.0%</c:formatCode>
                <c:ptCount val="3"/>
                <c:pt idx="0">
                  <c:v>0.75000000000000033</c:v>
                </c:pt>
                <c:pt idx="1">
                  <c:v>0.66666666666666663</c:v>
                </c:pt>
                <c:pt idx="2">
                  <c:v>0.75000000000000033</c:v>
                </c:pt>
              </c:numCache>
            </c:numRef>
          </c:val>
        </c:ser>
        <c:axId val="55843456"/>
        <c:axId val="55890304"/>
      </c:barChart>
      <c:catAx>
        <c:axId val="55843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890304"/>
        <c:crosses val="autoZero"/>
        <c:auto val="1"/>
        <c:lblAlgn val="ctr"/>
        <c:lblOffset val="100"/>
      </c:catAx>
      <c:valAx>
        <c:axId val="5589030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8434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7.2194523525372242E-2"/>
          <c:y val="2.1435237262008938E-2"/>
          <c:w val="0.91256415556014858"/>
          <c:h val="0.904354039078448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Indicadores!$C$102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Indicadores!$D$101:$F$101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Indicadores!$D$102:$F$102</c:f>
              <c:numCache>
                <c:formatCode>0.0%</c:formatCode>
                <c:ptCount val="3"/>
                <c:pt idx="0">
                  <c:v>0.6875</c:v>
                </c:pt>
                <c:pt idx="1">
                  <c:v>0.47619047619047633</c:v>
                </c:pt>
                <c:pt idx="2">
                  <c:v>0.65000000000000036</c:v>
                </c:pt>
              </c:numCache>
            </c:numRef>
          </c:val>
        </c:ser>
        <c:axId val="55897472"/>
        <c:axId val="55981184"/>
      </c:barChart>
      <c:catAx>
        <c:axId val="558974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81184"/>
        <c:crosses val="autoZero"/>
        <c:auto val="1"/>
        <c:lblAlgn val="ctr"/>
        <c:lblOffset val="100"/>
      </c:catAx>
      <c:valAx>
        <c:axId val="5598118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8974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Indicadores!$C$107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Indicadores!$D$106:$F$106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Indicadores!$D$107:$F$107</c:f>
              <c:numCache>
                <c:formatCode>0.0%</c:formatCode>
                <c:ptCount val="3"/>
                <c:pt idx="0">
                  <c:v>0.25</c:v>
                </c:pt>
                <c:pt idx="1">
                  <c:v>0.19047619047619063</c:v>
                </c:pt>
                <c:pt idx="2">
                  <c:v>0.35000000000000014</c:v>
                </c:pt>
              </c:numCache>
            </c:numRef>
          </c:val>
        </c:ser>
        <c:axId val="55902592"/>
        <c:axId val="55904128"/>
      </c:barChart>
      <c:catAx>
        <c:axId val="55902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04128"/>
        <c:crosses val="autoZero"/>
        <c:auto val="1"/>
        <c:lblAlgn val="ctr"/>
        <c:lblOffset val="100"/>
      </c:catAx>
      <c:valAx>
        <c:axId val="5590412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025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0.62500000000000056</c:v>
                </c:pt>
                <c:pt idx="1">
                  <c:v>0.71428571428571463</c:v>
                </c:pt>
                <c:pt idx="2">
                  <c:v>0.60000000000000053</c:v>
                </c:pt>
              </c:numCache>
            </c:numRef>
          </c:val>
        </c:ser>
        <c:axId val="55191808"/>
        <c:axId val="55201792"/>
      </c:barChart>
      <c:catAx>
        <c:axId val="55191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201792"/>
        <c:crosses val="autoZero"/>
        <c:auto val="1"/>
        <c:lblAlgn val="ctr"/>
        <c:lblOffset val="100"/>
      </c:catAx>
      <c:valAx>
        <c:axId val="552017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1918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(1).xls]Indicadores'!$C$117</c:f>
              <c:strCache>
                <c:ptCount val="1"/>
                <c:pt idx="0">
                  <c:v>Proporção de gestantes com primeira consulta odontológica com tratamento dentário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(1).xls]Indicadores'!$D$116:$F$116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(1).xls]Indicadores'!$D$117:$F$117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0.66666666666666663</c:v>
                </c:pt>
                <c:pt idx="2">
                  <c:v>0.22222222222222221</c:v>
                </c:pt>
              </c:numCache>
            </c:numRef>
          </c:val>
        </c:ser>
        <c:axId val="55923840"/>
        <c:axId val="55925376"/>
      </c:barChart>
      <c:catAx>
        <c:axId val="559238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25376"/>
        <c:crosses val="autoZero"/>
        <c:auto val="1"/>
        <c:lblAlgn val="ctr"/>
        <c:lblOffset val="100"/>
      </c:catAx>
      <c:valAx>
        <c:axId val="559253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238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(1).xls]Indicadores'!$C$122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(1).xls]Indicadores'!$D$121:$F$121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(1).xls]Indicadores'!$D$122:$F$122</c:f>
              <c:numCache>
                <c:formatCode>0.0%</c:formatCode>
                <c:ptCount val="3"/>
                <c:pt idx="0">
                  <c:v>0.75000000000000366</c:v>
                </c:pt>
                <c:pt idx="1">
                  <c:v>0.76190476190476186</c:v>
                </c:pt>
                <c:pt idx="2">
                  <c:v>0.70000000000000062</c:v>
                </c:pt>
              </c:numCache>
            </c:numRef>
          </c:val>
        </c:ser>
        <c:axId val="56035200"/>
        <c:axId val="56036736"/>
      </c:barChart>
      <c:catAx>
        <c:axId val="56035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036736"/>
        <c:crosses val="autoZero"/>
        <c:auto val="1"/>
        <c:lblAlgn val="ctr"/>
        <c:lblOffset val="100"/>
      </c:catAx>
      <c:valAx>
        <c:axId val="560367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0352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(1).xls]Indicadores'!$C$127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(1).xls]Indicadores'!$D$126:$F$126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(1).xls]Indicadores'!$D$127:$F$127</c:f>
              <c:numCache>
                <c:formatCode>0.0%</c:formatCode>
                <c:ptCount val="3"/>
                <c:pt idx="0">
                  <c:v>1</c:v>
                </c:pt>
                <c:pt idx="1">
                  <c:v>1.1428571428571441</c:v>
                </c:pt>
                <c:pt idx="2">
                  <c:v>1</c:v>
                </c:pt>
              </c:numCache>
            </c:numRef>
          </c:val>
        </c:ser>
        <c:axId val="56052352"/>
        <c:axId val="56074624"/>
      </c:barChart>
      <c:catAx>
        <c:axId val="56052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074624"/>
        <c:crosses val="autoZero"/>
        <c:auto val="1"/>
        <c:lblAlgn val="ctr"/>
        <c:lblOffset val="100"/>
      </c:catAx>
      <c:valAx>
        <c:axId val="560746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0523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(1).xls]Indicadores'!$C$132</c:f>
              <c:strCache>
                <c:ptCount val="1"/>
                <c:pt idx="0">
                  <c:v>Proporção de gestantes com avaliação de prioridade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(1).xls]Indicadores'!$D$131:$F$131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(1).xls]Indicadores'!$D$132:$F$132</c:f>
              <c:numCache>
                <c:formatCode>0.0%</c:formatCode>
                <c:ptCount val="3"/>
                <c:pt idx="0">
                  <c:v>1</c:v>
                </c:pt>
                <c:pt idx="1">
                  <c:v>0.95238095238095233</c:v>
                </c:pt>
                <c:pt idx="2">
                  <c:v>1</c:v>
                </c:pt>
              </c:numCache>
            </c:numRef>
          </c:val>
        </c:ser>
        <c:axId val="56093696"/>
        <c:axId val="56173312"/>
      </c:barChart>
      <c:catAx>
        <c:axId val="560936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173312"/>
        <c:crosses val="autoZero"/>
        <c:auto val="1"/>
        <c:lblAlgn val="ctr"/>
        <c:lblOffset val="100"/>
      </c:catAx>
      <c:valAx>
        <c:axId val="561733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0936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Indicadores!$D$136:$F$136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Indicadores!$D$137:$F$137</c:f>
              <c:numCache>
                <c:formatCode>0.0%</c:formatCode>
                <c:ptCount val="3"/>
                <c:pt idx="0">
                  <c:v>1</c:v>
                </c:pt>
                <c:pt idx="1">
                  <c:v>0.85714285714285754</c:v>
                </c:pt>
                <c:pt idx="2">
                  <c:v>1</c:v>
                </c:pt>
              </c:numCache>
            </c:numRef>
          </c:val>
        </c:ser>
        <c:axId val="56201600"/>
        <c:axId val="56203136"/>
      </c:barChart>
      <c:catAx>
        <c:axId val="562016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203136"/>
        <c:crosses val="autoZero"/>
        <c:auto val="1"/>
        <c:lblAlgn val="ctr"/>
        <c:lblOffset val="100"/>
      </c:catAx>
      <c:valAx>
        <c:axId val="562031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2016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Indicadores!$C$143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Indicadores!$D$142:$F$142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Indicadores!$D$143:$F$143</c:f>
              <c:numCache>
                <c:formatCode>0.0%</c:formatCode>
                <c:ptCount val="3"/>
                <c:pt idx="0">
                  <c:v>1</c:v>
                </c:pt>
                <c:pt idx="1">
                  <c:v>0.85714285714285754</c:v>
                </c:pt>
                <c:pt idx="2">
                  <c:v>1</c:v>
                </c:pt>
              </c:numCache>
            </c:numRef>
          </c:val>
        </c:ser>
        <c:axId val="56247424"/>
        <c:axId val="56248960"/>
      </c:barChart>
      <c:catAx>
        <c:axId val="562474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248960"/>
        <c:crosses val="autoZero"/>
        <c:auto val="1"/>
        <c:lblAlgn val="ctr"/>
        <c:lblOffset val="100"/>
      </c:catAx>
      <c:valAx>
        <c:axId val="562489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2474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(1).xls]Indicadores'!$C$148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'[Dados finais corrigidos (1).xls]Indicadores'!$D$147:$F$147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(1).xls]Indicadores'!$D$148:$F$148</c:f>
              <c:numCache>
                <c:formatCode>0.0%</c:formatCode>
                <c:ptCount val="3"/>
                <c:pt idx="0">
                  <c:v>0.9375</c:v>
                </c:pt>
                <c:pt idx="1">
                  <c:v>0.90476190476190121</c:v>
                </c:pt>
                <c:pt idx="2">
                  <c:v>1</c:v>
                </c:pt>
              </c:numCache>
            </c:numRef>
          </c:val>
        </c:ser>
        <c:axId val="56264576"/>
        <c:axId val="56266112"/>
      </c:barChart>
      <c:catAx>
        <c:axId val="56264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266112"/>
        <c:crosses val="autoZero"/>
        <c:auto val="1"/>
        <c:lblAlgn val="ctr"/>
        <c:lblOffset val="100"/>
      </c:catAx>
      <c:valAx>
        <c:axId val="562661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2645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Indicadores!$C$153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Indicadores!$D$152:$F$152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Indicadores!$D$153:$F$153</c:f>
              <c:numCache>
                <c:formatCode>0.0%</c:formatCode>
                <c:ptCount val="3"/>
                <c:pt idx="0">
                  <c:v>0.9375</c:v>
                </c:pt>
                <c:pt idx="1">
                  <c:v>0.80952380952380965</c:v>
                </c:pt>
                <c:pt idx="2">
                  <c:v>1</c:v>
                </c:pt>
              </c:numCache>
            </c:numRef>
          </c:val>
        </c:ser>
        <c:axId val="56318592"/>
        <c:axId val="56332672"/>
      </c:barChart>
      <c:catAx>
        <c:axId val="56318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32672"/>
        <c:crosses val="autoZero"/>
        <c:auto val="1"/>
        <c:lblAlgn val="ctr"/>
        <c:lblOffset val="100"/>
      </c:catAx>
      <c:valAx>
        <c:axId val="5633267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185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Indicadores!$C$158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Indicadores!$D$157:$F$157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Indicadores!$D$158:$F$158</c:f>
              <c:numCache>
                <c:formatCode>0.0%</c:formatCode>
                <c:ptCount val="3"/>
                <c:pt idx="0">
                  <c:v>1</c:v>
                </c:pt>
                <c:pt idx="1">
                  <c:v>0.85714285714285754</c:v>
                </c:pt>
                <c:pt idx="2">
                  <c:v>1</c:v>
                </c:pt>
              </c:numCache>
            </c:numRef>
          </c:val>
        </c:ser>
        <c:axId val="56339840"/>
        <c:axId val="56370304"/>
      </c:barChart>
      <c:catAx>
        <c:axId val="563398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70304"/>
        <c:crosses val="autoZero"/>
        <c:auto val="1"/>
        <c:lblAlgn val="ctr"/>
        <c:lblOffset val="100"/>
      </c:catAx>
      <c:valAx>
        <c:axId val="5637030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3398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Indicadores!$C$163</c:f>
              <c:strCache>
                <c:ptCount val="1"/>
                <c:pt idx="0">
                  <c:v>Proporção de gestantes e puérperas com primeira consulta odontológica com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Indicadores!$D$162:$F$162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Indicadores!$D$163:$F$163</c:f>
              <c:numCache>
                <c:formatCode>0.0%</c:formatCode>
                <c:ptCount val="3"/>
                <c:pt idx="0">
                  <c:v>5</c:v>
                </c:pt>
                <c:pt idx="1">
                  <c:v>4.25</c:v>
                </c:pt>
                <c:pt idx="2">
                  <c:v>2.2222222222222232</c:v>
                </c:pt>
              </c:numCache>
            </c:numRef>
          </c:val>
        </c:ser>
        <c:axId val="56418688"/>
        <c:axId val="56420224"/>
      </c:barChart>
      <c:catAx>
        <c:axId val="56418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420224"/>
        <c:crosses val="autoZero"/>
        <c:auto val="1"/>
        <c:lblAlgn val="ctr"/>
        <c:lblOffset val="100"/>
      </c:catAx>
      <c:valAx>
        <c:axId val="5642022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4186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0.18750000000000022</c:v>
                </c:pt>
                <c:pt idx="1">
                  <c:v>0.28571428571428625</c:v>
                </c:pt>
                <c:pt idx="2">
                  <c:v>0.45</c:v>
                </c:pt>
              </c:numCache>
            </c:numRef>
          </c:val>
        </c:ser>
        <c:axId val="55229440"/>
        <c:axId val="55239424"/>
      </c:barChart>
      <c:catAx>
        <c:axId val="55229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239424"/>
        <c:crosses val="autoZero"/>
        <c:auto val="1"/>
        <c:lblAlgn val="ctr"/>
        <c:lblOffset val="100"/>
      </c:catAx>
      <c:valAx>
        <c:axId val="55239424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229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de alto risco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0.2</c:v>
                </c:pt>
                <c:pt idx="1">
                  <c:v>0.33333333333333331</c:v>
                </c:pt>
                <c:pt idx="2">
                  <c:v>0.75000000000000056</c:v>
                </c:pt>
              </c:numCache>
            </c:numRef>
          </c:val>
        </c:ser>
        <c:axId val="54681600"/>
        <c:axId val="54683136"/>
      </c:barChart>
      <c:catAx>
        <c:axId val="546816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683136"/>
        <c:crosses val="autoZero"/>
        <c:auto val="1"/>
        <c:lblAlgn val="ctr"/>
        <c:lblOffset val="100"/>
      </c:catAx>
      <c:valAx>
        <c:axId val="5468313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6816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gestantes faltosas às consultas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0.28571428571428603</c:v>
                </c:pt>
                <c:pt idx="1">
                  <c:v>0.75000000000000056</c:v>
                </c:pt>
                <c:pt idx="2">
                  <c:v>0.88888888888888884</c:v>
                </c:pt>
              </c:numCache>
            </c:numRef>
          </c:val>
        </c:ser>
        <c:axId val="54715136"/>
        <c:axId val="54716672"/>
      </c:barChart>
      <c:catAx>
        <c:axId val="54715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716672"/>
        <c:crosses val="autoZero"/>
        <c:auto val="1"/>
        <c:lblAlgn val="ctr"/>
        <c:lblOffset val="100"/>
      </c:catAx>
      <c:valAx>
        <c:axId val="5471667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7151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Indicadores!$D$37:$F$37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Indicadores!$D$38:$F$38</c:f>
              <c:numCache>
                <c:formatCode>0.0%</c:formatCode>
                <c:ptCount val="3"/>
                <c:pt idx="0">
                  <c:v>0.62500000000000056</c:v>
                </c:pt>
                <c:pt idx="1">
                  <c:v>0.80952380952380965</c:v>
                </c:pt>
                <c:pt idx="2">
                  <c:v>0.70000000000000051</c:v>
                </c:pt>
              </c:numCache>
            </c:numRef>
          </c:val>
        </c:ser>
        <c:axId val="55396224"/>
        <c:axId val="55397760"/>
      </c:barChart>
      <c:catAx>
        <c:axId val="55396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397760"/>
        <c:crosses val="autoZero"/>
        <c:auto val="1"/>
        <c:lblAlgn val="ctr"/>
        <c:lblOffset val="100"/>
      </c:catAx>
      <c:valAx>
        <c:axId val="5539776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3962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0.9375</c:v>
                </c:pt>
                <c:pt idx="1">
                  <c:v>0.95238095238095233</c:v>
                </c:pt>
                <c:pt idx="2">
                  <c:v>0.95000000000000018</c:v>
                </c:pt>
              </c:numCache>
            </c:numRef>
          </c:val>
        </c:ser>
        <c:axId val="55433856"/>
        <c:axId val="55443840"/>
      </c:barChart>
      <c:catAx>
        <c:axId val="554338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43840"/>
        <c:crosses val="autoZero"/>
        <c:auto val="1"/>
        <c:lblAlgn val="ctr"/>
        <c:lblOffset val="100"/>
      </c:catAx>
      <c:valAx>
        <c:axId val="5544384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338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(1).xls]Indicadores'!$C$62</c:f>
              <c:strCache>
                <c:ptCount val="1"/>
                <c:pt idx="0">
                  <c:v>Proporção de gestantes com solicitação de hemoglobina / hematócrito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'[Dados finais corrigidos (1).xls]Indicadores'!$D$61:$F$61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(1).xls]Indicadores'!$D$62:$F$62</c:f>
              <c:numCache>
                <c:formatCode>0.0%</c:formatCode>
                <c:ptCount val="3"/>
                <c:pt idx="0">
                  <c:v>1</c:v>
                </c:pt>
                <c:pt idx="1">
                  <c:v>1.1428571428571441</c:v>
                </c:pt>
                <c:pt idx="2">
                  <c:v>1</c:v>
                </c:pt>
              </c:numCache>
            </c:numRef>
          </c:val>
        </c:ser>
        <c:axId val="55454720"/>
        <c:axId val="55476992"/>
      </c:barChart>
      <c:catAx>
        <c:axId val="55454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76992"/>
        <c:crosses val="autoZero"/>
        <c:auto val="1"/>
        <c:lblAlgn val="ctr"/>
        <c:lblOffset val="100"/>
      </c:catAx>
      <c:valAx>
        <c:axId val="5547699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547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'[Dados finais corrigidos (1).xls]Indicadores'!$C$57</c:f>
              <c:strCache>
                <c:ptCount val="1"/>
                <c:pt idx="0">
                  <c:v>Proporção de gestantes com solicitação de ABO-Rh na primeira consulta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'[Dados finais corrigidos (1).xls]Indicadores'!$D$56:$F$56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'[Dados finais corrigidos (1).xls]Indicadores'!$D$57:$F$57</c:f>
              <c:numCache>
                <c:formatCode>0.0%</c:formatCode>
                <c:ptCount val="3"/>
                <c:pt idx="0">
                  <c:v>1</c:v>
                </c:pt>
                <c:pt idx="1">
                  <c:v>1.1428571428571441</c:v>
                </c:pt>
                <c:pt idx="2">
                  <c:v>1</c:v>
                </c:pt>
              </c:numCache>
            </c:numRef>
          </c:val>
        </c:ser>
        <c:axId val="55578624"/>
        <c:axId val="55580160"/>
      </c:barChart>
      <c:catAx>
        <c:axId val="555786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580160"/>
        <c:crosses val="autoZero"/>
        <c:auto val="1"/>
        <c:lblAlgn val="ctr"/>
        <c:lblOffset val="100"/>
      </c:catAx>
      <c:valAx>
        <c:axId val="555801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5786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BB5B92-57D8-4B9D-97E1-76ADF5ACA0B5}" type="datetimeFigureOut">
              <a:rPr lang="pt-BR" smtClean="0"/>
              <a:pPr/>
              <a:t>19/02/2014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C241E6-B2AF-4907-B64F-3FAE86DC5BD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2363688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	UNIVERSIDADE FEDERAL DE PELOTAS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Programa de Pós-Graduação de Especialização em Saúde da Família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7200472" cy="4248472"/>
          </a:xfrm>
        </p:spPr>
        <p:txBody>
          <a:bodyPr anchor="b">
            <a:normAutofit fontScale="92500" lnSpcReduction="20000"/>
          </a:bodyPr>
          <a:lstStyle/>
          <a:p>
            <a:pPr algn="ctr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000" b="1" dirty="0" smtClean="0">
                <a:latin typeface="Arial" pitchFamily="34" charset="0"/>
                <a:cs typeface="Arial" pitchFamily="34" charset="0"/>
              </a:rPr>
              <a:t>Atenção ao Pré-natal e </a:t>
            </a:r>
            <a:r>
              <a:rPr lang="pt-BR" sz="3000" b="1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na Unidade de Saúde da Família Costa do Ipiranga Município de Gravataí/RS</a:t>
            </a:r>
          </a:p>
          <a:p>
            <a:pPr algn="ctr"/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Autor: Mônica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Guzinski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Rodrigues</a:t>
            </a: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Orientador:Adauto Martins Soares Filho</a:t>
            </a: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Pelotas, 2013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 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Não há dados anteriores do local para comparação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1- Ampliar a cobertura do pré-natal;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2- Melhorar a adesão ao pré-natal;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3- Melhorar a qualidade da atenção ao pré-natal 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realizado na Unidade;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4- Melhorar registro das informações;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5- Mapear as gestantes de risco;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6- Promover a Saúde no pré-natal.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Ampliar a cobertura de pré-natal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Garantir acompanhamento de pré-natal para 80% das gestantes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Ao final da 12° semana alcançou-se 95,2% da meta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cadastradas no programa de pré-natal 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puerpério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Ampliar a cobertura do pré-natal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Aumentar captação  de gestantes 1° trimestre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Garantir captação 80% gestantes 1° trimestre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Ao final da 12° semana alcançou-se 60% da meta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captadas no primeiro trimestre de gestação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Ampliar a cobertura de pré-natal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Ampliar a cobertura da primeira consulta odontológica com plano de tratamento para 50% das mulheres cadastradas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Ao final da 12° semana alcançou-se 45% da meta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Proporção de gestantes com primeira consulta odontológica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Ampliar a cobertura de pré-natal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Realizar primeira consulta odontológica em 70% das gestantes classificadas como alto risco para doenças bucais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Ao final da 12° semana alcançou-se 75% da meta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Proporção de gestantes de alto risco com primeira consulta odontológica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Importância: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Necessidade de redução da mortalidade materna e fetal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Dificuldade de acesso à saúde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Oferta de serviços de qualidade à população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Organização dos serviços e controle de qualidade destes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adesão ao pré-natal 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puerpério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Realizar busca ativa de 80% das gestantes faltosas às consultas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Ao final da 12° semana alcançou-se 88,9% da meta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Proporção de gestantes faltosas às consultas que receberam busca ativa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a adesão ao pré-natal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Fazer busca ativa de 80% das gestantes, com primeira consulta odontológica programática, faltosas às consultas</a:t>
            </a:r>
            <a:r>
              <a:rPr lang="pt-BR" dirty="0" smtClean="0"/>
              <a:t>. 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Não foi realizada busca ativa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qualidade de atendimento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Realizar no mínimo um exame ginecológico por trimestre em 70% das mulheres durante o pré-natal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Ao final da 12° semana alcançou-se 70% da meta</a:t>
            </a:r>
          </a:p>
          <a:p>
            <a:endParaRPr lang="pt-BR" sz="2800" dirty="0" smtClean="0"/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300" dirty="0" smtClean="0">
                <a:latin typeface="Arial" pitchFamily="34" charset="0"/>
                <a:cs typeface="Arial" pitchFamily="34" charset="0"/>
              </a:rPr>
              <a:t>Proporção de gestantes com pelo menos um exame ginecológico por trimestre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qualidade de atendimento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Realizar no mínimo um exame de mamas durante o pré-natal em 100% das gestantes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Ao final da 12° semana alcançou-se 95% da meta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Proporção de gestantes com  pelo menos um exame das mamas durante o pré-natal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qualidade de atendimento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Garantir a 80% das usuárias a prescrição de suplementação de sulfato ferroso e ácido fólico conforme protocolo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Ao final da 12° semana alcançou-se 100% da meta*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com prescrição de suplementação de sulfato ferroso e ácido fólico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qualidade de atendimento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Oferecer exames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laboratorias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de acordo com a idade gestacional 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Garantir a 80% das gestantes a solicitação de exames laboratoriais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100% das gestantes ao final da 12° semana tiveram os seguintes exames solicitados: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Gravataí/RS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População de 259.138 habitantes (IBGE/ 2012)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Localizada há aproximadamente 23 quilômetros de Porto Alegre</a:t>
            </a: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Principal fonte de renda é o setor industrial, em especial o automotivo.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sistema municipal de saúde dispõe de 12 ESF e 14 UBS tradicionais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Também conta com 12 equipes de Saúde Bucais nas Unidades Básicas de Saúde e 11 equipes nas Unidades de Saúde da Família.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Não dispõe de equipe de NASF, falta de especialistas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com solicitação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ABO-Rh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na primeira consulta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com solicitação hemoglobina/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hematócrito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em dia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com solicitação de glicemia de jejum em dia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Propoção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de gestantes com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testagem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anti-HIV em dia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com solicitação de sorologia para Hepatite B em dia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com sorologia para toxoplasmose em dia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Apenas a solicitação de Urina Tipo 1 e VDRL não atingiram 100% das pacientes, contudo superaram as metas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com solicitação de exame de Urina Tipo 1 e Urocultura em dia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com solicitação de VDRL em dia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qualidade de atendimento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Oferecer imunização para Tétano e Hepatite B a 80% das gestantes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Alcançou-se 75% de imunização para Tétano    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Alcançou-se 65% de imunização para Hepatite B    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Unidade de Saúde da Família Costa do Ipiranga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Zona Rural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Difícil acesso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 Equipes de Saúde da Família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Uma equipe de Saúde Bucal (autoclave estragada há mais de 6 meses)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Estrutura física adequada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Aproximadamente 7000 moradores na área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Proporção de gestantes com  o esquema da vacina </a:t>
            </a:r>
            <a:r>
              <a:rPr lang="pt-BR" sz="3100" dirty="0" err="1" smtClean="0">
                <a:latin typeface="Arial" pitchFamily="34" charset="0"/>
                <a:cs typeface="Arial" pitchFamily="34" charset="0"/>
              </a:rPr>
              <a:t>anti-tetânica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completo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Chart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>Proporção de gestantes com  o esquema da vacina de Hepatite B completo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6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qualidade de atendimento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avaliação de saúde bucal em 50% das gestantes durante o pré-natal.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Ao final de 12 semanas ofertou-se atendimento a 35% das gestantes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Proporção de gestantes com avaliação de saúde bucal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Chart 7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qualidade de atendimento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Concluir o tratamento dentário em 50% das gestantes com primeira consulta odontológica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Ao final de 12 semanas 22,2% das gestantes tiveram tratamentos dentários concluídos*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com primeira consulta odontológica com tratamento dentário concluído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qualidade de atendimento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Realizar exame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em 60% das gestantes entre o 30º  e 42º dia do pós-parto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Alcançou-se a meta prevista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registros das informações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Manter registro na ficha espelho de pré-natal/vacinação em 100% das gestantes 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70% das usuárias tiveram suas fichas-espelho de vacinação atualizadas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Proporção de gestantes com registro na ficha espelho de pré-natal/vacinação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Mapear as gestantes de risco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Avaliar risco gestacional em 100% das gestantes.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100% das gestantes foram avaliadas quanto ao risco gestacional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Situação anterior à intervenção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Não se realizava busca ativa às faltosas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Não se utilizavam protocolos de atendimento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Registro inadequado dos atendimentos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Inexistência de monitoramento da atenção ao pré-natal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Não havia integração entre equipe médica e odontológica para atendimento das gestantes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Proporção de gestantes com avaliação de risco gestacional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Mapear as gestantes de risco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Realizar avaliação da prioridade de atendimento odontológico em 90% das gestantes cadastradas na unidade de saúde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Ao final da intervenção 100% das usuárias tiveram prioridade no atendimento, embora este não tenha sido realizado*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gestantes com prioridade de atendimento odontológico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Promover a saúde no pré-natal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Garantir a 90% das gestantes orientações sobre: nutrição,  uso de álcool e drogas, aleitamento materno, cuidados com o recém-nascido, anticoncepção pós-parto e higiene bucal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Todas as usuárias receberam orientações quanto à promoção de saúde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que receberam orientação nutricional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Proporção de gestantes que receberam orientação sobre aleitamento materno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Proporção de gestantes que receberam orientação sobre cuidados com o recém-nascido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Proporção de gestantes com orientação sobre anticoncepção após o parto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Chart 1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Proporção de gestantes com orientação sobre os riscos do tabagismo e do uso de álcool e drogas na gestação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com primeira consulta odontológica com orientação sobre higiene bucal*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/>
          <a:lstStyle/>
          <a:p>
            <a:r>
              <a:rPr lang="pt-BR" dirty="0" smtClean="0"/>
              <a:t>Apesar de apenas 35% das gestantes terem recebido avaliação de saúde bucal, todas as usuárias cadastradas receberam orientações quanto à higiene bucal durante as atividades de grupo.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a atenção ao pré-natal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(com saúde bucal)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Proporção de gestantes 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com primeira consulta odontológica com orientação sobre higiene bucal*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1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Melhorias na qualidade do atendimento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Qualificação profissional da equipe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Integração entre a equipe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Descentralização da figura do médico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Rotina de atendimento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Melhoria nos registros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Reflexão Crítica Sobre Processo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r>
              <a:rPr lang="pt-BR" dirty="0" smtClean="0"/>
              <a:t>Qualificação profissional</a:t>
            </a:r>
          </a:p>
          <a:p>
            <a:r>
              <a:rPr lang="pt-BR" dirty="0" smtClean="0"/>
              <a:t>Considerações sobre EAD</a:t>
            </a:r>
          </a:p>
          <a:p>
            <a:r>
              <a:rPr lang="pt-BR" dirty="0" smtClean="0"/>
              <a:t>Fórum de Dúvidas Clínicas</a:t>
            </a:r>
          </a:p>
          <a:p>
            <a:r>
              <a:rPr lang="pt-BR" dirty="0" smtClean="0"/>
              <a:t>Casos Clínicos Interativos</a:t>
            </a:r>
          </a:p>
          <a:p>
            <a:r>
              <a:rPr lang="pt-BR" dirty="0" smtClean="0"/>
              <a:t>Distribuição de Tarefas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Exibindo fot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Imagem 2" descr="usf Co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4322174" cy="6408712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6444208" y="5445224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Obrigada!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Capacitação da Equipe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Cadastramento cuidadoso das usuárias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Utilização do protocolo do Ministério da Saúde Cadernos de Atenção Básica Pré-Natal de Baixo Risco, 2012 (conduta clínica e terapêutica)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Organização agenda de atendimento</a:t>
            </a:r>
          </a:p>
          <a:p>
            <a:pPr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Acompanhamento das ações através fichas-espelho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Atendimento prioritário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Busca de faltosas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Oferta de imunizações e exames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laboratorias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Atendimento odontológico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Início de atividades de grupo de gestantes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Avaliação de risco gestacional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Ações de promoção de saúde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Exames ginecológicos e de mamas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466</TotalTime>
  <Words>1287</Words>
  <Application>Microsoft Office PowerPoint</Application>
  <PresentationFormat>Apresentação na tela (4:3)</PresentationFormat>
  <Paragraphs>188</Paragraphs>
  <Slides>63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63</vt:i4>
      </vt:variant>
    </vt:vector>
  </HeadingPairs>
  <TitlesOfParts>
    <vt:vector size="64" baseType="lpstr">
      <vt:lpstr>Solstício</vt:lpstr>
      <vt:lpstr> UNIVERSIDADE FEDERAL DE PELOTAS          Programa de Pós-Graduação de Especialização em Saúde da Família </vt:lpstr>
      <vt:lpstr>Introdução</vt:lpstr>
      <vt:lpstr>Gravataí/RS</vt:lpstr>
      <vt:lpstr>Unidade de Saúde da Família Costa do Ipiranga</vt:lpstr>
      <vt:lpstr>Situação anterior à intervenção</vt:lpstr>
      <vt:lpstr>Objetivo Geral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Proporção de gestantes cadastradas no programa de pré-natal e puerpério</vt:lpstr>
      <vt:lpstr>Objetivos, Metas e Resultados</vt:lpstr>
      <vt:lpstr>Proporção de gestantes captadas no primeiro trimestre de gestação</vt:lpstr>
      <vt:lpstr>Objetivos, Metas e Resultados</vt:lpstr>
      <vt:lpstr>Proporção de gestantes com primeira consulta odontológica</vt:lpstr>
      <vt:lpstr>Objetivos, Metas e Resultados</vt:lpstr>
      <vt:lpstr>Proporção de gestantes de alto risco com primeira consulta odontológica</vt:lpstr>
      <vt:lpstr>Objetivos, Metas e Resultados</vt:lpstr>
      <vt:lpstr>Proporção de gestantes faltosas às consultas que receberam busca ativa</vt:lpstr>
      <vt:lpstr>Objetivos, Metas e Resultados</vt:lpstr>
      <vt:lpstr>Objetivos, Metas e Resultados</vt:lpstr>
      <vt:lpstr> Proporção de gestantes com pelo menos um exame ginecológico por trimestre </vt:lpstr>
      <vt:lpstr>Objetivos, Metas e Resultados</vt:lpstr>
      <vt:lpstr> Proporção de gestantes com  pelo menos um exame das mamas durante o pré-natal </vt:lpstr>
      <vt:lpstr>Objetivos, Metas e Resultados</vt:lpstr>
      <vt:lpstr>Proporção de gestantes com prescrição de suplementação de sulfato ferroso e ácido fólico</vt:lpstr>
      <vt:lpstr>Objetivos, Metas e Resultados</vt:lpstr>
      <vt:lpstr>Proporção de gestantes com solicitação ABO-Rh na primeira consulta</vt:lpstr>
      <vt:lpstr>Proporção de gestantes com solicitação hemoglobina/hematócrito em dia</vt:lpstr>
      <vt:lpstr>Proporção de gestantes com solicitação de glicemia de jejum em dia</vt:lpstr>
      <vt:lpstr>Propoção de gestantes com testagem anti-HIV em dia</vt:lpstr>
      <vt:lpstr>Proporção de gestantes com solicitação de sorologia para Hepatite B em dia</vt:lpstr>
      <vt:lpstr>Proporção de gestantes com sorologia para toxoplasmose em dia</vt:lpstr>
      <vt:lpstr>Objetivos, Metas e Resultados</vt:lpstr>
      <vt:lpstr>Proporção de gestantes com solicitação de exame de Urina Tipo 1 e Urocultura em dia</vt:lpstr>
      <vt:lpstr>Proporção de gestantes com solicitação de VDRL em dia</vt:lpstr>
      <vt:lpstr>Objetivos, Metas e Resultados</vt:lpstr>
      <vt:lpstr> Proporção de gestantes com  o esquema da vacina anti-tetânica completo </vt:lpstr>
      <vt:lpstr>Proporção de gestantes com  o esquema da vacina de Hepatite B completo </vt:lpstr>
      <vt:lpstr>Objetivos, Metas e Resultados</vt:lpstr>
      <vt:lpstr> Proporção de gestantes com avaliação de saúde bucal </vt:lpstr>
      <vt:lpstr>Objetivos, Metas e Resultados</vt:lpstr>
      <vt:lpstr> Proporção de gestantes com primeira consulta odontológica com tratamento dentário concluído </vt:lpstr>
      <vt:lpstr>Objetivos, Metas e Resultados</vt:lpstr>
      <vt:lpstr>Objetivos, Metas e Resultados</vt:lpstr>
      <vt:lpstr> Proporção de gestantes com registro na ficha espelho de pré-natal/vacinação </vt:lpstr>
      <vt:lpstr>Objetivos, Metas e Resultados</vt:lpstr>
      <vt:lpstr> Proporção de gestantes com avaliação de risco gestacional </vt:lpstr>
      <vt:lpstr>Objetivos, Metas e Resultados</vt:lpstr>
      <vt:lpstr>Proporção gestantes com prioridade de atendimento odontológico</vt:lpstr>
      <vt:lpstr>Objetivos, Metas e Resultados</vt:lpstr>
      <vt:lpstr> Proporção de gestantes que receberam orientação nutricional </vt:lpstr>
      <vt:lpstr> Proporção de gestantes que receberam orientação sobre aleitamento materno </vt:lpstr>
      <vt:lpstr> Proporção de gestantes que receberam orientação sobre cuidados com o recém-nascido </vt:lpstr>
      <vt:lpstr> Proporção de gestantes com orientação sobre anticoncepção após o parto </vt:lpstr>
      <vt:lpstr> Proporção de gestantes com orientação sobre os riscos do tabagismo e do uso de álcool e drogas na gestação </vt:lpstr>
      <vt:lpstr>Proporção de gestantes e puérperas com primeira consulta odontológica com orientação sobre higiene bucal*</vt:lpstr>
      <vt:lpstr> Proporção de gestantes e puérperas com primeira consulta odontológica com orientação sobre higiene bucal* </vt:lpstr>
      <vt:lpstr>Discussão</vt:lpstr>
      <vt:lpstr>Reflexão Crítica Sobre Processo de Aprendizagem</vt:lpstr>
      <vt:lpstr>Slide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         Programa de Pós-Graduação de Especialização em Saúde da Família</dc:title>
  <dc:creator>MONICA</dc:creator>
  <cp:lastModifiedBy>MONICA</cp:lastModifiedBy>
  <cp:revision>43</cp:revision>
  <dcterms:created xsi:type="dcterms:W3CDTF">2014-02-13T17:28:37Z</dcterms:created>
  <dcterms:modified xsi:type="dcterms:W3CDTF">2014-02-19T17:00:52Z</dcterms:modified>
</cp:coreProperties>
</file>