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jk\Documents\esp_sus\2013_08_15%20Coleta%20de%20dados%20Sa&#250;de%20Bucal%20escolares%20-%20M&#244;nica%20Jankovski%20Kretschek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jk\Documents\esp_sus\2013_08_15%20Coleta%20de%20dados%20Sa&#250;de%20Bucal%20escolares%20-%20M&#244;nica%20Jankovski%20Kretschek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jk\Documents\esp_sus\2013_08_15%20Coleta%20de%20dados%20Sa&#250;de%20Bucal%20escolares%20-%20M&#244;nica%20Jankovski%20Kretschek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jk\Documents\esp_sus\2013_08_15%20Coleta%20de%20dados%20Sa&#250;de%20Bucal%20escolares%20-%20M&#244;nica%20Jankovski%20Kretschek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jk\Documents\esp_sus\2013_08_15%20Coleta%20de%20dados%20Sa&#250;de%20Bucal%20escolares%20-%20M&#244;nica%20Jankovski%20Kretschek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jk\Documents\esp_sus\2013_08_15%20Coleta%20de%20dados%20Sa&#250;de%20Bucal%20escolares%20-%20M&#244;nica%20Jankovski%20Kretschek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jk\Documents\esp_sus\2013_08_15%20Coleta%20de%20dados%20Sa&#250;de%20Bucal%20escolares%20-%20M&#244;nica%20Jankovski%20Kretschek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jk\Documents\esp_sus\coleta%20de%20dados%20-%20aplica&#231;&#227;o%20de%20gel%20fluoretad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jk\Documents\esp_sus\2013_08_15%20Coleta%20de%20dados%20Sa&#250;de%20Bucal%20escolares%20-%20M&#244;nica%20Jankovski%20Kretschek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jk\Documents\esp_sus\2013_08_15%20Coleta%20de%20dados%20Sa&#250;de%20Bucal%20escolares%20-%20M&#244;nica%20Jankovski%20Kretschek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jk\Documents\esp_sus\2013_08_15%20Coleta%20de%20dados%20Sa&#250;de%20Bucal%20escolares%20-%20M&#244;nica%20Jankovski%20Kretsche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</c:f>
              <c:strCache>
                <c:ptCount val="1"/>
                <c:pt idx="0">
                  <c:v>Proporção de escolares examinados na escola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Indicadores!$D$6:$G$6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Indicadores!$D$7:$G$7</c:f>
              <c:numCache>
                <c:formatCode>0,0%</c:formatCode>
                <c:ptCount val="4"/>
                <c:pt idx="0">
                  <c:v>0.93697478991596639</c:v>
                </c:pt>
                <c:pt idx="1">
                  <c:v>0.99579831932773111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989056"/>
        <c:axId val="45011328"/>
      </c:barChart>
      <c:catAx>
        <c:axId val="44989056"/>
        <c:scaling>
          <c:orientation val="minMax"/>
        </c:scaling>
        <c:delete val="0"/>
        <c:axPos val="b"/>
        <c:numFmt formatCode="G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5011328"/>
        <c:crosses val="autoZero"/>
        <c:auto val="1"/>
        <c:lblAlgn val="ctr"/>
        <c:lblOffset val="100"/>
        <c:noMultiLvlLbl val="0"/>
      </c:catAx>
      <c:valAx>
        <c:axId val="4501132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9890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Indicadores!$C$66</c:f>
              <c:strCache>
                <c:ptCount val="1"/>
                <c:pt idx="0">
                  <c:v>Proporção de escolares com orientações sobre cárie dentária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Indicadores!$D$65:$G$65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Indicadores!$D$66:$G$66</c:f>
              <c:numCache>
                <c:formatCode>0,0%</c:formatCode>
                <c:ptCount val="4"/>
                <c:pt idx="0">
                  <c:v>0.93697478991596639</c:v>
                </c:pt>
                <c:pt idx="1">
                  <c:v>0.99579831932773111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825856"/>
        <c:axId val="90827392"/>
      </c:barChart>
      <c:catAx>
        <c:axId val="90825856"/>
        <c:scaling>
          <c:orientation val="minMax"/>
        </c:scaling>
        <c:delete val="0"/>
        <c:axPos val="b"/>
        <c:numFmt formatCode="G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827392"/>
        <c:crosses val="autoZero"/>
        <c:auto val="1"/>
        <c:lblAlgn val="ctr"/>
        <c:lblOffset val="100"/>
        <c:noMultiLvlLbl val="0"/>
      </c:catAx>
      <c:valAx>
        <c:axId val="908273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8258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Indicadores!$C$73</c:f>
              <c:strCache>
                <c:ptCount val="1"/>
                <c:pt idx="0">
                  <c:v>Proporção de escolares com orientações nutricionais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Indicadores!$D$72:$G$72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Indicadores!$D$73:$G$73</c:f>
              <c:numCache>
                <c:formatCode>0,0%</c:formatCode>
                <c:ptCount val="4"/>
                <c:pt idx="0">
                  <c:v>0.93697478991596639</c:v>
                </c:pt>
                <c:pt idx="1">
                  <c:v>0.99579831932773111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263296"/>
        <c:axId val="88876544"/>
      </c:barChart>
      <c:catAx>
        <c:axId val="88263296"/>
        <c:scaling>
          <c:orientation val="minMax"/>
        </c:scaling>
        <c:delete val="0"/>
        <c:axPos val="b"/>
        <c:numFmt formatCode="G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876544"/>
        <c:crosses val="autoZero"/>
        <c:auto val="1"/>
        <c:lblAlgn val="ctr"/>
        <c:lblOffset val="100"/>
        <c:noMultiLvlLbl val="0"/>
      </c:catAx>
      <c:valAx>
        <c:axId val="888765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2632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escolares moradores da área de abrangência da unidade de saúde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0,0%</c:formatCode>
                <c:ptCount val="4"/>
                <c:pt idx="0">
                  <c:v>0.39743589743589741</c:v>
                </c:pt>
                <c:pt idx="1">
                  <c:v>0.50314465408805031</c:v>
                </c:pt>
                <c:pt idx="2">
                  <c:v>0.57861635220125784</c:v>
                </c:pt>
                <c:pt idx="3">
                  <c:v>0.61006289308176098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939520"/>
        <c:axId val="91489408"/>
      </c:barChart>
      <c:catAx>
        <c:axId val="88939520"/>
        <c:scaling>
          <c:orientation val="minMax"/>
        </c:scaling>
        <c:delete val="0"/>
        <c:axPos val="b"/>
        <c:numFmt formatCode="G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489408"/>
        <c:crosses val="autoZero"/>
        <c:auto val="1"/>
        <c:lblAlgn val="ctr"/>
        <c:lblOffset val="100"/>
        <c:noMultiLvlLbl val="0"/>
      </c:catAx>
      <c:valAx>
        <c:axId val="914894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9395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escolares de alto risco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Indicadores!$D$19:$G$19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Indicadores!$D$20:$G$20</c:f>
              <c:numCache>
                <c:formatCode>0,0%</c:formatCode>
                <c:ptCount val="4"/>
                <c:pt idx="0">
                  <c:v>0.51428571428571423</c:v>
                </c:pt>
                <c:pt idx="1">
                  <c:v>0.58666666666666667</c:v>
                </c:pt>
                <c:pt idx="2">
                  <c:v>0.68</c:v>
                </c:pt>
                <c:pt idx="3">
                  <c:v>0.69333333333333336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967040"/>
        <c:axId val="45015040"/>
      </c:barChart>
      <c:catAx>
        <c:axId val="44967040"/>
        <c:scaling>
          <c:orientation val="minMax"/>
        </c:scaling>
        <c:delete val="0"/>
        <c:axPos val="b"/>
        <c:numFmt formatCode="G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45015040"/>
        <c:crosses val="autoZero"/>
        <c:auto val="1"/>
        <c:lblAlgn val="ctr"/>
        <c:lblOffset val="100"/>
        <c:noMultiLvlLbl val="0"/>
      </c:catAx>
      <c:valAx>
        <c:axId val="450150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449670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Indicadores!$C$26</c:f>
              <c:strCache>
                <c:ptCount val="1"/>
                <c:pt idx="0">
                  <c:v>Proporção de buscas realizadas aos escolares moradores da área de abrangência da unidade de saúde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Indicadores!$D$25:$G$25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Indicadores!$D$26:$G$26</c:f>
              <c:numCache>
                <c:formatCode>0,0%</c:formatCode>
                <c:ptCount val="4"/>
                <c:pt idx="0">
                  <c:v>0</c:v>
                </c:pt>
                <c:pt idx="1">
                  <c:v>0.11764705882352941</c:v>
                </c:pt>
                <c:pt idx="2">
                  <c:v>0.42857142857142855</c:v>
                </c:pt>
                <c:pt idx="3">
                  <c:v>0.45454545454545453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393216"/>
        <c:axId val="88183168"/>
      </c:barChart>
      <c:catAx>
        <c:axId val="132393216"/>
        <c:scaling>
          <c:orientation val="minMax"/>
        </c:scaling>
        <c:delete val="0"/>
        <c:axPos val="b"/>
        <c:numFmt formatCode="G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88183168"/>
        <c:crosses val="autoZero"/>
        <c:auto val="1"/>
        <c:lblAlgn val="ctr"/>
        <c:lblOffset val="100"/>
        <c:noMultiLvlLbl val="0"/>
      </c:catAx>
      <c:valAx>
        <c:axId val="881831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23932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escolares com escovação dental supervisionada com creme dental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0,0%</c:formatCode>
                <c:ptCount val="4"/>
                <c:pt idx="0">
                  <c:v>0</c:v>
                </c:pt>
                <c:pt idx="1">
                  <c:v>0.99579831932773111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008000"/>
        <c:axId val="45009536"/>
      </c:barChart>
      <c:catAx>
        <c:axId val="45008000"/>
        <c:scaling>
          <c:orientation val="minMax"/>
        </c:scaling>
        <c:delete val="0"/>
        <c:axPos val="b"/>
        <c:numFmt formatCode="G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45009536"/>
        <c:crosses val="autoZero"/>
        <c:auto val="1"/>
        <c:lblAlgn val="ctr"/>
        <c:lblOffset val="100"/>
        <c:noMultiLvlLbl val="0"/>
      </c:catAx>
      <c:valAx>
        <c:axId val="4500953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450080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Plan1!$A$2:$D$2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Plan1!$A$3:$D$3</c:f>
              <c:numCache>
                <c:formatCode>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843968"/>
        <c:axId val="49033984"/>
      </c:barChart>
      <c:catAx>
        <c:axId val="47843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49033984"/>
        <c:crosses val="autoZero"/>
        <c:auto val="1"/>
        <c:lblAlgn val="ctr"/>
        <c:lblOffset val="100"/>
        <c:noMultiLvlLbl val="0"/>
      </c:catAx>
      <c:valAx>
        <c:axId val="4903398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7843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escolares com tratamento dentário concluído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Indicadores!$D$43:$G$44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0,0%</c:formatCode>
                <c:ptCount val="4"/>
                <c:pt idx="0">
                  <c:v>0.56451612903225812</c:v>
                </c:pt>
                <c:pt idx="1">
                  <c:v>0.77500000000000002</c:v>
                </c:pt>
                <c:pt idx="2">
                  <c:v>0.83695652173913049</c:v>
                </c:pt>
                <c:pt idx="3">
                  <c:v>0.87628865979381443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781760"/>
        <c:axId val="88164992"/>
      </c:barChart>
      <c:catAx>
        <c:axId val="87781760"/>
        <c:scaling>
          <c:orientation val="minMax"/>
        </c:scaling>
        <c:delete val="0"/>
        <c:axPos val="b"/>
        <c:numFmt formatCode="G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164992"/>
        <c:crosses val="autoZero"/>
        <c:auto val="1"/>
        <c:lblAlgn val="ctr"/>
        <c:lblOffset val="100"/>
        <c:noMultiLvlLbl val="0"/>
      </c:catAx>
      <c:valAx>
        <c:axId val="881649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7817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escolares com registro atualizado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Indicadores!$D$51:$G$51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Indicadores!$D$52:$G$52</c:f>
              <c:numCache>
                <c:formatCode>0,0%</c:formatCode>
                <c:ptCount val="4"/>
                <c:pt idx="0">
                  <c:v>0.70967741935483875</c:v>
                </c:pt>
                <c:pt idx="1">
                  <c:v>0.875</c:v>
                </c:pt>
                <c:pt idx="2">
                  <c:v>0.90217391304347827</c:v>
                </c:pt>
                <c:pt idx="3">
                  <c:v>0.91752577319587625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064192"/>
        <c:axId val="80404480"/>
      </c:barChart>
      <c:catAx>
        <c:axId val="49064192"/>
        <c:scaling>
          <c:orientation val="minMax"/>
        </c:scaling>
        <c:delete val="0"/>
        <c:axPos val="b"/>
        <c:numFmt formatCode="G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404480"/>
        <c:crosses val="autoZero"/>
        <c:auto val="1"/>
        <c:lblAlgn val="ctr"/>
        <c:lblOffset val="100"/>
        <c:noMultiLvlLbl val="0"/>
      </c:catAx>
      <c:valAx>
        <c:axId val="804044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0641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escolares com orientações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Indicadores!$D$58:$G$58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Indicadores!$D$59:$G$59</c:f>
              <c:numCache>
                <c:formatCode>0,0%</c:formatCode>
                <c:ptCount val="4"/>
                <c:pt idx="0">
                  <c:v>0.93697478991596639</c:v>
                </c:pt>
                <c:pt idx="1">
                  <c:v>0.99579831932773111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234240"/>
        <c:axId val="88904064"/>
      </c:barChart>
      <c:catAx>
        <c:axId val="88234240"/>
        <c:scaling>
          <c:orientation val="minMax"/>
        </c:scaling>
        <c:delete val="0"/>
        <c:axPos val="b"/>
        <c:numFmt formatCode="G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904064"/>
        <c:crosses val="autoZero"/>
        <c:auto val="1"/>
        <c:lblAlgn val="ctr"/>
        <c:lblOffset val="100"/>
        <c:noMultiLvlLbl val="0"/>
      </c:catAx>
      <c:valAx>
        <c:axId val="889040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2342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F7074-FBF9-4A81-8A44-D3BCEE4B0AAA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312AD-D2F8-48EC-AA5B-44B0451379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88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F794-FFB9-4409-9F11-2D8B8716BC5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C09D-8094-40EA-B536-6B705AEDE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7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F794-FFB9-4409-9F11-2D8B8716BC5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C09D-8094-40EA-B536-6B705AEDE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4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F794-FFB9-4409-9F11-2D8B8716BC5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C09D-8094-40EA-B536-6B705AEDE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04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F794-FFB9-4409-9F11-2D8B8716BC5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C09D-8094-40EA-B536-6B705AEDE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436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F794-FFB9-4409-9F11-2D8B8716BC5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C09D-8094-40EA-B536-6B705AEDE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75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F794-FFB9-4409-9F11-2D8B8716BC5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C09D-8094-40EA-B536-6B705AEDE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34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F794-FFB9-4409-9F11-2D8B8716BC5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C09D-8094-40EA-B536-6B705AEDE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82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F794-FFB9-4409-9F11-2D8B8716BC5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C09D-8094-40EA-B536-6B705AEDE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921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F794-FFB9-4409-9F11-2D8B8716BC5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C09D-8094-40EA-B536-6B705AEDE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11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F794-FFB9-4409-9F11-2D8B8716BC5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C09D-8094-40EA-B536-6B705AEDE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20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F794-FFB9-4409-9F11-2D8B8716BC5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C09D-8094-40EA-B536-6B705AEDE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64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F794-FFB9-4409-9F11-2D8B8716BC55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DC09D-8094-40EA-B536-6B705AEDE9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316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SAÚDE BUCAL DE ESCOLARES DA ÁREA DE ABRANGÊNCIA DA UNIDADE BÁSICA DE SAÚDE FERNANDO DE NORONHA DO MUNICÍPIO DE CURITIBA/PR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065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SAÚDE BUCAL DE ESCOLARES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objetivo geral do projeto de intervenção em Saúde Bucal do Escolar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foi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trabalhar com promoção e prevenção em saúde bucal e divulgar/ampliar o acesso dos escolares ao tratamento odontológico; trabalhar com agendamento, facilitando o acesso e garantindo o atendimento com horário marcado, bem como manter registros organizados de dados e de procedimentos realizados para vigilância em saúde</a:t>
            </a:r>
            <a:r>
              <a:rPr lang="pt-BR" sz="2800" dirty="0"/>
              <a:t>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40646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SAÚDE BUCAL DE ESCOLARES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Reunião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capacitação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Estabelecido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seriam realizados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registros das atividades desenvolvidas.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Contato com a escola para viabilização das atividades em saúde bucal e solicitação da listagem dos alunos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Levantamento de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quais escolares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moravam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na área de abrangência 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atualização de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cadastros.	</a:t>
            </a:r>
          </a:p>
        </p:txBody>
      </p:sp>
    </p:spTree>
    <p:extLst>
      <p:ext uri="{BB962C8B-B14F-4D97-AF65-F5344CB8AC3E}">
        <p14:creationId xmlns:p14="http://schemas.microsoft.com/office/powerpoint/2010/main" val="1948861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SAÚDE BUCAL DE ESCOLARES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Solicitação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responsáveis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realização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atividades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com as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crianças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Levantamento de </a:t>
            </a:r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quais escolares moradores da área de abrangência </a:t>
            </a:r>
            <a:r>
              <a:rPr lang="pt-BR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haviam consultado </a:t>
            </a:r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o dentista no ano de 2013</a:t>
            </a:r>
            <a:r>
              <a:rPr lang="pt-BR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Contato com </a:t>
            </a:r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os pais/responsáveis </a:t>
            </a:r>
            <a:r>
              <a:rPr lang="pt-BR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pelos escolares para agendamento de consultas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8324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SAÚDE BUCAL DE ESCOLARES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Foi fornecida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orientações sobre higiene bucal e cárie dentária e informações nutricionais aos escolares, na escola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Foi realizada escovação supervisionada com creme dental nos escolares, na escola.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Foi realizada aplicação de gel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fluoretado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nos escolares de alto risco, na escola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186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SAÚDE BUCAL DE ESCOLARES</a:t>
            </a:r>
            <a:endParaRPr lang="pt-BR" sz="32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pais e a comunidade foram esclarecidos sobre a importância do tratamento dentário e de sua conclusão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Foi monitorada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periodicidade das consultas odontológicas e faltas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Foi monitorada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conclusão do tratamento dentário dos escolares atendidos na UBS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717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específicos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Ampliar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cobertura da atenção à saúde bucal dos escolares da Escola Municipal Raul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Gelbeck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tendo como metas</a:t>
            </a:r>
            <a:r>
              <a:rPr lang="pt-BR" dirty="0" smtClean="0"/>
              <a:t>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8687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Meta 1.1</a:t>
            </a:r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fazer com que 100% dos escolares da Escola Municipal Raul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Gelbeck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participassem de ação coletiva de exame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bucal.</a:t>
            </a:r>
            <a:endParaRPr lang="pt-B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608843"/>
              </p:ext>
            </p:extLst>
          </p:nvPr>
        </p:nvGraphicFramePr>
        <p:xfrm>
          <a:off x="457200" y="1600200"/>
          <a:ext cx="7855096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1252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Meta 1.2</a:t>
            </a:r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Fazer com que 100% dos escolares com cadastro na UBS consultassem 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dentista.</a:t>
            </a:r>
            <a:endParaRPr lang="pt-B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graphicFrame>
        <p:nvGraphicFramePr>
          <p:cNvPr id="8" name="Gráfic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85902"/>
              </p:ext>
            </p:extLst>
          </p:nvPr>
        </p:nvGraphicFramePr>
        <p:xfrm>
          <a:off x="755576" y="1700808"/>
          <a:ext cx="7734706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7443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Meta 1.3</a:t>
            </a:r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Fazer com que 100% dos escolares alto risco para doença bucal, da área, consultassem 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dentista.</a:t>
            </a:r>
            <a:endParaRPr lang="pt-B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147200"/>
              </p:ext>
            </p:extLst>
          </p:nvPr>
        </p:nvGraphicFramePr>
        <p:xfrm>
          <a:off x="457200" y="1600200"/>
          <a:ext cx="7855096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1092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específicos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intervenção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adesão ao atendimento em saúde bucal dos escolares da Escola Municipal Raul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Gelbeck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tendo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meta: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06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SAÚDE BUCAL DE ESCOLARES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cárie dentária permanece sendo uma das principais patologias bucais e é um problema de Saúde Pública, pois é causa primária de dor e de perda dentária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inclusão cada vez maior de procedimentos educativos e preventivos, contribui para a redução dos índices das doenças bucais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204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 Fazer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busca ativa a 100%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faltosos.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445728"/>
              </p:ext>
            </p:extLst>
          </p:nvPr>
        </p:nvGraphicFramePr>
        <p:xfrm>
          <a:off x="457200" y="1600200"/>
          <a:ext cx="82296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4465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específicos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intervenção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400" dirty="0"/>
              <a:t/>
            </a:r>
            <a:br>
              <a:rPr lang="pt-BR" sz="2400" dirty="0"/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t-BR" dirty="0"/>
              <a:t>M</a:t>
            </a:r>
            <a:r>
              <a:rPr lang="pt-BR" dirty="0" smtClean="0"/>
              <a:t>elhorar </a:t>
            </a:r>
            <a:r>
              <a:rPr lang="pt-BR" dirty="0"/>
              <a:t>a qualidade da atenção em saúde bucal dos escolares da Escola Municipal Raul </a:t>
            </a:r>
            <a:r>
              <a:rPr lang="pt-BR" dirty="0" err="1"/>
              <a:t>Gelbeck</a:t>
            </a:r>
            <a:r>
              <a:rPr lang="pt-BR" dirty="0"/>
              <a:t>, tendo como metas:</a:t>
            </a: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598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3.1. Fazer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escovação supervisionada em 100%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escolares.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402078"/>
              </p:ext>
            </p:extLst>
          </p:nvPr>
        </p:nvGraphicFramePr>
        <p:xfrm>
          <a:off x="457200" y="1600200"/>
          <a:ext cx="82296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8188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3.2. Fazer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aplicação de flúor gel em 100% dos escolares de alto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risco.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Espaço Reservado para Conteúdo 3" title="Proporção de escolares de alto risco com aplicação de gel fluoretado com escova dental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581743"/>
              </p:ext>
            </p:extLst>
          </p:nvPr>
        </p:nvGraphicFramePr>
        <p:xfrm>
          <a:off x="457200" y="1600200"/>
          <a:ext cx="82296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7004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3.3.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Concluir o tratamento de 100% dos escolares atendidos na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clínica.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052329"/>
              </p:ext>
            </p:extLst>
          </p:nvPr>
        </p:nvGraphicFramePr>
        <p:xfrm>
          <a:off x="457200" y="1600200"/>
          <a:ext cx="82296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0546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específicos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intervenção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3600" dirty="0"/>
              <a:t/>
            </a:r>
            <a:br>
              <a:rPr lang="pt-BR" sz="3600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pt-BR" dirty="0"/>
              <a:t>M</a:t>
            </a:r>
            <a:r>
              <a:rPr lang="pt-BR" dirty="0" smtClean="0"/>
              <a:t>elhorar </a:t>
            </a:r>
            <a:r>
              <a:rPr lang="pt-BR" dirty="0"/>
              <a:t>o registro de informação, tendo como </a:t>
            </a:r>
            <a:r>
              <a:rPr lang="pt-BR" dirty="0" smtClean="0"/>
              <a:t>meta: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8433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4.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Manter registro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atualizado em planilha e/ou prontuário de 100% dos escolares da Escola Municipal Raul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Gelbeck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cadastrados na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UBS.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992530"/>
              </p:ext>
            </p:extLst>
          </p:nvPr>
        </p:nvGraphicFramePr>
        <p:xfrm>
          <a:off x="457200" y="1600200"/>
          <a:ext cx="82296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17999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específicos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intervenção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romover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saúde bucal dos escolares, tendo como metas: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4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5.1.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Fazer com que todas as crianças recebessem orientações sobre higiene bucal.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956915"/>
              </p:ext>
            </p:extLst>
          </p:nvPr>
        </p:nvGraphicFramePr>
        <p:xfrm>
          <a:off x="457200" y="1600200"/>
          <a:ext cx="82296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31776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5.2.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Fazer com que todas as crianças recebessem orientações sobre cárie dentária.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741841"/>
              </p:ext>
            </p:extLst>
          </p:nvPr>
        </p:nvGraphicFramePr>
        <p:xfrm>
          <a:off x="457200" y="1600200"/>
          <a:ext cx="82296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960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SAÚDE BUCAL DE ESCOLARES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atenção e assistência odontológicas em idades precoces constituem-se uma importante estratégia na minimização e/ou eliminação das sequelas funcionais, estéticas e psicológicas oriundas desta doença e no custo advindo do tratamento.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35678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5.3.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azer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 que todas as crianças recebessem orientações sobre nutrição.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931236"/>
              </p:ext>
            </p:extLst>
          </p:nvPr>
        </p:nvGraphicFramePr>
        <p:xfrm>
          <a:off x="467544" y="1556792"/>
          <a:ext cx="8219256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207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SAÚDE BUCAL DE ESCOLARES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Curitiba é a capital do Paraná.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opulação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1.751.907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habitantes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cidade mais rica do Sul do país e a quarta em nível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nacional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concentra quase toda 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sua população na área urbana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menor índice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analfabetismo 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melhor qualidade na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educação básica entre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 capitais</a:t>
            </a:r>
          </a:p>
        </p:txBody>
      </p:sp>
    </p:spTree>
    <p:extLst>
      <p:ext uri="{BB962C8B-B14F-4D97-AF65-F5344CB8AC3E}">
        <p14:creationId xmlns:p14="http://schemas.microsoft.com/office/powerpoint/2010/main" val="3146405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SAÚDE BUCAL DE ESCOLARES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menor taxa de mortalidade infantil entre as capitais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brasileiras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é 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sexta capital mais violenta 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país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70% da população utiliza a rede assistencial 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Rede Municipal de Saúde dividida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nove Distritos Sanitários dispõe de 109 UBS</a:t>
            </a:r>
          </a:p>
        </p:txBody>
      </p:sp>
    </p:spTree>
    <p:extLst>
      <p:ext uri="{BB962C8B-B14F-4D97-AF65-F5344CB8AC3E}">
        <p14:creationId xmlns:p14="http://schemas.microsoft.com/office/powerpoint/2010/main" val="2399253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SAÚDE BUCAL DE ESCOLARES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Unidade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Fernando de Noronha é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básica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equipes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ESF</a:t>
            </a:r>
          </a:p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parte do Distrito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Sanitário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Boa Vista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funciona de segunda-feira à sexta-feira, das 07:00 horas às 19:00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população 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área: 14707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pessoas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9240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SAÚDE BUCAL DE ESCOLARES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construída há vinte anos, hoje ainda atende a quase todas as expectativas, no sentido estrutural, das funções a que se propõe</a:t>
            </a:r>
          </a:p>
          <a:p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Equipe: 2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enfermeiras, 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clínicos-gerais, 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pediatras, 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gineco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-obstetras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, 17 auxiliares de enfermagem, 4 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odontólogos,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1 técnico de saúde 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bucal,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6 auxiliares de saúde bucal, 4 agentes comunitários de 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saúde,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3 auxiliares 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administrativos,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autoridade, 2 serviços gerais, NASF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8445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SAÚDE BUCAL DE ESCOLARES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equipe odontológica sempre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desenvolveu trabalhos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coletivos em educação em saúde bucal em escolas e creches da área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abrangência.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era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feito arquivamento de registros dos levantamentos epidemiológicos, assim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nunca foi comparada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diferenças entre os anos.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734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SAÚDE BUCAL DE ESCOLARES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Nunca houve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um controle de quais alunos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eram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cadastrados na UBS e quais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haviam consultado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dentista. E, se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haviam consultado,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haviam concluído,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ou não, 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tratamento.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responsáveis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era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feito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apenas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através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bilhete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feita busca ativa dos faltosos às consultas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451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991</Words>
  <Application>Microsoft Office PowerPoint</Application>
  <PresentationFormat>Apresentação na tela (4:3)</PresentationFormat>
  <Paragraphs>73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SAÚDE BUCAL DE ESCOLARES DA ÁREA DE ABRANGÊNCIA DA UNIDADE BÁSICA DE SAÚDE FERNANDO DE NORONHA DO MUNICÍPIO DE CURITIBA/PR  </vt:lpstr>
      <vt:lpstr>SAÚDE BUCAL DE ESCOLARES</vt:lpstr>
      <vt:lpstr>SAÚDE BUCAL DE ESCOLARES</vt:lpstr>
      <vt:lpstr>SAÚDE BUCAL DE ESCOLARES</vt:lpstr>
      <vt:lpstr>SAÚDE BUCAL DE ESCOLARES</vt:lpstr>
      <vt:lpstr>SAÚDE BUCAL DE ESCOLARES</vt:lpstr>
      <vt:lpstr>SAÚDE BUCAL DE ESCOLARES</vt:lpstr>
      <vt:lpstr>SAÚDE BUCAL DE ESCOLARES</vt:lpstr>
      <vt:lpstr>SAÚDE BUCAL DE ESCOLARES</vt:lpstr>
      <vt:lpstr>SAÚDE BUCAL DE ESCOLARES</vt:lpstr>
      <vt:lpstr>SAÚDE BUCAL DE ESCOLARES</vt:lpstr>
      <vt:lpstr>SAÚDE BUCAL DE ESCOLARES</vt:lpstr>
      <vt:lpstr>SAÚDE BUCAL DE ESCOLARES</vt:lpstr>
      <vt:lpstr>SAÚDE BUCAL DE ESCOLARES</vt:lpstr>
      <vt:lpstr>Objetivos específicos da intervenção</vt:lpstr>
      <vt:lpstr>Meta 1.1. fazer com que 100% dos escolares da Escola Municipal Raul Gelbeck participassem de ação coletiva de exame bucal.</vt:lpstr>
      <vt:lpstr>Meta 1.2. Fazer com que 100% dos escolares com cadastro na UBS consultassem o dentista.</vt:lpstr>
      <vt:lpstr>Meta 1.3. Fazer com que 100% dos escolares alto risco para doença bucal, da área, consultassem o dentista.</vt:lpstr>
      <vt:lpstr>Objetivos específicos da intervenção: </vt:lpstr>
      <vt:lpstr>Meta 2. Fazer busca ativa a 100% dos faltosos.</vt:lpstr>
      <vt:lpstr>Objetivos específicos da intervenção: </vt:lpstr>
      <vt:lpstr>Meta 3.1. Fazer escovação supervisionada em 100% dos escolares.</vt:lpstr>
      <vt:lpstr>Meta 3.2. Fazer aplicação de flúor gel em 100% dos escolares de alto risco.</vt:lpstr>
      <vt:lpstr>Meta 3.3. Concluir o tratamento de 100% dos escolares atendidos na clínica.</vt:lpstr>
      <vt:lpstr>Objetivos específicos da intervenção: </vt:lpstr>
      <vt:lpstr>Meta 4. Manter registro atualizado em planilha e/ou prontuário de 100% dos escolares da Escola Municipal Raul Gelbeck cadastrados na UBS.</vt:lpstr>
      <vt:lpstr>Objetivos específicos da intervenção: </vt:lpstr>
      <vt:lpstr>Meta 5.1. Fazer com que todas as crianças recebessem orientações sobre higiene bucal. </vt:lpstr>
      <vt:lpstr>Meta 5.2. Fazer com que todas as crianças recebessem orientações sobre cárie dentária.</vt:lpstr>
      <vt:lpstr>Meta 5.3. Fazer com que todas as crianças recebessem orientações sobre nutrição.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monicajk</dc:creator>
  <cp:lastModifiedBy>monicajk</cp:lastModifiedBy>
  <cp:revision>40</cp:revision>
  <dcterms:created xsi:type="dcterms:W3CDTF">2014-03-27T00:40:25Z</dcterms:created>
  <dcterms:modified xsi:type="dcterms:W3CDTF">2014-03-28T02:18:47Z</dcterms:modified>
</cp:coreProperties>
</file>