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4" r:id="rId1"/>
  </p:sldMasterIdLst>
  <p:sldIdLst>
    <p:sldId id="256" r:id="rId2"/>
    <p:sldId id="257" r:id="rId3"/>
    <p:sldId id="258" r:id="rId4"/>
    <p:sldId id="294" r:id="rId5"/>
    <p:sldId id="259" r:id="rId6"/>
    <p:sldId id="260" r:id="rId7"/>
    <p:sldId id="295" r:id="rId8"/>
    <p:sldId id="261" r:id="rId9"/>
    <p:sldId id="262" r:id="rId10"/>
    <p:sldId id="296" r:id="rId11"/>
    <p:sldId id="298" r:id="rId12"/>
    <p:sldId id="299" r:id="rId13"/>
    <p:sldId id="300" r:id="rId14"/>
    <p:sldId id="301" r:id="rId15"/>
    <p:sldId id="302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92" r:id="rId31"/>
    <p:sldId id="278" r:id="rId32"/>
    <p:sldId id="279" r:id="rId33"/>
    <p:sldId id="280" r:id="rId34"/>
    <p:sldId id="286" r:id="rId35"/>
    <p:sldId id="281" r:id="rId36"/>
    <p:sldId id="287" r:id="rId37"/>
    <p:sldId id="282" r:id="rId38"/>
    <p:sldId id="283" r:id="rId39"/>
    <p:sldId id="284" r:id="rId40"/>
    <p:sldId id="285" r:id="rId41"/>
    <p:sldId id="291" r:id="rId42"/>
    <p:sldId id="288" r:id="rId43"/>
    <p:sldId id="289" r:id="rId44"/>
    <p:sldId id="290" r:id="rId4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A731-2574-435D-9BCD-5CD754DEEEB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3283-6013-41D7-8E52-6A14BFAEF7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899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A731-2574-435D-9BCD-5CD754DEEEB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3283-6013-41D7-8E52-6A14BFAE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10720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A731-2574-435D-9BCD-5CD754DEEEB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3283-6013-41D7-8E52-6A14BFAE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5058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A731-2574-435D-9BCD-5CD754DEEEB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3283-6013-41D7-8E52-6A14BFAE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25442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A731-2574-435D-9BCD-5CD754DEEEB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3283-6013-41D7-8E52-6A14BFAEF7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9007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A731-2574-435D-9BCD-5CD754DEEEB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3283-6013-41D7-8E52-6A14BFAE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1194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A731-2574-435D-9BCD-5CD754DEEEB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3283-6013-41D7-8E52-6A14BFAE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9125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A731-2574-435D-9BCD-5CD754DEEEB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3283-6013-41D7-8E52-6A14BFAE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152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A731-2574-435D-9BCD-5CD754DEEEB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3283-6013-41D7-8E52-6A14BFAE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798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BDB8A731-2574-435D-9BCD-5CD754DEEEB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393283-6013-41D7-8E52-6A14BFAE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7050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8A731-2574-435D-9BCD-5CD754DEEEB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93283-6013-41D7-8E52-6A14BFAEF7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357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DB8A731-2574-435D-9BCD-5CD754DEEEBD}" type="datetimeFigureOut">
              <a:rPr lang="pt-BR" smtClean="0"/>
              <a:t>22/01/2015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E9393283-6013-41D7-8E52-6A14BFAEF7C5}" type="slidenum">
              <a:rPr lang="pt-BR" smtClean="0"/>
              <a:t>‹nº›</a:t>
            </a:fld>
            <a:endParaRPr lang="pt-B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371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6" r:id="rId2"/>
    <p:sldLayoutId id="2147484027" r:id="rId3"/>
    <p:sldLayoutId id="2147484028" r:id="rId4"/>
    <p:sldLayoutId id="2147484029" r:id="rId5"/>
    <p:sldLayoutId id="2147484030" r:id="rId6"/>
    <p:sldLayoutId id="2147484031" r:id="rId7"/>
    <p:sldLayoutId id="2147484032" r:id="rId8"/>
    <p:sldLayoutId id="2147484033" r:id="rId9"/>
    <p:sldLayoutId id="2147484034" r:id="rId10"/>
    <p:sldLayoutId id="2147484035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tal.rn.gov.br/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sz="3600" b="1" dirty="0" smtClean="0"/>
              <a:t/>
            </a:r>
            <a:br>
              <a:rPr lang="pt-BR" sz="3600" b="1" dirty="0" smtClean="0"/>
            </a:br>
            <a:r>
              <a:rPr lang="pt-BR" sz="3600" b="1" dirty="0"/>
              <a:t/>
            </a:r>
            <a:br>
              <a:rPr lang="pt-BR" sz="3600" b="1" dirty="0"/>
            </a:br>
            <a:r>
              <a:rPr lang="pt-BR" sz="3600" b="1" dirty="0" smtClean="0"/>
              <a:t>Assistência </a:t>
            </a:r>
            <a:r>
              <a:rPr lang="pt-BR" sz="3600" b="1" dirty="0"/>
              <a:t>a Saúde da Criança de 0 a 72 meses, na </a:t>
            </a:r>
            <a:r>
              <a:rPr lang="pt-BR" sz="3600" dirty="0"/>
              <a:t/>
            </a:r>
            <a:br>
              <a:rPr lang="pt-BR" sz="3600" dirty="0"/>
            </a:br>
            <a:r>
              <a:rPr lang="pt-BR" sz="3600" b="1" dirty="0"/>
              <a:t>ESF de Planície das Mangueiras, </a:t>
            </a:r>
            <a:r>
              <a:rPr lang="pt-BR" sz="3600" b="1" dirty="0" smtClean="0"/>
              <a:t>Natal/RN</a:t>
            </a: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05" y="267639"/>
            <a:ext cx="1136802" cy="120055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1097280" y="4387058"/>
            <a:ext cx="98394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/>
              <a:t>Mônica Moura de Sousa</a:t>
            </a:r>
          </a:p>
          <a:p>
            <a:pPr algn="r"/>
            <a:endParaRPr lang="pt-BR" sz="2400" dirty="0" smtClean="0"/>
          </a:p>
          <a:p>
            <a:pPr algn="r"/>
            <a:r>
              <a:rPr lang="pt-BR" sz="2400" dirty="0" smtClean="0"/>
              <a:t>Orientadora: </a:t>
            </a:r>
            <a:r>
              <a:rPr lang="pt-BR" sz="2400" dirty="0" err="1" smtClean="0"/>
              <a:t>Edvanda</a:t>
            </a:r>
            <a:r>
              <a:rPr lang="pt-BR" sz="2400" dirty="0" smtClean="0"/>
              <a:t> Gomes Trindade</a:t>
            </a:r>
          </a:p>
          <a:p>
            <a:pPr algn="r"/>
            <a:endParaRPr lang="pt-BR" sz="2400" dirty="0" smtClean="0"/>
          </a:p>
          <a:p>
            <a:pPr algn="ctr"/>
            <a:r>
              <a:rPr lang="pt-BR" dirty="0" smtClean="0"/>
              <a:t>Natal, 2015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1996225" y="103031"/>
            <a:ext cx="89405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>
                <a:latin typeface="+mj-lt"/>
              </a:rPr>
              <a:t>UNIVERSIDADE FEDERAL DE PELOTAS</a:t>
            </a:r>
          </a:p>
          <a:p>
            <a:pPr algn="ctr"/>
            <a:r>
              <a:rPr lang="pt-BR" b="1" dirty="0">
                <a:latin typeface="+mj-lt"/>
              </a:rPr>
              <a:t>UNIVERSIDADE ABERTA DO SUS</a:t>
            </a:r>
          </a:p>
          <a:p>
            <a:pPr algn="ctr"/>
            <a:r>
              <a:rPr lang="pt-BR" b="1" dirty="0">
                <a:latin typeface="+mj-lt"/>
              </a:rPr>
              <a:t>Faculdade de Medicina</a:t>
            </a:r>
          </a:p>
          <a:p>
            <a:pPr algn="ctr"/>
            <a:r>
              <a:rPr lang="pt-BR" b="1" dirty="0">
                <a:latin typeface="+mj-lt"/>
              </a:rPr>
              <a:t>Especialização em Saúde da Família</a:t>
            </a:r>
          </a:p>
          <a:p>
            <a:pPr algn="ctr"/>
            <a:r>
              <a:rPr lang="pt-BR" b="1" dirty="0">
                <a:latin typeface="+mj-lt"/>
              </a:rPr>
              <a:t>Turma VI</a:t>
            </a:r>
          </a:p>
          <a:p>
            <a:endParaRPr lang="pt-BR" dirty="0"/>
          </a:p>
        </p:txBody>
      </p:sp>
      <p:pic>
        <p:nvPicPr>
          <p:cNvPr id="1026" name="Picture 2" descr="http://www.huufma.br/site/fotos/decb49d05d7b3fbea88f6cc2aec7433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0371" y="267640"/>
            <a:ext cx="1558343" cy="114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5937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 específicos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Ampliar </a:t>
            </a:r>
            <a:r>
              <a:rPr lang="pt-BR" sz="2800" dirty="0">
                <a:latin typeface="+mj-lt"/>
              </a:rPr>
              <a:t>a cobertura do programa de saúde da criança.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Melhorar </a:t>
            </a:r>
            <a:r>
              <a:rPr lang="pt-BR" sz="2800" dirty="0">
                <a:latin typeface="+mj-lt"/>
              </a:rPr>
              <a:t>a qualidade do atendimento à criança.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Melhorar </a:t>
            </a:r>
            <a:r>
              <a:rPr lang="pt-BR" sz="2800" dirty="0">
                <a:latin typeface="+mj-lt"/>
              </a:rPr>
              <a:t>adesão ao programa de saúde da criança.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Melhorar </a:t>
            </a:r>
            <a:r>
              <a:rPr lang="pt-BR" sz="2800" dirty="0">
                <a:latin typeface="+mj-lt"/>
              </a:rPr>
              <a:t>o registro das informações.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Mapear </a:t>
            </a:r>
            <a:r>
              <a:rPr lang="pt-BR" sz="2800" dirty="0">
                <a:latin typeface="+mj-lt"/>
              </a:rPr>
              <a:t>as crianças de risco pertencentes à área de abrangência.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pt-BR" sz="2800" b="1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Promover </a:t>
            </a:r>
            <a:r>
              <a:rPr lang="pt-BR" sz="2800" dirty="0">
                <a:latin typeface="+mj-lt"/>
              </a:rPr>
              <a:t>a saúde das crianças.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195216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- 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dirty="0" smtClean="0"/>
              <a:t> </a:t>
            </a:r>
            <a:r>
              <a:rPr lang="pt-BR" sz="2800" dirty="0" smtClean="0">
                <a:latin typeface="+mj-lt"/>
              </a:rPr>
              <a:t>Capacitação dos profissionais de saúde (protocolo do Ministério da Saúde)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Estabelecimento do papel de cada profissional na intervenção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Cadastramento das crianças de 0 a 72 meses da área adstrita ao programa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Atendimento clínico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Realização da busca ativa as crianças faltosas</a:t>
            </a:r>
          </a:p>
          <a:p>
            <a:pPr marL="0" indent="0" algn="just">
              <a:buNone/>
            </a:pPr>
            <a:endParaRPr lang="pt-BR" sz="28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2499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- Ações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>
                <a:latin typeface="+mj-lt"/>
              </a:rPr>
              <a:t>Monitoramento da </a:t>
            </a:r>
            <a:r>
              <a:rPr lang="pt-BR" sz="2800" dirty="0" smtClean="0">
                <a:latin typeface="+mj-lt"/>
              </a:rPr>
              <a:t>intervenção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Solicitação de materiais/instrumentos necessários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Atividades educativas/orientação a população</a:t>
            </a:r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846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071" y="465246"/>
            <a:ext cx="3786389" cy="2839793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017" y="3493391"/>
            <a:ext cx="3816443" cy="2862332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40" y="465246"/>
            <a:ext cx="3829320" cy="2871990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9740" y="3493391"/>
            <a:ext cx="3829320" cy="287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17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386367"/>
            <a:ext cx="3700529" cy="2775397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5008" y="3361386"/>
            <a:ext cx="3803560" cy="285267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76" y="386367"/>
            <a:ext cx="3700529" cy="277539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176" y="3361386"/>
            <a:ext cx="3833611" cy="287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2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Metodologia – Logística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 Caderno </a:t>
            </a:r>
            <a:r>
              <a:rPr lang="pt-BR" sz="2800" dirty="0">
                <a:latin typeface="+mj-lt"/>
              </a:rPr>
              <a:t>de Atenção Básica nº 33 Saúde da Criança: Crescimento e Desenvolvimento do Ministério da Saúde, 2012</a:t>
            </a:r>
            <a:r>
              <a:rPr lang="pt-BR" sz="2800" dirty="0" smtClean="0">
                <a:latin typeface="+mj-lt"/>
              </a:rPr>
              <a:t>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Ficha de atendimento disponibilizada pela UFPEL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Planilha eletrônica disponibilizada pela UFPEL</a:t>
            </a:r>
            <a:endParaRPr lang="pt-BR" sz="28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 Impressora para cópias das fichas de atendimento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Balança, Régua, Fita métrica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Solicitação de sulfato ferroso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Vacinação</a:t>
            </a:r>
          </a:p>
          <a:p>
            <a:pPr algn="just">
              <a:buFont typeface="Arial" panose="020B0604020202020204" pitchFamily="34" charset="0"/>
              <a:buChar char="•"/>
            </a:pPr>
            <a:endParaRPr lang="pt-BR" sz="2800" dirty="0" smtClean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endParaRPr lang="pt-BR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612101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Objetivos, metas e resultados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b="1" u="sng" dirty="0">
                <a:latin typeface="+mj-lt"/>
              </a:rPr>
              <a:t>Objetivo 1:</a:t>
            </a:r>
            <a:r>
              <a:rPr lang="pt-BR" sz="2800" dirty="0">
                <a:latin typeface="+mj-lt"/>
              </a:rPr>
              <a:t> Ampliar a cobertura do programa de saúde da criança</a:t>
            </a:r>
            <a:r>
              <a:rPr lang="pt-BR" sz="2800" dirty="0" smtClean="0">
                <a:latin typeface="+mj-lt"/>
              </a:rPr>
              <a:t>.</a:t>
            </a:r>
            <a:endParaRPr lang="pt-BR" sz="2800" b="1" u="sng" dirty="0" smtClean="0">
              <a:latin typeface="+mj-lt"/>
            </a:endParaRPr>
          </a:p>
          <a:p>
            <a:r>
              <a:rPr lang="pt-BR" sz="2800" b="1" u="sng" dirty="0" smtClean="0">
                <a:latin typeface="+mj-lt"/>
              </a:rPr>
              <a:t>Meta </a:t>
            </a:r>
            <a:r>
              <a:rPr lang="pt-BR" sz="2800" b="1" u="sng" dirty="0">
                <a:latin typeface="+mj-lt"/>
              </a:rPr>
              <a:t>1:</a:t>
            </a:r>
            <a:r>
              <a:rPr lang="pt-BR" sz="2800" dirty="0">
                <a:latin typeface="+mj-lt"/>
              </a:rPr>
              <a:t> Ampliar a cobertura da atenção à saúde para 60% das crianças entre zero e 72 </a:t>
            </a:r>
            <a:r>
              <a:rPr lang="pt-BR" sz="2800" dirty="0" smtClean="0">
                <a:latin typeface="+mj-lt"/>
              </a:rPr>
              <a:t>meses</a:t>
            </a:r>
          </a:p>
          <a:p>
            <a:r>
              <a:rPr lang="pt-BR" sz="2800" b="1" u="sng" dirty="0" smtClean="0">
                <a:latin typeface="+mj-lt"/>
              </a:rPr>
              <a:t>Resultado: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Atendimento de 131 crianças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Mês 1: 59 </a:t>
            </a:r>
            <a:r>
              <a:rPr lang="pt-BR" sz="2800" dirty="0">
                <a:latin typeface="+mj-lt"/>
              </a:rPr>
              <a:t>crianças (10,7</a:t>
            </a:r>
            <a:r>
              <a:rPr lang="pt-BR" sz="2800" dirty="0" smtClean="0">
                <a:latin typeface="+mj-lt"/>
              </a:rPr>
              <a:t>%); mês 2: </a:t>
            </a:r>
            <a:r>
              <a:rPr lang="pt-BR" sz="2800" dirty="0">
                <a:latin typeface="+mj-lt"/>
              </a:rPr>
              <a:t>34 (6,2%) </a:t>
            </a:r>
            <a:r>
              <a:rPr lang="pt-BR" sz="2800" dirty="0" smtClean="0">
                <a:latin typeface="+mj-lt"/>
              </a:rPr>
              <a:t>e </a:t>
            </a:r>
            <a:r>
              <a:rPr lang="pt-BR" sz="2800" dirty="0">
                <a:latin typeface="+mj-lt"/>
              </a:rPr>
              <a:t>mês </a:t>
            </a:r>
            <a:r>
              <a:rPr lang="pt-BR" sz="2800" dirty="0" smtClean="0">
                <a:latin typeface="+mj-lt"/>
              </a:rPr>
              <a:t>3: 38 </a:t>
            </a:r>
            <a:r>
              <a:rPr lang="pt-BR" sz="2800" dirty="0">
                <a:latin typeface="+mj-lt"/>
              </a:rPr>
              <a:t>(6,9%). </a:t>
            </a:r>
            <a:endParaRPr lang="pt-BR" sz="28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sz="2800" dirty="0" smtClean="0">
              <a:latin typeface="+mj-lt"/>
            </a:endParaRPr>
          </a:p>
          <a:p>
            <a:endParaRPr lang="pt-BR" sz="2800" b="1" dirty="0" smtClean="0"/>
          </a:p>
          <a:p>
            <a:endParaRPr lang="pt-BR" sz="2800" b="1" dirty="0"/>
          </a:p>
          <a:p>
            <a:endParaRPr lang="pt-BR" sz="2800" b="1" dirty="0" smtClean="0"/>
          </a:p>
          <a:p>
            <a:endParaRPr lang="pt-BR" sz="2800" dirty="0"/>
          </a:p>
          <a:p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01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53037" y="1845733"/>
            <a:ext cx="10202643" cy="4477793"/>
          </a:xfrm>
        </p:spPr>
        <p:txBody>
          <a:bodyPr>
            <a:normAutofit/>
          </a:bodyPr>
          <a:lstStyle/>
          <a:p>
            <a:pPr algn="ctr"/>
            <a:endParaRPr lang="pt-BR" b="1" dirty="0" smtClean="0">
              <a:latin typeface="+mj-lt"/>
            </a:endParaRPr>
          </a:p>
          <a:p>
            <a:pPr algn="ctr"/>
            <a:endParaRPr lang="pt-BR" b="1" dirty="0">
              <a:latin typeface="+mj-lt"/>
            </a:endParaRPr>
          </a:p>
          <a:p>
            <a:pPr algn="ctr"/>
            <a:endParaRPr lang="pt-BR" b="1" dirty="0" smtClean="0">
              <a:latin typeface="+mj-lt"/>
            </a:endParaRPr>
          </a:p>
          <a:p>
            <a:pPr algn="ctr"/>
            <a:endParaRPr lang="pt-BR" b="1" dirty="0">
              <a:latin typeface="+mj-lt"/>
            </a:endParaRPr>
          </a:p>
          <a:p>
            <a:pPr algn="ctr"/>
            <a:endParaRPr lang="pt-BR" b="1" dirty="0" smtClean="0">
              <a:latin typeface="+mj-lt"/>
            </a:endParaRPr>
          </a:p>
          <a:p>
            <a:pPr algn="ctr"/>
            <a:endParaRPr lang="pt-BR" b="1" dirty="0">
              <a:latin typeface="+mj-lt"/>
            </a:endParaRPr>
          </a:p>
          <a:p>
            <a:pPr algn="ctr"/>
            <a:endParaRPr lang="pt-BR" b="1" dirty="0" smtClean="0">
              <a:latin typeface="+mj-lt"/>
            </a:endParaRPr>
          </a:p>
          <a:p>
            <a:pPr marL="0" indent="0" algn="ctr">
              <a:buNone/>
            </a:pPr>
            <a:endParaRPr lang="pt-BR" b="1" dirty="0" smtClean="0">
              <a:latin typeface="+mj-lt"/>
            </a:endParaRPr>
          </a:p>
          <a:p>
            <a:pPr marL="0" indent="0">
              <a:buNone/>
            </a:pPr>
            <a:r>
              <a:rPr lang="pt-BR" b="1" dirty="0" smtClean="0">
                <a:latin typeface="+mj-lt"/>
              </a:rPr>
              <a:t>Figura 1 - Proporção </a:t>
            </a:r>
            <a:r>
              <a:rPr lang="pt-BR" b="1" dirty="0">
                <a:latin typeface="+mj-lt"/>
              </a:rPr>
              <a:t>de crianças entre zero e setenta e dois meses inscritas no programa da unidade de saúde.</a:t>
            </a:r>
            <a:endParaRPr lang="pt-BR" dirty="0">
              <a:latin typeface="+mj-lt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5172" y="2202287"/>
            <a:ext cx="5112913" cy="29492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281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Objetivos</a:t>
            </a:r>
            <a:r>
              <a:rPr lang="pt-BR" dirty="0"/>
              <a:t>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sz="2800" b="1" u="sng" dirty="0">
                <a:latin typeface="+mj-lt"/>
              </a:rPr>
              <a:t>Objetivo 2:</a:t>
            </a:r>
            <a:r>
              <a:rPr lang="pt-BR" sz="2800" dirty="0">
                <a:latin typeface="+mj-lt"/>
              </a:rPr>
              <a:t> Melhorar a qualidade do atendimento à criança.</a:t>
            </a:r>
          </a:p>
          <a:p>
            <a:pPr algn="just"/>
            <a:r>
              <a:rPr lang="pt-BR" sz="2800" b="1" u="sng" dirty="0">
                <a:latin typeface="+mj-lt"/>
              </a:rPr>
              <a:t>Meta 1:</a:t>
            </a:r>
            <a:r>
              <a:rPr lang="pt-BR" sz="2800" dirty="0">
                <a:latin typeface="+mj-lt"/>
              </a:rPr>
              <a:t> Realizar a primeira consulta na primeira semana de vida para 100% das crianças </a:t>
            </a:r>
            <a:r>
              <a:rPr lang="pt-BR" sz="2800" dirty="0" smtClean="0">
                <a:latin typeface="+mj-lt"/>
              </a:rPr>
              <a:t>cadastrada</a:t>
            </a:r>
          </a:p>
          <a:p>
            <a:pPr algn="just"/>
            <a:r>
              <a:rPr lang="pt-BR" sz="2800" b="1" u="sng" dirty="0" smtClean="0">
                <a:latin typeface="+mj-lt"/>
              </a:rPr>
              <a:t>Resultado: </a:t>
            </a:r>
            <a:r>
              <a:rPr lang="pt-BR" sz="2800" dirty="0">
                <a:latin typeface="+mj-lt"/>
              </a:rPr>
              <a:t>A proporção de crianças com primeira consulta na primeira semana de vida foi durante os meses da intervenção, respectivamente: 17 (28,8%), 9 (26,5%) e 6 (15,8%).</a:t>
            </a:r>
            <a:endParaRPr lang="pt-BR" sz="2800" b="1" u="sng" dirty="0">
              <a:latin typeface="+mj-l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2267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7641"/>
          </a:xfrm>
        </p:spPr>
        <p:txBody>
          <a:bodyPr/>
          <a:lstStyle/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r>
              <a:rPr lang="pt-BR" b="1" dirty="0" smtClean="0">
                <a:latin typeface="+mj-lt"/>
              </a:rPr>
              <a:t>Figura 2 - Proporção </a:t>
            </a:r>
            <a:r>
              <a:rPr lang="pt-BR" b="1" dirty="0">
                <a:latin typeface="+mj-lt"/>
              </a:rPr>
              <a:t>de crianças com primeira consulta na primeira semana de vida.</a:t>
            </a:r>
            <a:endParaRPr lang="pt-BR" dirty="0">
              <a:latin typeface="+mj-lt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92" y="2202287"/>
            <a:ext cx="5138670" cy="31166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422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 A taxa de mortalidade infantil caiu muito nas últimas décadas.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 68,6</a:t>
            </a:r>
            <a:r>
              <a:rPr lang="pt-BR" sz="2800" dirty="0">
                <a:latin typeface="+mj-lt"/>
              </a:rPr>
              <a:t>% das mortes de crianças com menos de um </a:t>
            </a:r>
            <a:r>
              <a:rPr lang="pt-BR" sz="2800" dirty="0" smtClean="0">
                <a:latin typeface="+mj-lt"/>
              </a:rPr>
              <a:t>ano acontecem </a:t>
            </a:r>
            <a:r>
              <a:rPr lang="pt-BR" sz="2800" dirty="0">
                <a:latin typeface="+mj-lt"/>
              </a:rPr>
              <a:t>no período neonatal (até 27 dias de vida</a:t>
            </a:r>
            <a:r>
              <a:rPr lang="pt-BR" sz="2800" dirty="0" smtClean="0">
                <a:latin typeface="+mj-lt"/>
              </a:rPr>
              <a:t>).</a:t>
            </a:r>
            <a:endParaRPr lang="pt-BR" sz="28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 Um </a:t>
            </a:r>
            <a:r>
              <a:rPr lang="pt-BR" sz="2800" dirty="0">
                <a:latin typeface="+mj-lt"/>
              </a:rPr>
              <a:t>número expressivo de mortes por causas evitáveis por ações dos serviços de saúde </a:t>
            </a:r>
            <a:r>
              <a:rPr lang="pt-BR" sz="2800" dirty="0" smtClean="0">
                <a:latin typeface="+mj-lt"/>
              </a:rPr>
              <a:t>– tais </a:t>
            </a:r>
            <a:r>
              <a:rPr lang="pt-BR" sz="2800" dirty="0">
                <a:latin typeface="+mj-lt"/>
              </a:rPr>
              <a:t>como a atenção pré-natal, ao parto e ao recém-nascido (RN) – faz parte da realidade </a:t>
            </a:r>
            <a:r>
              <a:rPr lang="pt-BR" sz="2800" dirty="0" smtClean="0">
                <a:latin typeface="+mj-lt"/>
              </a:rPr>
              <a:t>social e </a:t>
            </a:r>
            <a:r>
              <a:rPr lang="pt-BR" sz="2800" dirty="0">
                <a:latin typeface="+mj-lt"/>
              </a:rPr>
              <a:t>sanitária de nosso País.</a:t>
            </a:r>
            <a:r>
              <a:rPr lang="pt-BR" sz="2800" dirty="0" smtClean="0">
                <a:latin typeface="+mj-lt"/>
              </a:rPr>
              <a:t>	</a:t>
            </a:r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7931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27279" y="1845734"/>
            <a:ext cx="10228401" cy="4464914"/>
          </a:xfrm>
        </p:spPr>
        <p:txBody>
          <a:bodyPr>
            <a:normAutofit/>
          </a:bodyPr>
          <a:lstStyle/>
          <a:p>
            <a:pPr algn="just"/>
            <a:r>
              <a:rPr lang="pt-BR" sz="2800" b="1" u="sng" dirty="0">
                <a:latin typeface="+mj-lt"/>
              </a:rPr>
              <a:t>Meta 2:</a:t>
            </a:r>
            <a:r>
              <a:rPr lang="pt-BR" sz="2800" dirty="0">
                <a:latin typeface="+mj-lt"/>
              </a:rPr>
              <a:t> Monitorar o crescimento em 100% das crianças</a:t>
            </a:r>
            <a:r>
              <a:rPr lang="pt-BR" sz="2800" dirty="0" smtClean="0">
                <a:latin typeface="+mj-lt"/>
              </a:rPr>
              <a:t>.</a:t>
            </a:r>
          </a:p>
          <a:p>
            <a:pPr algn="just"/>
            <a:r>
              <a:rPr lang="pt-BR" sz="2800" b="1" u="sng" dirty="0" smtClean="0">
                <a:latin typeface="+mj-lt"/>
              </a:rPr>
              <a:t>Resultado:</a:t>
            </a:r>
            <a:r>
              <a:rPr lang="pt-BR" sz="2800" dirty="0" smtClean="0">
                <a:latin typeface="+mj-lt"/>
              </a:rPr>
              <a:t> Monitoramento de 100% das crianças atendidas.</a:t>
            </a:r>
          </a:p>
          <a:p>
            <a:pPr algn="just"/>
            <a:endParaRPr lang="pt-BR" sz="2800" b="1" u="sng" dirty="0">
              <a:latin typeface="+mj-lt"/>
            </a:endParaRPr>
          </a:p>
          <a:p>
            <a:pPr algn="just"/>
            <a:endParaRPr lang="pt-BR" sz="2800" b="1" u="sng" dirty="0" smtClean="0">
              <a:latin typeface="+mj-lt"/>
            </a:endParaRPr>
          </a:p>
          <a:p>
            <a:pPr algn="just"/>
            <a:endParaRPr lang="pt-BR" sz="2800" b="1" u="sng" dirty="0">
              <a:latin typeface="+mj-lt"/>
            </a:endParaRPr>
          </a:p>
          <a:p>
            <a:pPr algn="just"/>
            <a:endParaRPr lang="pt-BR" sz="2800" b="1" u="sng" dirty="0" smtClean="0">
              <a:latin typeface="+mj-lt"/>
            </a:endParaRPr>
          </a:p>
          <a:p>
            <a:pPr algn="just"/>
            <a:endParaRPr lang="pt-BR" b="1" dirty="0" smtClean="0">
              <a:latin typeface="+mj-lt"/>
            </a:endParaRPr>
          </a:p>
          <a:p>
            <a:pPr algn="just"/>
            <a:r>
              <a:rPr lang="pt-BR" b="1" dirty="0" smtClean="0">
                <a:latin typeface="+mj-lt"/>
              </a:rPr>
              <a:t>Figura </a:t>
            </a:r>
            <a:r>
              <a:rPr lang="pt-BR" b="1" dirty="0">
                <a:latin typeface="+mj-lt"/>
              </a:rPr>
              <a:t>3 - Proporção de crianças com monitoramento de crescimento.</a:t>
            </a:r>
            <a:endParaRPr lang="pt-BR" dirty="0">
              <a:latin typeface="+mj-lt"/>
            </a:endParaRPr>
          </a:p>
          <a:p>
            <a:pPr algn="just"/>
            <a:endParaRPr lang="pt-BR" sz="2800" b="1" u="sng" dirty="0">
              <a:latin typeface="+mj-lt"/>
            </a:endParaRPr>
          </a:p>
          <a:p>
            <a:pPr algn="just"/>
            <a:endParaRPr lang="pt-BR" sz="2800" b="1" u="sng" dirty="0">
              <a:latin typeface="+mj-lt"/>
            </a:endParaRPr>
          </a:p>
          <a:p>
            <a:endParaRPr lang="pt-BR" b="1" u="sng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65" y="3090932"/>
            <a:ext cx="4137070" cy="24598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50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978794" y="1845733"/>
            <a:ext cx="10176886" cy="4452035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b="1" u="sng" dirty="0">
                <a:latin typeface="+mj-lt"/>
              </a:rPr>
              <a:t>Meta 3:</a:t>
            </a:r>
            <a:r>
              <a:rPr lang="pt-BR" sz="2800" dirty="0">
                <a:latin typeface="+mj-lt"/>
              </a:rPr>
              <a:t> Monitorar 100% das crianças com déficit de peso</a:t>
            </a:r>
            <a:r>
              <a:rPr lang="pt-BR" sz="2800" dirty="0" smtClean="0">
                <a:latin typeface="+mj-lt"/>
              </a:rPr>
              <a:t>.</a:t>
            </a:r>
          </a:p>
          <a:p>
            <a:pPr algn="just"/>
            <a:r>
              <a:rPr lang="pt-BR" sz="2800" b="1" u="sng" dirty="0" smtClean="0">
                <a:latin typeface="+mj-lt"/>
              </a:rPr>
              <a:t>Resultado:</a:t>
            </a:r>
            <a:r>
              <a:rPr lang="pt-BR" sz="2800" dirty="0" smtClean="0">
                <a:latin typeface="+mj-lt"/>
              </a:rPr>
              <a:t> 100% das crianças com déficit de peso. </a:t>
            </a:r>
          </a:p>
          <a:p>
            <a:pPr algn="just"/>
            <a:r>
              <a:rPr lang="pt-BR" sz="2800" dirty="0" smtClean="0">
                <a:latin typeface="+mj-lt"/>
              </a:rPr>
              <a:t>Mês 1: 01 criança; mês 2: 01 criança.</a:t>
            </a:r>
          </a:p>
          <a:p>
            <a:pPr marL="0" indent="0">
              <a:buNone/>
            </a:pPr>
            <a:endParaRPr lang="pt-BR" sz="2800" b="1" u="sng" dirty="0" smtClean="0">
              <a:latin typeface="+mj-lt"/>
            </a:endParaRPr>
          </a:p>
          <a:p>
            <a:pPr marL="0" indent="0">
              <a:buNone/>
            </a:pPr>
            <a:endParaRPr lang="pt-BR" sz="2800" b="1" u="sng" dirty="0">
              <a:latin typeface="+mj-lt"/>
            </a:endParaRPr>
          </a:p>
          <a:p>
            <a:pPr marL="0" indent="0">
              <a:buNone/>
            </a:pPr>
            <a:endParaRPr lang="pt-BR" sz="2800" b="1" u="sng" dirty="0" smtClean="0">
              <a:latin typeface="+mj-lt"/>
            </a:endParaRPr>
          </a:p>
          <a:p>
            <a:pPr marL="0" indent="0">
              <a:buNone/>
            </a:pPr>
            <a:endParaRPr lang="pt-BR" sz="2800" b="1" u="sng" dirty="0">
              <a:latin typeface="+mj-lt"/>
            </a:endParaRPr>
          </a:p>
          <a:p>
            <a:pPr marL="0" indent="0">
              <a:buNone/>
            </a:pPr>
            <a:endParaRPr lang="pt-BR" b="1" dirty="0" smtClean="0">
              <a:latin typeface="+mj-lt"/>
            </a:endParaRPr>
          </a:p>
          <a:p>
            <a:pPr marL="0" indent="0">
              <a:buNone/>
            </a:pPr>
            <a:r>
              <a:rPr lang="pt-BR" b="1" dirty="0" smtClean="0">
                <a:latin typeface="+mj-lt"/>
              </a:rPr>
              <a:t>Figura </a:t>
            </a:r>
            <a:r>
              <a:rPr lang="pt-BR" b="1" dirty="0">
                <a:latin typeface="+mj-lt"/>
              </a:rPr>
              <a:t>4 - Proporção de crianças com déficit de peso monitoradas.</a:t>
            </a:r>
            <a:endParaRPr lang="pt-BR" dirty="0">
              <a:latin typeface="+mj-lt"/>
            </a:endParaRPr>
          </a:p>
          <a:p>
            <a:pPr marL="0" indent="0">
              <a:buNone/>
            </a:pPr>
            <a:endParaRPr lang="pt-BR" sz="2800" b="1" u="sng" dirty="0">
              <a:latin typeface="+mj-lt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6993" y="3425781"/>
            <a:ext cx="4108359" cy="23568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182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88642" y="1845734"/>
            <a:ext cx="10267038" cy="443915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t-BR" sz="3000" b="1" u="sng" dirty="0">
                <a:latin typeface="+mj-lt"/>
              </a:rPr>
              <a:t>Meta 4:</a:t>
            </a:r>
            <a:r>
              <a:rPr lang="pt-BR" sz="3000" dirty="0">
                <a:latin typeface="+mj-lt"/>
              </a:rPr>
              <a:t> Monitorar 100% das crianças com excesso de peso</a:t>
            </a:r>
            <a:r>
              <a:rPr lang="pt-BR" sz="3000" dirty="0" smtClean="0">
                <a:latin typeface="+mj-lt"/>
              </a:rPr>
              <a:t>.</a:t>
            </a:r>
          </a:p>
          <a:p>
            <a:pPr marL="0" indent="0">
              <a:buNone/>
            </a:pPr>
            <a:r>
              <a:rPr lang="pt-BR" sz="3000" b="1" u="sng" dirty="0" smtClean="0">
                <a:latin typeface="+mj-lt"/>
              </a:rPr>
              <a:t>Resultado: </a:t>
            </a:r>
            <a:r>
              <a:rPr lang="pt-BR" sz="3000" dirty="0" smtClean="0">
                <a:latin typeface="+mj-lt"/>
              </a:rPr>
              <a:t>100% das crianças com excesso de peso.</a:t>
            </a:r>
          </a:p>
          <a:p>
            <a:pPr marL="0" indent="0">
              <a:buNone/>
            </a:pPr>
            <a:r>
              <a:rPr lang="pt-BR" sz="3000" dirty="0" smtClean="0">
                <a:latin typeface="+mj-lt"/>
              </a:rPr>
              <a:t>Mês 1: 26 crianças, mês 2: 03; mês 3: 08.</a:t>
            </a:r>
            <a:endParaRPr lang="pt-BR" sz="3000" dirty="0">
              <a:latin typeface="+mj-lt"/>
            </a:endParaRP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sz="2200" b="1" dirty="0" smtClean="0">
              <a:latin typeface="+mj-lt"/>
            </a:endParaRPr>
          </a:p>
          <a:p>
            <a:pPr marL="0" indent="0">
              <a:buNone/>
            </a:pPr>
            <a:r>
              <a:rPr lang="pt-BR" sz="2200" b="1" dirty="0" smtClean="0">
                <a:latin typeface="+mj-lt"/>
              </a:rPr>
              <a:t>Figura </a:t>
            </a:r>
            <a:r>
              <a:rPr lang="pt-BR" sz="2200" b="1" dirty="0">
                <a:latin typeface="+mj-lt"/>
              </a:rPr>
              <a:t>5 – Proporção de crianças com excesso de peso monitoradas.</a:t>
            </a:r>
            <a:endParaRPr lang="pt-BR" sz="2200" dirty="0">
              <a:latin typeface="+mj-lt"/>
            </a:endParaRPr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510" y="3451538"/>
            <a:ext cx="4509150" cy="24083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6508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2035"/>
          </a:xfrm>
        </p:spPr>
        <p:txBody>
          <a:bodyPr>
            <a:normAutofit lnSpcReduction="10000"/>
          </a:bodyPr>
          <a:lstStyle/>
          <a:p>
            <a:r>
              <a:rPr lang="pt-BR" sz="2800" b="1" u="sng" dirty="0">
                <a:latin typeface="+mj-lt"/>
              </a:rPr>
              <a:t>Meta 5:</a:t>
            </a:r>
            <a:r>
              <a:rPr lang="pt-BR" sz="2800" dirty="0">
                <a:latin typeface="+mj-lt"/>
              </a:rPr>
              <a:t> Monitorar o desenvolvimento em 100% das crianças</a:t>
            </a:r>
            <a:r>
              <a:rPr lang="pt-BR" sz="2800" dirty="0" smtClean="0">
                <a:latin typeface="+mj-lt"/>
              </a:rPr>
              <a:t>.</a:t>
            </a:r>
          </a:p>
          <a:p>
            <a:r>
              <a:rPr lang="pt-BR" sz="2800" b="1" u="sng" dirty="0" smtClean="0">
                <a:latin typeface="+mj-lt"/>
              </a:rPr>
              <a:t>Resultado:</a:t>
            </a:r>
            <a:r>
              <a:rPr lang="pt-BR" sz="2800" dirty="0" smtClean="0">
                <a:latin typeface="+mj-lt"/>
              </a:rPr>
              <a:t> 100% das crianças.</a:t>
            </a:r>
            <a:endParaRPr lang="pt-BR" sz="2800" b="1" u="sng" dirty="0">
              <a:latin typeface="+mj-lt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r>
              <a:rPr lang="pt-BR" b="1" dirty="0">
                <a:latin typeface="+mj-lt"/>
              </a:rPr>
              <a:t>Figura 6 – Proporção de crianças com monitoramento de desenvolvimento.</a:t>
            </a:r>
            <a:endParaRPr lang="pt-BR" dirty="0">
              <a:latin typeface="+mj-lt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415" y="3039414"/>
            <a:ext cx="4932608" cy="26015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33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2035"/>
          </a:xfrm>
        </p:spPr>
        <p:txBody>
          <a:bodyPr>
            <a:normAutofit lnSpcReduction="10000"/>
          </a:bodyPr>
          <a:lstStyle/>
          <a:p>
            <a:r>
              <a:rPr lang="pt-BR" sz="2800" b="1" u="sng" dirty="0">
                <a:latin typeface="+mj-lt"/>
              </a:rPr>
              <a:t>Meta 6:</a:t>
            </a:r>
            <a:r>
              <a:rPr lang="pt-BR" sz="2800" dirty="0">
                <a:latin typeface="+mj-lt"/>
              </a:rPr>
              <a:t> Vacinar 100% das crianças de acordo com a idade</a:t>
            </a:r>
            <a:r>
              <a:rPr lang="pt-BR" sz="2800" dirty="0" smtClean="0">
                <a:latin typeface="+mj-lt"/>
              </a:rPr>
              <a:t>.</a:t>
            </a:r>
          </a:p>
          <a:p>
            <a:r>
              <a:rPr lang="pt-BR" sz="2800" b="1" u="sng" dirty="0" smtClean="0">
                <a:latin typeface="+mj-lt"/>
              </a:rPr>
              <a:t>Resultado:</a:t>
            </a:r>
            <a:r>
              <a:rPr lang="pt-BR" sz="2800" dirty="0" smtClean="0">
                <a:latin typeface="+mj-lt"/>
              </a:rPr>
              <a:t> Mês 1: 46 crianças vacinadas </a:t>
            </a:r>
            <a:r>
              <a:rPr lang="pt-BR" sz="2800" dirty="0">
                <a:latin typeface="+mj-lt"/>
              </a:rPr>
              <a:t>(78%), </a:t>
            </a:r>
            <a:r>
              <a:rPr lang="pt-BR" sz="2800" dirty="0" smtClean="0">
                <a:latin typeface="+mj-lt"/>
              </a:rPr>
              <a:t>mês 2: </a:t>
            </a:r>
            <a:r>
              <a:rPr lang="pt-BR" sz="2800" dirty="0">
                <a:latin typeface="+mj-lt"/>
              </a:rPr>
              <a:t>27 (79,4%) e </a:t>
            </a:r>
            <a:r>
              <a:rPr lang="pt-BR" sz="2800" dirty="0" smtClean="0">
                <a:latin typeface="+mj-lt"/>
              </a:rPr>
              <a:t>mês 3: 35 </a:t>
            </a:r>
            <a:r>
              <a:rPr lang="pt-BR" sz="2800" dirty="0">
                <a:latin typeface="+mj-lt"/>
              </a:rPr>
              <a:t>(92,1</a:t>
            </a:r>
            <a:r>
              <a:rPr lang="pt-BR" sz="2800" dirty="0" smtClean="0">
                <a:latin typeface="+mj-lt"/>
              </a:rPr>
              <a:t>%).</a:t>
            </a:r>
          </a:p>
          <a:p>
            <a:endParaRPr lang="pt-BR" sz="2800" b="1" u="sng" dirty="0">
              <a:latin typeface="+mj-lt"/>
            </a:endParaRPr>
          </a:p>
          <a:p>
            <a:endParaRPr lang="pt-BR" sz="2800" b="1" u="sng" dirty="0" smtClean="0">
              <a:latin typeface="+mj-lt"/>
            </a:endParaRPr>
          </a:p>
          <a:p>
            <a:endParaRPr lang="pt-BR" sz="2800" b="1" u="sng" dirty="0">
              <a:latin typeface="+mj-lt"/>
            </a:endParaRPr>
          </a:p>
          <a:p>
            <a:endParaRPr lang="pt-BR" b="1" dirty="0" smtClean="0">
              <a:latin typeface="+mj-lt"/>
            </a:endParaRPr>
          </a:p>
          <a:p>
            <a:endParaRPr lang="pt-BR" b="1" dirty="0" smtClean="0">
              <a:latin typeface="+mj-lt"/>
            </a:endParaRPr>
          </a:p>
          <a:p>
            <a:r>
              <a:rPr lang="pt-BR" b="1" dirty="0" smtClean="0">
                <a:latin typeface="+mj-lt"/>
              </a:rPr>
              <a:t>Figura </a:t>
            </a:r>
            <a:r>
              <a:rPr lang="pt-BR" b="1" dirty="0">
                <a:latin typeface="+mj-lt"/>
              </a:rPr>
              <a:t>7 – Proporção de crianças com vacinação em dia para a idade.</a:t>
            </a:r>
            <a:endParaRPr lang="pt-BR" dirty="0">
              <a:latin typeface="+mj-lt"/>
            </a:endParaRPr>
          </a:p>
          <a:p>
            <a:endParaRPr lang="pt-BR" sz="2800" b="1" u="sng" dirty="0">
              <a:latin typeface="+mj-lt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0406" y="3352598"/>
            <a:ext cx="4111312" cy="22239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541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0672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3300" b="1" u="sng" dirty="0">
                <a:latin typeface="+mj-lt"/>
              </a:rPr>
              <a:t>Meta 7:</a:t>
            </a:r>
            <a:r>
              <a:rPr lang="pt-BR" sz="3300" dirty="0">
                <a:latin typeface="+mj-lt"/>
              </a:rPr>
              <a:t> Realizar suplementação de ferro em 100% das crianças de 6 a 24 meses</a:t>
            </a:r>
            <a:r>
              <a:rPr lang="pt-BR" sz="3300" dirty="0" smtClean="0">
                <a:latin typeface="+mj-lt"/>
              </a:rPr>
              <a:t>.</a:t>
            </a:r>
          </a:p>
          <a:p>
            <a:pPr algn="just"/>
            <a:r>
              <a:rPr lang="pt-BR" sz="3300" b="1" u="sng" dirty="0" smtClean="0">
                <a:latin typeface="+mj-lt"/>
              </a:rPr>
              <a:t>Resultado: </a:t>
            </a:r>
            <a:r>
              <a:rPr lang="pt-BR" sz="3300" dirty="0" smtClean="0">
                <a:latin typeface="+mj-lt"/>
              </a:rPr>
              <a:t>Mês 1: 13 crianças </a:t>
            </a:r>
            <a:r>
              <a:rPr lang="pt-BR" sz="3300" dirty="0">
                <a:latin typeface="+mj-lt"/>
              </a:rPr>
              <a:t>(81,3%), </a:t>
            </a:r>
            <a:r>
              <a:rPr lang="pt-BR" sz="3300" dirty="0" smtClean="0">
                <a:latin typeface="+mj-lt"/>
              </a:rPr>
              <a:t>mês 2: 3 </a:t>
            </a:r>
            <a:r>
              <a:rPr lang="pt-BR" sz="3300" dirty="0">
                <a:latin typeface="+mj-lt"/>
              </a:rPr>
              <a:t>(30%) e </a:t>
            </a:r>
            <a:r>
              <a:rPr lang="pt-BR" sz="3300" dirty="0" smtClean="0">
                <a:latin typeface="+mj-lt"/>
              </a:rPr>
              <a:t>mês 3: 4 </a:t>
            </a:r>
            <a:r>
              <a:rPr lang="pt-BR" sz="3300" dirty="0">
                <a:latin typeface="+mj-lt"/>
              </a:rPr>
              <a:t>(50%).</a:t>
            </a:r>
            <a:endParaRPr lang="pt-BR" sz="3300" b="1" u="sng" dirty="0">
              <a:latin typeface="+mj-lt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b="1" dirty="0" smtClean="0">
              <a:latin typeface="+mj-lt"/>
            </a:endParaRPr>
          </a:p>
          <a:p>
            <a:r>
              <a:rPr lang="pt-BR" b="1" dirty="0" smtClean="0">
                <a:latin typeface="+mj-lt"/>
              </a:rPr>
              <a:t>Figura </a:t>
            </a:r>
            <a:r>
              <a:rPr lang="pt-BR" b="1" dirty="0">
                <a:latin typeface="+mj-lt"/>
              </a:rPr>
              <a:t>8 – Proporção de crianças de seis a vinte e quatro meses com suplementação de ferro</a:t>
            </a:r>
            <a:endParaRPr lang="pt-BR" dirty="0">
              <a:latin typeface="+mj-lt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44" y="3245476"/>
            <a:ext cx="4597757" cy="2498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9752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9156"/>
          </a:xfrm>
        </p:spPr>
        <p:txBody>
          <a:bodyPr>
            <a:normAutofit lnSpcReduction="10000"/>
          </a:bodyPr>
          <a:lstStyle/>
          <a:p>
            <a:r>
              <a:rPr lang="pt-BR" sz="2800" b="1" u="sng" dirty="0">
                <a:latin typeface="+mj-lt"/>
              </a:rPr>
              <a:t>Meta 8:</a:t>
            </a:r>
            <a:r>
              <a:rPr lang="pt-BR" sz="2800" dirty="0">
                <a:latin typeface="+mj-lt"/>
              </a:rPr>
              <a:t> Realizar triagem auditiva em 100% das crianças</a:t>
            </a:r>
            <a:r>
              <a:rPr lang="pt-BR" sz="2800" dirty="0" smtClean="0">
                <a:latin typeface="+mj-lt"/>
              </a:rPr>
              <a:t>.</a:t>
            </a:r>
          </a:p>
          <a:p>
            <a:pPr algn="just"/>
            <a:r>
              <a:rPr lang="pt-BR" sz="2800" b="1" u="sng" dirty="0" smtClean="0">
                <a:latin typeface="+mj-lt"/>
              </a:rPr>
              <a:t>Resultado: </a:t>
            </a:r>
            <a:r>
              <a:rPr lang="pt-BR" sz="2800" dirty="0" smtClean="0">
                <a:latin typeface="+mj-lt"/>
              </a:rPr>
              <a:t>Mês 1: 33 crianças </a:t>
            </a:r>
            <a:r>
              <a:rPr lang="pt-BR" sz="2800" dirty="0">
                <a:latin typeface="+mj-lt"/>
              </a:rPr>
              <a:t>(55,9</a:t>
            </a:r>
            <a:r>
              <a:rPr lang="pt-BR" sz="2800" dirty="0" smtClean="0">
                <a:latin typeface="+mj-lt"/>
              </a:rPr>
              <a:t>%); mês 2: </a:t>
            </a:r>
            <a:r>
              <a:rPr lang="pt-BR" sz="2800" dirty="0">
                <a:latin typeface="+mj-lt"/>
              </a:rPr>
              <a:t>19 (55,9%) e </a:t>
            </a:r>
            <a:r>
              <a:rPr lang="pt-BR" sz="2800" dirty="0" smtClean="0">
                <a:latin typeface="+mj-lt"/>
              </a:rPr>
              <a:t>mês 3: 23 </a:t>
            </a:r>
            <a:r>
              <a:rPr lang="pt-BR" sz="2800" dirty="0">
                <a:latin typeface="+mj-lt"/>
              </a:rPr>
              <a:t>(60,5</a:t>
            </a:r>
            <a:r>
              <a:rPr lang="pt-BR" sz="2800" dirty="0" smtClean="0">
                <a:latin typeface="+mj-lt"/>
              </a:rPr>
              <a:t>%).</a:t>
            </a:r>
          </a:p>
          <a:p>
            <a:endParaRPr lang="pt-BR" sz="2800" u="sng" dirty="0">
              <a:latin typeface="+mj-lt"/>
            </a:endParaRPr>
          </a:p>
          <a:p>
            <a:endParaRPr lang="pt-BR" b="1" dirty="0" smtClean="0">
              <a:latin typeface="+mj-lt"/>
            </a:endParaRPr>
          </a:p>
          <a:p>
            <a:endParaRPr lang="pt-BR" b="1" dirty="0">
              <a:latin typeface="+mj-lt"/>
            </a:endParaRPr>
          </a:p>
          <a:p>
            <a:endParaRPr lang="pt-BR" b="1" dirty="0" smtClean="0">
              <a:latin typeface="+mj-lt"/>
            </a:endParaRPr>
          </a:p>
          <a:p>
            <a:endParaRPr lang="pt-BR" b="1" dirty="0">
              <a:latin typeface="+mj-lt"/>
            </a:endParaRPr>
          </a:p>
          <a:p>
            <a:pPr marL="0" indent="0">
              <a:buNone/>
            </a:pPr>
            <a:endParaRPr lang="pt-BR" b="1" dirty="0">
              <a:latin typeface="+mj-lt"/>
            </a:endParaRPr>
          </a:p>
          <a:p>
            <a:r>
              <a:rPr lang="pt-BR" b="1" dirty="0" smtClean="0">
                <a:latin typeface="+mj-lt"/>
              </a:rPr>
              <a:t>Figura </a:t>
            </a:r>
            <a:r>
              <a:rPr lang="pt-BR" b="1" dirty="0">
                <a:latin typeface="+mj-lt"/>
              </a:rPr>
              <a:t>9 – Proporção de crianças com triagem auditiva.</a:t>
            </a:r>
            <a:endParaRPr lang="pt-BR" dirty="0">
              <a:latin typeface="+mj-lt"/>
            </a:endParaRPr>
          </a:p>
          <a:p>
            <a:endParaRPr lang="pt-BR" sz="2800" u="sng" dirty="0">
              <a:latin typeface="+mj-lt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029" y="3052293"/>
            <a:ext cx="4880691" cy="2743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81847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52035"/>
          </a:xfrm>
        </p:spPr>
        <p:txBody>
          <a:bodyPr>
            <a:normAutofit fontScale="85000" lnSpcReduction="20000"/>
          </a:bodyPr>
          <a:lstStyle/>
          <a:p>
            <a:r>
              <a:rPr lang="pt-BR" sz="3300" b="1" u="sng" dirty="0">
                <a:latin typeface="+mj-lt"/>
              </a:rPr>
              <a:t>Meta 9:</a:t>
            </a:r>
            <a:r>
              <a:rPr lang="pt-BR" sz="3300" dirty="0">
                <a:latin typeface="+mj-lt"/>
              </a:rPr>
              <a:t> Realizar teste do pezinho em 100% das crianças até 7 dias de vida.</a:t>
            </a:r>
          </a:p>
          <a:p>
            <a:r>
              <a:rPr lang="pt-BR" sz="3300" b="1" u="sng" dirty="0" smtClean="0">
                <a:latin typeface="+mj-lt"/>
              </a:rPr>
              <a:t>Resultado: </a:t>
            </a:r>
            <a:r>
              <a:rPr lang="pt-BR" sz="3300" dirty="0" smtClean="0">
                <a:latin typeface="+mj-lt"/>
              </a:rPr>
              <a:t>Mês 1: 32 crianças </a:t>
            </a:r>
            <a:r>
              <a:rPr lang="pt-BR" sz="3300" dirty="0">
                <a:latin typeface="+mj-lt"/>
              </a:rPr>
              <a:t>(54,2%), </a:t>
            </a:r>
            <a:r>
              <a:rPr lang="pt-BR" sz="3300" dirty="0" smtClean="0">
                <a:latin typeface="+mj-lt"/>
              </a:rPr>
              <a:t>mês 2: 13 </a:t>
            </a:r>
            <a:r>
              <a:rPr lang="pt-BR" sz="3300" dirty="0">
                <a:latin typeface="+mj-lt"/>
              </a:rPr>
              <a:t>(38,2%) e </a:t>
            </a:r>
            <a:r>
              <a:rPr lang="pt-BR" sz="3300" dirty="0" smtClean="0">
                <a:latin typeface="+mj-lt"/>
              </a:rPr>
              <a:t>mês 3: 15 </a:t>
            </a:r>
            <a:r>
              <a:rPr lang="pt-BR" sz="3300" dirty="0">
                <a:latin typeface="+mj-lt"/>
              </a:rPr>
              <a:t>(39,5%). </a:t>
            </a:r>
            <a:endParaRPr lang="pt-BR" sz="3300" dirty="0" smtClean="0">
              <a:latin typeface="+mj-lt"/>
            </a:endParaRPr>
          </a:p>
          <a:p>
            <a:endParaRPr lang="pt-BR" sz="2800" b="1" u="sng" dirty="0">
              <a:latin typeface="+mj-lt"/>
            </a:endParaRPr>
          </a:p>
          <a:p>
            <a:endParaRPr lang="pt-BR" sz="2800" b="1" u="sng" dirty="0" smtClean="0">
              <a:latin typeface="+mj-lt"/>
            </a:endParaRPr>
          </a:p>
          <a:p>
            <a:endParaRPr lang="pt-BR" sz="2800" b="1" u="sng" dirty="0">
              <a:latin typeface="+mj-lt"/>
            </a:endParaRPr>
          </a:p>
          <a:p>
            <a:endParaRPr lang="pt-BR" sz="2800" b="1" u="sng" dirty="0" smtClean="0">
              <a:latin typeface="+mj-lt"/>
            </a:endParaRPr>
          </a:p>
          <a:p>
            <a:endParaRPr lang="pt-BR" sz="2200" b="1" dirty="0" smtClean="0">
              <a:latin typeface="+mj-lt"/>
            </a:endParaRPr>
          </a:p>
          <a:p>
            <a:endParaRPr lang="pt-BR" sz="2200" b="1" dirty="0" smtClean="0">
              <a:latin typeface="+mj-lt"/>
            </a:endParaRPr>
          </a:p>
          <a:p>
            <a:r>
              <a:rPr lang="pt-BR" sz="2200" b="1" dirty="0" smtClean="0">
                <a:latin typeface="+mj-lt"/>
              </a:rPr>
              <a:t>Figura </a:t>
            </a:r>
            <a:r>
              <a:rPr lang="pt-BR" sz="2200" b="1" dirty="0">
                <a:latin typeface="+mj-lt"/>
              </a:rPr>
              <a:t>10 – Proporção de crianças com teste do pezinho realizado até 7 dias de vida.</a:t>
            </a:r>
            <a:endParaRPr lang="pt-BR" sz="2200" dirty="0">
              <a:latin typeface="+mj-lt"/>
            </a:endParaRPr>
          </a:p>
          <a:p>
            <a:endParaRPr lang="pt-BR" sz="2800" b="1" u="sng" dirty="0">
              <a:latin typeface="+mj-lt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840" y="3129565"/>
            <a:ext cx="4868214" cy="27174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841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7779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sz="3300" b="1" u="sng" dirty="0">
                <a:latin typeface="+mj-lt"/>
              </a:rPr>
              <a:t>Meta 10:</a:t>
            </a:r>
            <a:r>
              <a:rPr lang="pt-BR" sz="3300" dirty="0">
                <a:latin typeface="+mj-lt"/>
              </a:rPr>
              <a:t> Realizar avaliação da necessidade de atendimento odontológico em 100% das crianças de 6 </a:t>
            </a:r>
            <a:r>
              <a:rPr lang="pt-BR" sz="3300" dirty="0" smtClean="0">
                <a:latin typeface="+mj-lt"/>
              </a:rPr>
              <a:t>a </a:t>
            </a:r>
            <a:r>
              <a:rPr lang="pt-BR" sz="3300" dirty="0">
                <a:latin typeface="+mj-lt"/>
              </a:rPr>
              <a:t>72 meses</a:t>
            </a:r>
            <a:r>
              <a:rPr lang="pt-BR" sz="3300" dirty="0" smtClean="0">
                <a:latin typeface="+mj-lt"/>
              </a:rPr>
              <a:t>.</a:t>
            </a:r>
          </a:p>
          <a:p>
            <a:pPr algn="just"/>
            <a:r>
              <a:rPr lang="pt-BR" sz="3300" b="1" u="sng" dirty="0" smtClean="0">
                <a:latin typeface="+mj-lt"/>
              </a:rPr>
              <a:t>Resultado: </a:t>
            </a:r>
            <a:r>
              <a:rPr lang="pt-BR" sz="3300" dirty="0" smtClean="0">
                <a:latin typeface="+mj-lt"/>
              </a:rPr>
              <a:t>100% das crianças de 6 a 72 meses.</a:t>
            </a:r>
          </a:p>
          <a:p>
            <a:pPr algn="just"/>
            <a:endParaRPr lang="pt-BR" sz="2800" dirty="0">
              <a:latin typeface="+mj-lt"/>
            </a:endParaRPr>
          </a:p>
          <a:p>
            <a:pPr algn="just"/>
            <a:endParaRPr lang="pt-BR" b="1" dirty="0" smtClean="0">
              <a:latin typeface="+mj-lt"/>
            </a:endParaRPr>
          </a:p>
          <a:p>
            <a:pPr algn="just"/>
            <a:endParaRPr lang="pt-BR" b="1" dirty="0">
              <a:latin typeface="+mj-lt"/>
            </a:endParaRPr>
          </a:p>
          <a:p>
            <a:pPr algn="just"/>
            <a:endParaRPr lang="pt-BR" b="1" dirty="0" smtClean="0">
              <a:latin typeface="+mj-lt"/>
            </a:endParaRPr>
          </a:p>
          <a:p>
            <a:pPr algn="just"/>
            <a:endParaRPr lang="pt-BR" b="1" dirty="0">
              <a:latin typeface="+mj-lt"/>
            </a:endParaRPr>
          </a:p>
          <a:p>
            <a:pPr algn="just"/>
            <a:endParaRPr lang="pt-BR" b="1" dirty="0" smtClean="0">
              <a:latin typeface="+mj-lt"/>
            </a:endParaRPr>
          </a:p>
          <a:p>
            <a:pPr algn="just"/>
            <a:endParaRPr lang="pt-BR" sz="2200" b="1" dirty="0" smtClean="0">
              <a:latin typeface="+mj-lt"/>
            </a:endParaRPr>
          </a:p>
          <a:p>
            <a:pPr algn="just"/>
            <a:r>
              <a:rPr lang="pt-BR" sz="2200" b="1" dirty="0" smtClean="0">
                <a:latin typeface="+mj-lt"/>
              </a:rPr>
              <a:t>Figura </a:t>
            </a:r>
            <a:r>
              <a:rPr lang="pt-BR" sz="2200" b="1" dirty="0">
                <a:latin typeface="+mj-lt"/>
              </a:rPr>
              <a:t>11 – Proporção de crianças entre seis e setenta e dois meses com avaliação de necessidade de atendimento odontológico.</a:t>
            </a:r>
            <a:endParaRPr lang="pt-BR" sz="2200" dirty="0">
              <a:latin typeface="+mj-lt"/>
            </a:endParaRPr>
          </a:p>
          <a:p>
            <a:pPr algn="just"/>
            <a:endParaRPr lang="pt-BR" sz="2800" dirty="0" smtClean="0">
              <a:latin typeface="+mj-lt"/>
            </a:endParaRPr>
          </a:p>
          <a:p>
            <a:pPr algn="just"/>
            <a:endParaRPr lang="pt-BR" sz="2800" b="1" u="sng" dirty="0">
              <a:latin typeface="+mj-lt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693" y="3220993"/>
            <a:ext cx="4238692" cy="23555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1975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26277"/>
          </a:xfrm>
        </p:spPr>
        <p:txBody>
          <a:bodyPr>
            <a:normAutofit/>
          </a:bodyPr>
          <a:lstStyle/>
          <a:p>
            <a:pPr algn="just"/>
            <a:r>
              <a:rPr lang="pt-BR" sz="2800" b="1" u="sng" dirty="0">
                <a:latin typeface="+mj-lt"/>
              </a:rPr>
              <a:t>Meta 11:</a:t>
            </a:r>
            <a:r>
              <a:rPr lang="pt-BR" sz="2800" dirty="0">
                <a:latin typeface="+mj-lt"/>
              </a:rPr>
              <a:t> Realizar primeira consulta odontológica para 100% das crianças de 6 a 72 meses de idade moradoras da área de abrangência, cadastradas na unidade de saúde</a:t>
            </a:r>
            <a:r>
              <a:rPr lang="pt-BR" sz="2800" dirty="0" smtClean="0">
                <a:latin typeface="+mj-lt"/>
              </a:rPr>
              <a:t>.</a:t>
            </a:r>
          </a:p>
          <a:p>
            <a:pPr algn="just"/>
            <a:r>
              <a:rPr lang="pt-BR" sz="2800" b="1" u="sng" dirty="0" smtClean="0">
                <a:latin typeface="+mj-lt"/>
              </a:rPr>
              <a:t>Resultado:</a:t>
            </a:r>
            <a:r>
              <a:rPr lang="pt-BR" sz="2800" b="1" dirty="0" smtClean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Mês 1: 11 crianças (23,4</a:t>
            </a:r>
            <a:r>
              <a:rPr lang="pt-BR" sz="2800" dirty="0">
                <a:latin typeface="+mj-lt"/>
              </a:rPr>
              <a:t>%), </a:t>
            </a:r>
            <a:r>
              <a:rPr lang="pt-BR" sz="2800" dirty="0" smtClean="0">
                <a:latin typeface="+mj-lt"/>
              </a:rPr>
              <a:t>1 criança </a:t>
            </a:r>
            <a:r>
              <a:rPr lang="pt-BR" sz="2800" dirty="0">
                <a:latin typeface="+mj-lt"/>
              </a:rPr>
              <a:t>(3,4%) e </a:t>
            </a:r>
            <a:r>
              <a:rPr lang="pt-BR" sz="2800" dirty="0" smtClean="0">
                <a:latin typeface="+mj-lt"/>
              </a:rPr>
              <a:t>4 crianças </a:t>
            </a:r>
            <a:r>
              <a:rPr lang="pt-BR" sz="2800" dirty="0">
                <a:latin typeface="+mj-lt"/>
              </a:rPr>
              <a:t>(13,8%). </a:t>
            </a:r>
            <a:endParaRPr lang="pt-BR" sz="2800" dirty="0" smtClean="0">
              <a:latin typeface="+mj-lt"/>
            </a:endParaRPr>
          </a:p>
          <a:p>
            <a:pPr algn="just"/>
            <a:endParaRPr lang="pt-BR" sz="2800" b="1" u="sng" dirty="0">
              <a:latin typeface="+mj-lt"/>
            </a:endParaRPr>
          </a:p>
          <a:p>
            <a:pPr marL="0" indent="0" algn="just">
              <a:buNone/>
            </a:pPr>
            <a:endParaRPr lang="pt-BR" sz="2800" b="1" u="sng" dirty="0">
              <a:latin typeface="+mj-lt"/>
            </a:endParaRPr>
          </a:p>
          <a:p>
            <a:pPr marL="0" indent="0" algn="just">
              <a:buNone/>
            </a:pPr>
            <a:endParaRPr lang="pt-BR" sz="2800" b="1" u="sng" dirty="0">
              <a:latin typeface="+mj-lt"/>
            </a:endParaRPr>
          </a:p>
          <a:p>
            <a:pPr algn="just"/>
            <a:endParaRPr lang="pt-BR" sz="2800" b="1" u="sng" dirty="0">
              <a:latin typeface="+mj-lt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4149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>
                <a:latin typeface="+mj-lt"/>
              </a:rPr>
              <a:t>Natal/Rio Grande do Norte</a:t>
            </a:r>
          </a:p>
          <a:p>
            <a:pPr marL="0" indent="0">
              <a:buNone/>
            </a:pPr>
            <a:r>
              <a:rPr lang="pt-BR" sz="2800" dirty="0">
                <a:latin typeface="+mj-lt"/>
              </a:rPr>
              <a:t>Á</a:t>
            </a:r>
            <a:r>
              <a:rPr lang="pt-BR" sz="2800" dirty="0" smtClean="0">
                <a:latin typeface="+mj-lt"/>
              </a:rPr>
              <a:t>rea </a:t>
            </a:r>
            <a:r>
              <a:rPr lang="pt-BR" sz="2800" dirty="0">
                <a:latin typeface="+mj-lt"/>
              </a:rPr>
              <a:t>de 170,298 </a:t>
            </a:r>
            <a:r>
              <a:rPr lang="pt-BR" sz="2800" dirty="0" smtClean="0">
                <a:latin typeface="+mj-lt"/>
              </a:rPr>
              <a:t>km²</a:t>
            </a:r>
          </a:p>
          <a:p>
            <a:pPr marL="0" indent="0">
              <a:buNone/>
            </a:pPr>
            <a:r>
              <a:rPr lang="pt-BR" sz="2800" dirty="0" smtClean="0">
                <a:latin typeface="+mj-lt"/>
              </a:rPr>
              <a:t>817.590 habitantes</a:t>
            </a:r>
          </a:p>
          <a:p>
            <a:pPr marL="0" indent="0" algn="just">
              <a:buNone/>
            </a:pPr>
            <a:r>
              <a:rPr lang="pt-BR" sz="2800" dirty="0" smtClean="0">
                <a:latin typeface="+mj-lt"/>
              </a:rPr>
              <a:t>	A </a:t>
            </a:r>
            <a:r>
              <a:rPr lang="pt-BR" sz="2800" dirty="0">
                <a:latin typeface="+mj-lt"/>
              </a:rPr>
              <a:t>rede municipal de saúde é composta por 147 unidades, sendo 80 </a:t>
            </a:r>
            <a:r>
              <a:rPr lang="pt-BR" sz="2800" dirty="0" smtClean="0">
                <a:latin typeface="+mj-lt"/>
              </a:rPr>
              <a:t>públicas municipais</a:t>
            </a:r>
            <a:r>
              <a:rPr lang="pt-BR" sz="2800" dirty="0">
                <a:latin typeface="+mj-lt"/>
              </a:rPr>
              <a:t>, 10 estaduais e 4 federais. De forma complementar, prestando serviço ao </a:t>
            </a:r>
            <a:r>
              <a:rPr lang="pt-BR" sz="2800" dirty="0" smtClean="0">
                <a:latin typeface="+mj-lt"/>
              </a:rPr>
              <a:t>SUS municipal</a:t>
            </a:r>
            <a:r>
              <a:rPr lang="pt-BR" sz="2800" dirty="0">
                <a:latin typeface="+mj-lt"/>
              </a:rPr>
              <a:t>, conta-se com 6 unidades filantrópicas e 47 unidades privadas contratadas.</a:t>
            </a:r>
            <a:endParaRPr lang="pt-BR" sz="28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0701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0672"/>
          </a:xfrm>
        </p:spPr>
        <p:txBody>
          <a:bodyPr>
            <a:normAutofit lnSpcReduction="10000"/>
          </a:bodyPr>
          <a:lstStyle/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 smtClean="0">
              <a:latin typeface="+mj-lt"/>
            </a:endParaRPr>
          </a:p>
          <a:p>
            <a:endParaRPr lang="pt-BR" b="1" dirty="0">
              <a:latin typeface="+mj-lt"/>
            </a:endParaRPr>
          </a:p>
          <a:p>
            <a:endParaRPr lang="pt-BR" b="1" dirty="0" smtClean="0">
              <a:latin typeface="+mj-lt"/>
            </a:endParaRPr>
          </a:p>
          <a:p>
            <a:endParaRPr lang="pt-BR" b="1" dirty="0" smtClean="0">
              <a:latin typeface="+mj-lt"/>
            </a:endParaRPr>
          </a:p>
          <a:p>
            <a:endParaRPr lang="pt-BR" b="1" dirty="0">
              <a:latin typeface="+mj-lt"/>
            </a:endParaRPr>
          </a:p>
          <a:p>
            <a:endParaRPr lang="pt-BR" b="1" dirty="0">
              <a:latin typeface="+mj-lt"/>
            </a:endParaRPr>
          </a:p>
          <a:p>
            <a:r>
              <a:rPr lang="pt-BR" b="1" dirty="0" smtClean="0">
                <a:latin typeface="+mj-lt"/>
              </a:rPr>
              <a:t>Figura </a:t>
            </a:r>
            <a:r>
              <a:rPr lang="pt-BR" b="1" dirty="0">
                <a:latin typeface="+mj-lt"/>
              </a:rPr>
              <a:t>12 – Proporção de crianças de seis a setenta e dois meses com primeira consulta odontológica.</a:t>
            </a:r>
            <a:endParaRPr lang="pt-BR" dirty="0">
              <a:latin typeface="+mj-lt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99" y="2137894"/>
            <a:ext cx="4904100" cy="3065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3891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3551"/>
          </a:xfrm>
        </p:spPr>
        <p:txBody>
          <a:bodyPr/>
          <a:lstStyle/>
          <a:p>
            <a:pPr algn="just"/>
            <a:r>
              <a:rPr lang="pt-BR" sz="2800" b="1" u="sng" dirty="0">
                <a:latin typeface="+mj-lt"/>
              </a:rPr>
              <a:t>Objetivo 3:</a:t>
            </a:r>
            <a:r>
              <a:rPr lang="pt-BR" sz="2800" dirty="0">
                <a:latin typeface="+mj-lt"/>
              </a:rPr>
              <a:t> Melhorar adesão ao programa de saúde da criança.</a:t>
            </a:r>
          </a:p>
          <a:p>
            <a:pPr algn="just"/>
            <a:r>
              <a:rPr lang="pt-BR" sz="2800" b="1" u="sng" dirty="0" smtClean="0">
                <a:latin typeface="+mj-lt"/>
              </a:rPr>
              <a:t>Meta </a:t>
            </a:r>
            <a:r>
              <a:rPr lang="pt-BR" sz="2800" b="1" u="sng" dirty="0">
                <a:latin typeface="+mj-lt"/>
              </a:rPr>
              <a:t>1:</a:t>
            </a:r>
            <a:r>
              <a:rPr lang="pt-BR" sz="2800" dirty="0">
                <a:latin typeface="+mj-lt"/>
              </a:rPr>
              <a:t> Fazer busca ativa de 100% das crianças faltosas às consultas. </a:t>
            </a:r>
          </a:p>
          <a:p>
            <a:r>
              <a:rPr lang="pt-BR" sz="2800" b="1" u="sng" dirty="0" smtClean="0">
                <a:latin typeface="+mj-lt"/>
              </a:rPr>
              <a:t>Resultado:</a:t>
            </a:r>
            <a:r>
              <a:rPr lang="pt-BR" sz="2800" dirty="0" smtClean="0">
                <a:latin typeface="+mj-lt"/>
              </a:rPr>
              <a:t> Mês 1: 1 criança</a:t>
            </a:r>
            <a:r>
              <a:rPr lang="pt-BR" sz="2800" dirty="0">
                <a:latin typeface="+mj-lt"/>
              </a:rPr>
              <a:t>;</a:t>
            </a:r>
            <a:r>
              <a:rPr lang="pt-BR" sz="2800" dirty="0" smtClean="0">
                <a:latin typeface="+mj-lt"/>
              </a:rPr>
              <a:t> mês 2: 3; mês 3: 14. </a:t>
            </a:r>
          </a:p>
          <a:p>
            <a:endParaRPr lang="pt-BR" sz="2800" dirty="0">
              <a:latin typeface="+mj-lt"/>
            </a:endParaRPr>
          </a:p>
          <a:p>
            <a:endParaRPr lang="pt-BR" sz="2800" dirty="0" smtClean="0">
              <a:latin typeface="+mj-lt"/>
            </a:endParaRPr>
          </a:p>
          <a:p>
            <a:endParaRPr lang="pt-BR" sz="2800" dirty="0">
              <a:latin typeface="+mj-lt"/>
            </a:endParaRPr>
          </a:p>
          <a:p>
            <a:endParaRPr lang="pt-BR" b="1" dirty="0" smtClean="0">
              <a:latin typeface="+mj-lt"/>
            </a:endParaRPr>
          </a:p>
          <a:p>
            <a:r>
              <a:rPr lang="pt-BR" b="1" dirty="0" smtClean="0">
                <a:latin typeface="+mj-lt"/>
              </a:rPr>
              <a:t>Figura </a:t>
            </a:r>
            <a:r>
              <a:rPr lang="pt-BR" b="1" dirty="0">
                <a:latin typeface="+mj-lt"/>
              </a:rPr>
              <a:t>13 – Proporção de busca ativa realizada à crianças faltosas às consultas no programa de saúde da criança.</a:t>
            </a:r>
            <a:endParaRPr lang="pt-BR" dirty="0">
              <a:latin typeface="+mj-lt"/>
            </a:endParaRPr>
          </a:p>
          <a:p>
            <a:endParaRPr lang="pt-BR" sz="2800" dirty="0" smtClean="0">
              <a:latin typeface="+mj-lt"/>
            </a:endParaRPr>
          </a:p>
          <a:p>
            <a:endParaRPr lang="pt-BR" sz="2800" b="1" u="sng" dirty="0">
              <a:latin typeface="+mj-lt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585" y="3412902"/>
            <a:ext cx="3804164" cy="22795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66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3551"/>
          </a:xfrm>
        </p:spPr>
        <p:txBody>
          <a:bodyPr>
            <a:normAutofit lnSpcReduction="10000"/>
          </a:bodyPr>
          <a:lstStyle/>
          <a:p>
            <a:pPr algn="just"/>
            <a:r>
              <a:rPr lang="pt-BR" sz="2800" b="1" u="sng" dirty="0">
                <a:latin typeface="+mj-lt"/>
              </a:rPr>
              <a:t>Objetivo 4:</a:t>
            </a:r>
            <a:r>
              <a:rPr lang="pt-BR" sz="2800" dirty="0">
                <a:latin typeface="+mj-lt"/>
              </a:rPr>
              <a:t> Melhorar o registro das informações.</a:t>
            </a:r>
          </a:p>
          <a:p>
            <a:pPr algn="just"/>
            <a:r>
              <a:rPr lang="pt-BR" sz="2800" b="1" u="sng" dirty="0">
                <a:latin typeface="+mj-lt"/>
              </a:rPr>
              <a:t>Meta 1:</a:t>
            </a:r>
            <a:r>
              <a:rPr lang="pt-BR" sz="2800" dirty="0">
                <a:latin typeface="+mj-lt"/>
              </a:rPr>
              <a:t> Manter registro na ficha espelho de saúde da criança/ vacinação de 100% das crianças que consultam no serviço</a:t>
            </a:r>
            <a:r>
              <a:rPr lang="pt-BR" sz="2800" dirty="0" smtClean="0">
                <a:latin typeface="+mj-lt"/>
              </a:rPr>
              <a:t>.</a:t>
            </a:r>
          </a:p>
          <a:p>
            <a:pPr algn="just"/>
            <a:r>
              <a:rPr lang="pt-BR" sz="2800" b="1" u="sng" dirty="0" smtClean="0">
                <a:latin typeface="+mj-lt"/>
              </a:rPr>
              <a:t>Resultado:</a:t>
            </a:r>
            <a:r>
              <a:rPr lang="pt-BR" sz="2800" b="1" dirty="0" smtClean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100% das crianças atendidas.</a:t>
            </a:r>
          </a:p>
          <a:p>
            <a:pPr algn="just"/>
            <a:endParaRPr lang="pt-BR" sz="2800" dirty="0" smtClean="0">
              <a:latin typeface="+mj-lt"/>
            </a:endParaRPr>
          </a:p>
          <a:p>
            <a:pPr algn="just"/>
            <a:endParaRPr lang="pt-BR" sz="2800" dirty="0">
              <a:latin typeface="+mj-lt"/>
            </a:endParaRPr>
          </a:p>
          <a:p>
            <a:pPr algn="just"/>
            <a:endParaRPr lang="pt-BR" sz="2800" dirty="0" smtClean="0">
              <a:latin typeface="+mj-lt"/>
            </a:endParaRPr>
          </a:p>
          <a:p>
            <a:pPr algn="just"/>
            <a:endParaRPr lang="pt-BR" sz="2800" dirty="0">
              <a:latin typeface="+mj-lt"/>
            </a:endParaRPr>
          </a:p>
          <a:p>
            <a:pPr algn="just"/>
            <a:r>
              <a:rPr lang="pt-BR" b="1" dirty="0">
                <a:latin typeface="+mj-lt"/>
              </a:rPr>
              <a:t>Figura 14 – Proporção de crianças com registro atualizado.</a:t>
            </a:r>
            <a:endParaRPr lang="pt-BR" dirty="0">
              <a:latin typeface="+mj-lt"/>
            </a:endParaRPr>
          </a:p>
          <a:p>
            <a:pPr algn="just"/>
            <a:endParaRPr lang="pt-BR" sz="2800" dirty="0" smtClean="0">
              <a:latin typeface="+mj-lt"/>
            </a:endParaRPr>
          </a:p>
          <a:p>
            <a:pPr algn="just"/>
            <a:endParaRPr lang="pt-BR" sz="2800" b="1" u="sng" dirty="0">
              <a:latin typeface="+mj-lt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3697" y="3637007"/>
            <a:ext cx="4156657" cy="21584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992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64914"/>
          </a:xfrm>
        </p:spPr>
        <p:txBody>
          <a:bodyPr/>
          <a:lstStyle/>
          <a:p>
            <a:pPr algn="just"/>
            <a:r>
              <a:rPr lang="pt-BR" sz="2800" b="1" u="sng" dirty="0">
                <a:latin typeface="+mj-lt"/>
              </a:rPr>
              <a:t>Objetivo 5:</a:t>
            </a:r>
            <a:r>
              <a:rPr lang="pt-BR" sz="2800" dirty="0">
                <a:latin typeface="+mj-lt"/>
              </a:rPr>
              <a:t> Mapear as crianças de risco pertencentes à área de abrangência.</a:t>
            </a:r>
          </a:p>
          <a:p>
            <a:pPr algn="just"/>
            <a:r>
              <a:rPr lang="pt-BR" sz="2800" b="1" u="sng" dirty="0">
                <a:latin typeface="+mj-lt"/>
              </a:rPr>
              <a:t>Meta 1:</a:t>
            </a:r>
            <a:r>
              <a:rPr lang="pt-BR" sz="2800" dirty="0">
                <a:latin typeface="+mj-lt"/>
              </a:rPr>
              <a:t> Realizar avaliação de risco em 100% das crianças cadastradas no programa.</a:t>
            </a:r>
          </a:p>
          <a:p>
            <a:pPr algn="just"/>
            <a:r>
              <a:rPr lang="pt-BR" sz="2800" b="1" u="sng" dirty="0" smtClean="0">
                <a:latin typeface="+mj-lt"/>
              </a:rPr>
              <a:t>Resultado:</a:t>
            </a:r>
            <a:r>
              <a:rPr lang="pt-BR" sz="2800" b="1" dirty="0" smtClean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100% das crianças cadastradas</a:t>
            </a:r>
          </a:p>
          <a:p>
            <a:endParaRPr lang="pt-BR" sz="2800" dirty="0">
              <a:latin typeface="+mj-lt"/>
            </a:endParaRPr>
          </a:p>
          <a:p>
            <a:endParaRPr lang="pt-BR" b="1" dirty="0" smtClean="0">
              <a:latin typeface="+mj-lt"/>
            </a:endParaRPr>
          </a:p>
          <a:p>
            <a:endParaRPr lang="pt-BR" b="1" dirty="0">
              <a:latin typeface="+mj-lt"/>
            </a:endParaRPr>
          </a:p>
          <a:p>
            <a:endParaRPr lang="pt-BR" sz="2800" dirty="0" smtClean="0">
              <a:latin typeface="+mj-lt"/>
            </a:endParaRPr>
          </a:p>
          <a:p>
            <a:endParaRPr lang="pt-BR" sz="2800" b="1" u="sng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63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3551"/>
          </a:xfrm>
        </p:spPr>
        <p:txBody>
          <a:bodyPr/>
          <a:lstStyle/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endParaRPr lang="pt-BR" b="1" dirty="0"/>
          </a:p>
          <a:p>
            <a:endParaRPr lang="pt-BR" b="1" dirty="0" smtClean="0"/>
          </a:p>
          <a:p>
            <a:r>
              <a:rPr lang="pt-BR" b="1" dirty="0" smtClean="0">
                <a:latin typeface="+mj-lt"/>
              </a:rPr>
              <a:t>Figura </a:t>
            </a:r>
            <a:r>
              <a:rPr lang="pt-BR" b="1" dirty="0">
                <a:latin typeface="+mj-lt"/>
              </a:rPr>
              <a:t>15 - Proporção de crianças com avaliação de risco.</a:t>
            </a:r>
            <a:endParaRPr lang="pt-BR" dirty="0">
              <a:latin typeface="+mj-lt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386" y="2466974"/>
            <a:ext cx="5692462" cy="32512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571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3551"/>
          </a:xfrm>
        </p:spPr>
        <p:txBody>
          <a:bodyPr>
            <a:normAutofit/>
          </a:bodyPr>
          <a:lstStyle/>
          <a:p>
            <a:r>
              <a:rPr lang="pt-BR" sz="2800" b="1" u="sng" dirty="0">
                <a:latin typeface="+mj-lt"/>
              </a:rPr>
              <a:t>Objetivo 6:</a:t>
            </a:r>
            <a:r>
              <a:rPr lang="pt-BR" sz="2800" dirty="0">
                <a:latin typeface="+mj-lt"/>
              </a:rPr>
              <a:t> Promover a saúde das crianças</a:t>
            </a:r>
            <a:r>
              <a:rPr lang="pt-BR" sz="2800" dirty="0" smtClean="0">
                <a:latin typeface="+mj-lt"/>
              </a:rPr>
              <a:t>.</a:t>
            </a:r>
          </a:p>
          <a:p>
            <a:r>
              <a:rPr lang="pt-BR" sz="2800" b="1" u="sng" dirty="0" smtClean="0">
                <a:latin typeface="+mj-lt"/>
              </a:rPr>
              <a:t>Meta 1:</a:t>
            </a:r>
            <a:r>
              <a:rPr lang="pt-BR" sz="2800" dirty="0" smtClean="0">
                <a:latin typeface="+mj-lt"/>
              </a:rPr>
              <a:t> Dar orientações para prevenir acidentes na infância em 100% das consultas de saúde da criança.</a:t>
            </a:r>
          </a:p>
          <a:p>
            <a:pPr marL="0" indent="0">
              <a:buNone/>
            </a:pPr>
            <a:r>
              <a:rPr lang="pt-BR" sz="2800" b="1" u="sng" dirty="0" smtClean="0">
                <a:latin typeface="+mj-lt"/>
              </a:rPr>
              <a:t>Resultado:</a:t>
            </a:r>
            <a:r>
              <a:rPr lang="pt-BR" sz="2800" dirty="0" smtClean="0">
                <a:latin typeface="+mj-lt"/>
              </a:rPr>
              <a:t> Orientações em 100% das consultas</a:t>
            </a:r>
            <a:endParaRPr lang="pt-BR" sz="2800" b="1" u="sng" dirty="0">
              <a:latin typeface="+mj-lt"/>
            </a:endParaRPr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1719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39156"/>
          </a:xfrm>
        </p:spPr>
        <p:txBody>
          <a:bodyPr>
            <a:normAutofit lnSpcReduction="10000"/>
          </a:bodyPr>
          <a:lstStyle/>
          <a:p>
            <a:pPr algn="just"/>
            <a:endParaRPr lang="pt-BR" b="1" dirty="0" smtClean="0">
              <a:latin typeface="+mj-lt"/>
            </a:endParaRPr>
          </a:p>
          <a:p>
            <a:pPr algn="just"/>
            <a:endParaRPr lang="pt-BR" b="1" dirty="0">
              <a:latin typeface="+mj-lt"/>
            </a:endParaRPr>
          </a:p>
          <a:p>
            <a:pPr algn="just"/>
            <a:endParaRPr lang="pt-BR" b="1" dirty="0" smtClean="0">
              <a:latin typeface="+mj-lt"/>
            </a:endParaRPr>
          </a:p>
          <a:p>
            <a:pPr algn="just"/>
            <a:endParaRPr lang="pt-BR" b="1" dirty="0">
              <a:latin typeface="+mj-lt"/>
            </a:endParaRPr>
          </a:p>
          <a:p>
            <a:pPr algn="just"/>
            <a:endParaRPr lang="pt-BR" b="1" dirty="0" smtClean="0">
              <a:latin typeface="+mj-lt"/>
            </a:endParaRPr>
          </a:p>
          <a:p>
            <a:pPr algn="just"/>
            <a:endParaRPr lang="pt-BR" b="1" dirty="0">
              <a:latin typeface="+mj-lt"/>
            </a:endParaRPr>
          </a:p>
          <a:p>
            <a:pPr algn="just"/>
            <a:endParaRPr lang="pt-BR" b="1" dirty="0" smtClean="0">
              <a:latin typeface="+mj-lt"/>
            </a:endParaRPr>
          </a:p>
          <a:p>
            <a:pPr algn="just"/>
            <a:endParaRPr lang="pt-BR" b="1" dirty="0">
              <a:latin typeface="+mj-lt"/>
            </a:endParaRPr>
          </a:p>
          <a:p>
            <a:pPr algn="just"/>
            <a:endParaRPr lang="pt-BR" b="1" dirty="0" smtClean="0">
              <a:latin typeface="+mj-lt"/>
            </a:endParaRPr>
          </a:p>
          <a:p>
            <a:pPr algn="just"/>
            <a:r>
              <a:rPr lang="pt-BR" b="1" dirty="0" smtClean="0">
                <a:latin typeface="+mj-lt"/>
              </a:rPr>
              <a:t>Figura </a:t>
            </a:r>
            <a:r>
              <a:rPr lang="pt-BR" b="1" dirty="0">
                <a:latin typeface="+mj-lt"/>
              </a:rPr>
              <a:t>16 – Proporção de crianças cujas mães receberam orientações sobre prevenção de acidentes na infância.</a:t>
            </a:r>
            <a:endParaRPr lang="pt-BR" dirty="0">
              <a:latin typeface="+mj-lt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09" y="2099256"/>
            <a:ext cx="5911403" cy="31939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793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503551"/>
          </a:xfrm>
        </p:spPr>
        <p:txBody>
          <a:bodyPr>
            <a:normAutofit lnSpcReduction="10000"/>
          </a:bodyPr>
          <a:lstStyle/>
          <a:p>
            <a:r>
              <a:rPr lang="pt-BR" sz="2800" b="1" u="sng" dirty="0">
                <a:latin typeface="+mj-lt"/>
              </a:rPr>
              <a:t>Meta 2:</a:t>
            </a:r>
            <a:r>
              <a:rPr lang="pt-BR" sz="2800" dirty="0">
                <a:latin typeface="+mj-lt"/>
              </a:rPr>
              <a:t> Colocar 100% das crianças para mamar durante a primeira consulta. </a:t>
            </a:r>
            <a:endParaRPr lang="pt-BR" sz="2800" dirty="0" smtClean="0">
              <a:latin typeface="+mj-lt"/>
            </a:endParaRPr>
          </a:p>
          <a:p>
            <a:r>
              <a:rPr lang="pt-BR" sz="2800" b="1" u="sng" dirty="0" smtClean="0">
                <a:latin typeface="+mj-lt"/>
              </a:rPr>
              <a:t>Resultado:</a:t>
            </a:r>
            <a:r>
              <a:rPr lang="pt-BR" sz="2800" dirty="0" smtClean="0">
                <a:latin typeface="+mj-lt"/>
              </a:rPr>
              <a:t> Mês 1: 37 crianças </a:t>
            </a:r>
            <a:r>
              <a:rPr lang="pt-BR" sz="2800" dirty="0">
                <a:latin typeface="+mj-lt"/>
              </a:rPr>
              <a:t>(62,7%), </a:t>
            </a:r>
            <a:r>
              <a:rPr lang="pt-BR" sz="2800" dirty="0" smtClean="0">
                <a:latin typeface="+mj-lt"/>
              </a:rPr>
              <a:t>mês 2: 26 </a:t>
            </a:r>
            <a:r>
              <a:rPr lang="pt-BR" sz="2800" dirty="0">
                <a:latin typeface="+mj-lt"/>
              </a:rPr>
              <a:t>(76,5</a:t>
            </a:r>
            <a:r>
              <a:rPr lang="pt-BR" sz="2800" dirty="0" smtClean="0">
                <a:latin typeface="+mj-lt"/>
              </a:rPr>
              <a:t>%), mês 3: </a:t>
            </a:r>
            <a:r>
              <a:rPr lang="pt-BR" sz="2800" dirty="0">
                <a:latin typeface="+mj-lt"/>
              </a:rPr>
              <a:t>20 (52,6%). </a:t>
            </a:r>
            <a:endParaRPr lang="pt-BR" sz="2800" dirty="0" smtClean="0">
              <a:latin typeface="+mj-lt"/>
            </a:endParaRPr>
          </a:p>
          <a:p>
            <a:endParaRPr lang="pt-BR" sz="2800" b="1" u="sng" dirty="0">
              <a:latin typeface="+mj-lt"/>
            </a:endParaRPr>
          </a:p>
          <a:p>
            <a:pPr algn="just"/>
            <a:endParaRPr lang="pt-BR" b="1" dirty="0" smtClean="0">
              <a:latin typeface="+mj-lt"/>
            </a:endParaRPr>
          </a:p>
          <a:p>
            <a:pPr algn="just"/>
            <a:endParaRPr lang="pt-BR" b="1" dirty="0">
              <a:latin typeface="+mj-lt"/>
            </a:endParaRPr>
          </a:p>
          <a:p>
            <a:pPr algn="just"/>
            <a:endParaRPr lang="pt-BR" b="1" dirty="0" smtClean="0">
              <a:latin typeface="+mj-lt"/>
            </a:endParaRPr>
          </a:p>
          <a:p>
            <a:pPr algn="just"/>
            <a:endParaRPr lang="pt-BR" b="1" dirty="0">
              <a:latin typeface="+mj-lt"/>
            </a:endParaRPr>
          </a:p>
          <a:p>
            <a:pPr algn="just"/>
            <a:r>
              <a:rPr lang="pt-BR" b="1" dirty="0" smtClean="0">
                <a:latin typeface="+mj-lt"/>
              </a:rPr>
              <a:t>Figura 17 </a:t>
            </a:r>
            <a:r>
              <a:rPr lang="pt-BR" b="1" dirty="0">
                <a:latin typeface="+mj-lt"/>
              </a:rPr>
              <a:t>– Número de crianças colocadas para mamar durante a primeira consulta.</a:t>
            </a:r>
          </a:p>
          <a:p>
            <a:endParaRPr lang="pt-BR" sz="2800" b="1" u="sng" dirty="0">
              <a:latin typeface="+mj-lt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807" y="3272508"/>
            <a:ext cx="4086091" cy="24457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9314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0672"/>
          </a:xfrm>
        </p:spPr>
        <p:txBody>
          <a:bodyPr>
            <a:normAutofit/>
          </a:bodyPr>
          <a:lstStyle/>
          <a:p>
            <a:pPr algn="just"/>
            <a:r>
              <a:rPr lang="pt-BR" sz="2800" b="1" u="sng" dirty="0">
                <a:latin typeface="+mj-lt"/>
              </a:rPr>
              <a:t>Meta 3:</a:t>
            </a:r>
            <a:r>
              <a:rPr lang="pt-BR" sz="2800" dirty="0">
                <a:latin typeface="+mj-lt"/>
              </a:rPr>
              <a:t> Fornecer orientações nutricionais de acordo com a faixa etária para 100% das crianças. </a:t>
            </a:r>
          </a:p>
          <a:p>
            <a:r>
              <a:rPr lang="pt-BR" sz="2800" b="1" u="sng" dirty="0" smtClean="0">
                <a:latin typeface="+mj-lt"/>
              </a:rPr>
              <a:t>Resultados: </a:t>
            </a:r>
            <a:r>
              <a:rPr lang="pt-BR" sz="2800" dirty="0" smtClean="0">
                <a:latin typeface="+mj-lt"/>
              </a:rPr>
              <a:t>Orientações em 100% das consultas.</a:t>
            </a:r>
          </a:p>
          <a:p>
            <a:endParaRPr lang="pt-BR" sz="2800" b="1" u="sng" dirty="0">
              <a:latin typeface="+mj-lt"/>
            </a:endParaRPr>
          </a:p>
          <a:p>
            <a:endParaRPr lang="pt-BR" sz="2800" b="1" u="sng" dirty="0" smtClean="0">
              <a:latin typeface="+mj-lt"/>
            </a:endParaRPr>
          </a:p>
          <a:p>
            <a:endParaRPr lang="pt-BR" sz="2800" b="1" u="sng" dirty="0">
              <a:latin typeface="+mj-lt"/>
            </a:endParaRPr>
          </a:p>
          <a:p>
            <a:endParaRPr lang="pt-BR" sz="2800" b="1" u="sng" dirty="0" smtClean="0">
              <a:latin typeface="+mj-lt"/>
            </a:endParaRPr>
          </a:p>
          <a:p>
            <a:pPr algn="just"/>
            <a:r>
              <a:rPr lang="pt-BR" b="1" dirty="0">
                <a:latin typeface="+mj-lt"/>
              </a:rPr>
              <a:t>Figura 18 – Proporção de crianças cujas mães receberam orientações nutricionais de acordo com a faixa etária.</a:t>
            </a:r>
          </a:p>
          <a:p>
            <a:endParaRPr lang="pt-BR" sz="2800" b="1" u="sng" dirty="0">
              <a:latin typeface="+mj-lt"/>
            </a:endParaRPr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2854" y="3292095"/>
            <a:ext cx="4203411" cy="23488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5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Objetivos, metas e resultados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490672"/>
          </a:xfrm>
        </p:spPr>
        <p:txBody>
          <a:bodyPr>
            <a:normAutofit lnSpcReduction="10000"/>
          </a:bodyPr>
          <a:lstStyle/>
          <a:p>
            <a:r>
              <a:rPr lang="pt-BR" sz="2800" b="1" u="sng" dirty="0">
                <a:latin typeface="+mj-lt"/>
              </a:rPr>
              <a:t>Meta 4:</a:t>
            </a:r>
            <a:r>
              <a:rPr lang="pt-BR" sz="2800" dirty="0">
                <a:latin typeface="+mj-lt"/>
              </a:rPr>
              <a:t> Fornecer orientações sobre higiene bucal para 100% das crianças de acordo com a faixa </a:t>
            </a:r>
            <a:r>
              <a:rPr lang="pt-BR" sz="2800" dirty="0" smtClean="0">
                <a:latin typeface="+mj-lt"/>
              </a:rPr>
              <a:t>etária</a:t>
            </a:r>
          </a:p>
          <a:p>
            <a:r>
              <a:rPr lang="pt-BR" sz="2800" b="1" u="sng" dirty="0" smtClean="0">
                <a:latin typeface="+mj-lt"/>
              </a:rPr>
              <a:t>Resultados:</a:t>
            </a:r>
            <a:r>
              <a:rPr lang="pt-BR" sz="2800" b="1" dirty="0" smtClean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Orientações em 100% das consultas.</a:t>
            </a:r>
          </a:p>
          <a:p>
            <a:endParaRPr lang="pt-BR" sz="2800" dirty="0" smtClean="0">
              <a:latin typeface="+mj-lt"/>
            </a:endParaRPr>
          </a:p>
          <a:p>
            <a:endParaRPr lang="pt-BR" b="1" dirty="0" smtClean="0">
              <a:latin typeface="+mj-lt"/>
            </a:endParaRPr>
          </a:p>
          <a:p>
            <a:endParaRPr lang="pt-BR" b="1" dirty="0">
              <a:latin typeface="+mj-lt"/>
            </a:endParaRPr>
          </a:p>
          <a:p>
            <a:endParaRPr lang="pt-BR" b="1" dirty="0" smtClean="0">
              <a:latin typeface="+mj-lt"/>
            </a:endParaRPr>
          </a:p>
          <a:p>
            <a:endParaRPr lang="pt-BR" b="1" dirty="0">
              <a:latin typeface="+mj-lt"/>
            </a:endParaRPr>
          </a:p>
          <a:p>
            <a:r>
              <a:rPr lang="pt-BR" b="1" dirty="0" smtClean="0">
                <a:latin typeface="+mj-lt"/>
              </a:rPr>
              <a:t>Figura </a:t>
            </a:r>
            <a:r>
              <a:rPr lang="pt-BR" b="1" dirty="0">
                <a:latin typeface="+mj-lt"/>
              </a:rPr>
              <a:t>19 – Proporção de crianças cujas mães receberam orientação sobre higiene bucal, etiologia e prevenção da cárie.</a:t>
            </a:r>
          </a:p>
          <a:p>
            <a:endParaRPr lang="pt-BR" sz="2800" dirty="0">
              <a:latin typeface="+mj-lt"/>
            </a:endParaRPr>
          </a:p>
          <a:p>
            <a:endParaRPr lang="pt-BR" dirty="0"/>
          </a:p>
        </p:txBody>
      </p:sp>
      <p:pic>
        <p:nvPicPr>
          <p:cNvPr id="4" name="Image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314" y="3161511"/>
            <a:ext cx="3838038" cy="22991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120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0005" y="895832"/>
            <a:ext cx="10612191" cy="5124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631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 </a:t>
            </a:r>
            <a:r>
              <a:rPr lang="pt-BR" sz="2800" dirty="0">
                <a:latin typeface="+mj-lt"/>
              </a:rPr>
              <a:t>A</a:t>
            </a:r>
            <a:r>
              <a:rPr lang="pt-BR" sz="2800" dirty="0" smtClean="0">
                <a:latin typeface="+mj-lt"/>
              </a:rPr>
              <a:t>mpliação </a:t>
            </a:r>
            <a:r>
              <a:rPr lang="pt-BR" sz="2800" dirty="0">
                <a:latin typeface="+mj-lt"/>
              </a:rPr>
              <a:t>da cobertura do acompanhamento do crescimento e desenvolvimento das crianças de 0 a 72 </a:t>
            </a:r>
            <a:r>
              <a:rPr lang="pt-BR" sz="2800" dirty="0" smtClean="0">
                <a:latin typeface="+mj-lt"/>
              </a:rPr>
              <a:t>meses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Melhor </a:t>
            </a:r>
            <a:r>
              <a:rPr lang="pt-BR" sz="2800" dirty="0">
                <a:latin typeface="+mj-lt"/>
              </a:rPr>
              <a:t>qualidade no </a:t>
            </a:r>
            <a:r>
              <a:rPr lang="pt-BR" sz="2800" dirty="0" smtClean="0">
                <a:latin typeface="+mj-lt"/>
              </a:rPr>
              <a:t>atendimento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 Melhoria </a:t>
            </a:r>
            <a:r>
              <a:rPr lang="pt-BR" sz="2800" dirty="0">
                <a:latin typeface="+mj-lt"/>
              </a:rPr>
              <a:t>dos </a:t>
            </a:r>
            <a:r>
              <a:rPr lang="pt-BR" sz="2800" dirty="0" smtClean="0">
                <a:latin typeface="+mj-lt"/>
              </a:rPr>
              <a:t>registros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 Classificação </a:t>
            </a:r>
            <a:r>
              <a:rPr lang="pt-BR" sz="2800" dirty="0">
                <a:latin typeface="+mj-lt"/>
              </a:rPr>
              <a:t>de risco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 Promoção </a:t>
            </a:r>
            <a:r>
              <a:rPr lang="pt-BR" sz="2800" dirty="0">
                <a:latin typeface="+mj-lt"/>
              </a:rPr>
              <a:t>à </a:t>
            </a:r>
            <a:r>
              <a:rPr lang="pt-BR" sz="2800" dirty="0" smtClean="0">
                <a:latin typeface="+mj-lt"/>
              </a:rPr>
              <a:t>saúde</a:t>
            </a:r>
          </a:p>
          <a:p>
            <a:pPr marL="0" indent="0" algn="just">
              <a:buNone/>
            </a:pPr>
            <a:endParaRPr lang="pt-BR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4207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Discussão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Capacitação da equipe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Trabalho integrado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Incorporação da intervenção na UBS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Conscientização da população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Reforma da UBS (espaço físico, vacinação...)</a:t>
            </a:r>
          </a:p>
          <a:p>
            <a:pPr>
              <a:buFont typeface="Arial" panose="020B0604020202020204" pitchFamily="34" charset="0"/>
              <a:buChar char="•"/>
            </a:pPr>
            <a:endParaRPr lang="pt-BR" sz="2800" dirty="0" smtClean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356583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 smtClean="0"/>
              <a:t>Reflexão crítica sobre o processo pessoal de aprendizagem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O desenvolvimento do curso em relação às expectativas iniciais;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 O significado do curso para a prática profissional;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/>
              <a:t> </a:t>
            </a:r>
            <a:r>
              <a:rPr lang="pt-BR" sz="2800" dirty="0" smtClean="0">
                <a:latin typeface="+mj-lt"/>
              </a:rPr>
              <a:t>Novos </a:t>
            </a:r>
            <a:r>
              <a:rPr lang="pt-BR" sz="2800" dirty="0">
                <a:latin typeface="+mj-lt"/>
              </a:rPr>
              <a:t>conhecimentos e experiências</a:t>
            </a:r>
            <a:r>
              <a:rPr lang="pt-BR" sz="2800" dirty="0" smtClean="0">
                <a:latin typeface="+mj-lt"/>
              </a:rPr>
              <a:t>;</a:t>
            </a:r>
            <a:endParaRPr lang="pt-BR" sz="28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 Aprendizados mais relevantes;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 Etapas do projeto: análise situacional, análise estratégica, intervenção, avaliação da intervenção.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 A mudança depende de todos os envolvidos: a comunidade, a gestão e os profissionais de saúde. </a:t>
            </a:r>
            <a:r>
              <a:rPr lang="pt-BR" sz="2800" dirty="0">
                <a:latin typeface="+mj-lt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8528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pt-BR" dirty="0"/>
              <a:t>MINISTÉRIO DA SAÚDE. Saúde da Criança: Crescimento e Desenvolvimento. Cadernos de Atenção Básica, nº 33. Brasília – DF, 2012.</a:t>
            </a:r>
          </a:p>
          <a:p>
            <a:pPr lvl="0"/>
            <a:r>
              <a:rPr lang="pt-BR" dirty="0"/>
              <a:t>SOUSA, Francisca Georgina Macedo; ERDMANN, </a:t>
            </a:r>
            <a:r>
              <a:rPr lang="pt-BR" dirty="0" err="1"/>
              <a:t>Alacoque</a:t>
            </a:r>
            <a:r>
              <a:rPr lang="pt-BR" dirty="0"/>
              <a:t> </a:t>
            </a:r>
            <a:r>
              <a:rPr lang="pt-BR" dirty="0" err="1"/>
              <a:t>Lorenzini</a:t>
            </a:r>
            <a:r>
              <a:rPr lang="pt-BR" dirty="0"/>
              <a:t>; MOCHEL, Elba Gomide. Condições limitadoras para a integralidade do cuidado à criança na atenção básica de saúde.</a:t>
            </a:r>
            <a:r>
              <a:rPr lang="pt-BR" b="1" dirty="0"/>
              <a:t> Texto contexto - </a:t>
            </a:r>
            <a:r>
              <a:rPr lang="pt-BR" b="1" dirty="0" err="1"/>
              <a:t>enferm</a:t>
            </a:r>
            <a:r>
              <a:rPr lang="pt-BR" b="1" dirty="0"/>
              <a:t>.</a:t>
            </a:r>
            <a:r>
              <a:rPr lang="pt-BR" dirty="0"/>
              <a:t>,  Florianópolis ,  v. 20, n. </a:t>
            </a:r>
            <a:r>
              <a:rPr lang="pt-BR" dirty="0" err="1"/>
              <a:t>spe</a:t>
            </a:r>
            <a:r>
              <a:rPr lang="pt-BR" dirty="0"/>
              <a:t>,   2011 . </a:t>
            </a:r>
          </a:p>
          <a:p>
            <a:pPr lvl="0"/>
            <a:r>
              <a:rPr lang="pt-BR" dirty="0"/>
              <a:t>MINISTÉRIO DA SAÚDE. Acolhimento à demanda espontânea. Cadernos de Atenção Básica, n. 28, Volume I. Brasília – DF, 2011. </a:t>
            </a:r>
            <a:endParaRPr lang="pt-BR" dirty="0" smtClean="0"/>
          </a:p>
          <a:p>
            <a:pPr marL="0" lvl="0" indent="0">
              <a:buNone/>
            </a:pPr>
            <a:r>
              <a:rPr lang="pt-BR" dirty="0" smtClean="0"/>
              <a:t>  PREFEITURA MUNICIPAL DE NATAL. (Re)desenhando a Rede de Saúde na cidade do Natal. </a:t>
            </a:r>
            <a:r>
              <a:rPr lang="pt-BR" dirty="0" err="1" smtClean="0"/>
              <a:t>Natal,RN</a:t>
            </a:r>
            <a:r>
              <a:rPr lang="pt-BR" dirty="0" smtClean="0"/>
              <a:t>, 2007. </a:t>
            </a:r>
            <a:r>
              <a:rPr lang="pt-BR" dirty="0"/>
              <a:t>Acesso em: </a:t>
            </a:r>
            <a:r>
              <a:rPr lang="pt-BR" dirty="0">
                <a:hlinkClick r:id="rId2"/>
              </a:rPr>
              <a:t>http://www.natal.rn.gov.br</a:t>
            </a:r>
            <a:r>
              <a:rPr lang="pt-BR" dirty="0" smtClean="0">
                <a:hlinkClick r:id="rId2"/>
              </a:rPr>
              <a:t>/</a:t>
            </a:r>
            <a:r>
              <a:rPr lang="pt-BR" dirty="0" smtClean="0"/>
              <a:t>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0099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pt-BR" dirty="0" smtClean="0"/>
              <a:t>Obrigada!</a:t>
            </a:r>
            <a:endParaRPr lang="pt-BR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299" y="758952"/>
            <a:ext cx="4340181" cy="325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9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 smtClean="0">
                <a:latin typeface="+mj-lt"/>
              </a:rPr>
              <a:t>Unidade Básica de Saúde de Planície das Mangueiras</a:t>
            </a:r>
          </a:p>
          <a:p>
            <a:pPr marL="0" indent="0" algn="just">
              <a:buNone/>
            </a:pPr>
            <a:r>
              <a:rPr lang="pt-BR" sz="3600" dirty="0">
                <a:latin typeface="+mj-lt"/>
              </a:rPr>
              <a:t> </a:t>
            </a:r>
            <a:endParaRPr lang="pt-BR" sz="3600" dirty="0" smtClean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 smtClean="0">
                <a:latin typeface="+mj-lt"/>
              </a:rPr>
              <a:t>Rua </a:t>
            </a:r>
            <a:r>
              <a:rPr lang="pt-BR" sz="3600" dirty="0">
                <a:latin typeface="+mj-lt"/>
              </a:rPr>
              <a:t>Nova Granada, no bairro Nossa Senhora da Apresentação, localizado na Região Administrativa Norte de </a:t>
            </a:r>
            <a:r>
              <a:rPr lang="pt-BR" sz="3600" dirty="0" smtClean="0">
                <a:latin typeface="+mj-lt"/>
              </a:rPr>
              <a:t>Natal, Distrito </a:t>
            </a:r>
            <a:r>
              <a:rPr lang="pt-BR" sz="3600" dirty="0">
                <a:latin typeface="+mj-lt"/>
              </a:rPr>
              <a:t>Sanitário Norte II, área </a:t>
            </a:r>
            <a:r>
              <a:rPr lang="pt-BR" sz="3600" dirty="0" smtClean="0">
                <a:latin typeface="+mj-lt"/>
              </a:rPr>
              <a:t>urbana.</a:t>
            </a:r>
          </a:p>
          <a:p>
            <a:pPr marL="0" indent="0" algn="just">
              <a:buNone/>
            </a:pPr>
            <a:r>
              <a:rPr lang="pt-BR" sz="3600" dirty="0">
                <a:latin typeface="+mj-lt"/>
              </a:rPr>
              <a:t> </a:t>
            </a:r>
            <a:endParaRPr lang="pt-BR" sz="3600" dirty="0" smtClean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 smtClean="0">
                <a:latin typeface="+mj-lt"/>
              </a:rPr>
              <a:t>Estratégia de Saúde da Família</a:t>
            </a:r>
          </a:p>
          <a:p>
            <a:pPr marL="0" indent="0" algn="just">
              <a:buNone/>
            </a:pPr>
            <a:r>
              <a:rPr lang="pt-BR" sz="3600" dirty="0">
                <a:latin typeface="+mj-lt"/>
              </a:rPr>
              <a:t> </a:t>
            </a:r>
            <a:endParaRPr lang="pt-BR" sz="3600" dirty="0" smtClean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600" dirty="0" smtClean="0">
                <a:latin typeface="+mj-lt"/>
              </a:rPr>
              <a:t>03 equipes</a:t>
            </a: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50521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800" dirty="0" smtClean="0">
                <a:latin typeface="+mj-lt"/>
              </a:rPr>
              <a:t>03 consultórios médicos                            Arquivo</a:t>
            </a:r>
          </a:p>
          <a:p>
            <a:pPr marL="0" indent="0">
              <a:buNone/>
            </a:pPr>
            <a:r>
              <a:rPr lang="pt-BR" sz="2800" dirty="0" smtClean="0">
                <a:latin typeface="+mj-lt"/>
              </a:rPr>
              <a:t>01 consultório de enfermagem                Farmácia</a:t>
            </a:r>
          </a:p>
          <a:p>
            <a:pPr marL="0" indent="0">
              <a:buNone/>
            </a:pPr>
            <a:r>
              <a:rPr lang="pt-BR" sz="2800" dirty="0" smtClean="0">
                <a:latin typeface="+mj-lt"/>
              </a:rPr>
              <a:t>01 consultório odontológico                     Direção</a:t>
            </a:r>
          </a:p>
          <a:p>
            <a:pPr marL="0" indent="0">
              <a:buNone/>
            </a:pPr>
            <a:r>
              <a:rPr lang="pt-BR" sz="2800" dirty="0" smtClean="0">
                <a:latin typeface="+mj-lt"/>
              </a:rPr>
              <a:t>01 sala de curativo                                      03 Banheiros</a:t>
            </a:r>
          </a:p>
          <a:p>
            <a:pPr marL="0" indent="0">
              <a:buNone/>
            </a:pPr>
            <a:r>
              <a:rPr lang="pt-BR" sz="2800" dirty="0" smtClean="0">
                <a:latin typeface="+mj-lt"/>
              </a:rPr>
              <a:t>01 sala de preparo                                      Almoxarifado</a:t>
            </a:r>
          </a:p>
          <a:p>
            <a:pPr marL="0" indent="0">
              <a:buNone/>
            </a:pPr>
            <a:r>
              <a:rPr lang="pt-BR" sz="2800" dirty="0" smtClean="0">
                <a:latin typeface="+mj-lt"/>
              </a:rPr>
              <a:t>01 sala de vacina                                         Anexo</a:t>
            </a:r>
          </a:p>
          <a:p>
            <a:pPr marL="0" indent="0">
              <a:buNone/>
            </a:pPr>
            <a:r>
              <a:rPr lang="pt-BR" sz="2800" dirty="0" smtClean="0">
                <a:latin typeface="+mj-lt"/>
              </a:rPr>
              <a:t>Recepção</a:t>
            </a:r>
          </a:p>
        </p:txBody>
      </p:sp>
    </p:spTree>
    <p:extLst>
      <p:ext uri="{BB962C8B-B14F-4D97-AF65-F5344CB8AC3E}">
        <p14:creationId xmlns:p14="http://schemas.microsoft.com/office/powerpoint/2010/main" val="1162169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pt-BR" sz="3000" smtClean="0">
                <a:latin typeface="+mj-lt"/>
              </a:rPr>
              <a:t>População</a:t>
            </a:r>
            <a:r>
              <a:rPr lang="pt-BR" sz="3000" b="1" dirty="0">
                <a:latin typeface="+mj-lt"/>
              </a:rPr>
              <a:t>: 10.228</a:t>
            </a:r>
            <a:endParaRPr lang="pt-BR" sz="30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000" dirty="0">
                <a:latin typeface="+mj-lt"/>
              </a:rPr>
              <a:t>Número de domicílios/famílias: </a:t>
            </a:r>
            <a:r>
              <a:rPr lang="pt-BR" sz="3000" b="1" dirty="0" smtClean="0">
                <a:latin typeface="+mj-lt"/>
              </a:rPr>
              <a:t>2.825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000" dirty="0">
                <a:latin typeface="+mj-lt"/>
              </a:rPr>
              <a:t>Percentual da população com menos de 01 </a:t>
            </a:r>
            <a:r>
              <a:rPr lang="pt-BR" sz="3000" dirty="0" smtClean="0">
                <a:latin typeface="+mj-lt"/>
              </a:rPr>
              <a:t>ano: 216 </a:t>
            </a:r>
            <a:r>
              <a:rPr lang="pt-BR" sz="3000" b="1" dirty="0" smtClean="0">
                <a:latin typeface="+mj-lt"/>
              </a:rPr>
              <a:t>-  </a:t>
            </a:r>
            <a:r>
              <a:rPr lang="pt-BR" sz="3000" b="1" dirty="0">
                <a:latin typeface="+mj-lt"/>
              </a:rPr>
              <a:t>2,11%</a:t>
            </a:r>
            <a:endParaRPr lang="pt-BR" sz="30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000" dirty="0">
                <a:latin typeface="+mj-lt"/>
              </a:rPr>
              <a:t>Percentual da população com menos de 20 anos: </a:t>
            </a:r>
            <a:r>
              <a:rPr lang="pt-BR" sz="3000" dirty="0" smtClean="0">
                <a:latin typeface="+mj-lt"/>
              </a:rPr>
              <a:t>1.973</a:t>
            </a:r>
            <a:r>
              <a:rPr lang="pt-BR" sz="3000" b="1" dirty="0" smtClean="0">
                <a:latin typeface="+mj-lt"/>
              </a:rPr>
              <a:t> </a:t>
            </a:r>
            <a:r>
              <a:rPr lang="pt-BR" sz="3000" b="1" dirty="0">
                <a:latin typeface="+mj-lt"/>
              </a:rPr>
              <a:t>- 19,3%</a:t>
            </a:r>
            <a:endParaRPr lang="pt-BR" sz="30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000" dirty="0">
                <a:latin typeface="+mj-lt"/>
              </a:rPr>
              <a:t>Percentual de mulheres entre 10 e 49 </a:t>
            </a:r>
            <a:r>
              <a:rPr lang="pt-BR" sz="3000" dirty="0" smtClean="0">
                <a:latin typeface="+mj-lt"/>
              </a:rPr>
              <a:t>anos: 3.666</a:t>
            </a:r>
            <a:r>
              <a:rPr lang="pt-BR" sz="3000" b="1" dirty="0" smtClean="0">
                <a:latin typeface="+mj-lt"/>
              </a:rPr>
              <a:t> </a:t>
            </a:r>
            <a:r>
              <a:rPr lang="pt-BR" sz="3000" b="1" dirty="0">
                <a:latin typeface="+mj-lt"/>
              </a:rPr>
              <a:t>– 35,8%</a:t>
            </a:r>
            <a:endParaRPr lang="pt-BR" sz="3000" dirty="0">
              <a:latin typeface="+mj-lt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pt-BR" sz="3000" dirty="0">
                <a:latin typeface="+mj-lt"/>
              </a:rPr>
              <a:t>Percentual da população com 60 anos ou </a:t>
            </a:r>
            <a:r>
              <a:rPr lang="pt-BR" sz="3000" dirty="0" smtClean="0">
                <a:latin typeface="+mj-lt"/>
              </a:rPr>
              <a:t>mais: 1.819</a:t>
            </a:r>
            <a:r>
              <a:rPr lang="pt-BR" sz="3000" b="1" dirty="0" smtClean="0">
                <a:latin typeface="+mj-lt"/>
              </a:rPr>
              <a:t> </a:t>
            </a:r>
            <a:r>
              <a:rPr lang="pt-BR" sz="3000" b="1" dirty="0">
                <a:latin typeface="+mj-lt"/>
              </a:rPr>
              <a:t>– 17,8</a:t>
            </a:r>
            <a:r>
              <a:rPr lang="pt-BR" sz="3000" b="1" dirty="0" smtClean="0">
                <a:latin typeface="+mj-lt"/>
              </a:rPr>
              <a:t>%</a:t>
            </a:r>
            <a:endParaRPr lang="pt-BR" sz="3000" dirty="0">
              <a:latin typeface="+mj-lt"/>
            </a:endParaRPr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  <a:p>
            <a:pPr>
              <a:buFont typeface="Arial" panose="020B0604020202020204" pitchFamily="34" charset="0"/>
              <a:buChar char="•"/>
            </a:pPr>
            <a:endParaRPr lang="pt-BR" dirty="0" smtClean="0"/>
          </a:p>
          <a:p>
            <a:pPr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2896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sz="2800" dirty="0" smtClean="0">
                <a:latin typeface="+mj-lt"/>
              </a:rPr>
              <a:t>Antes da intervenção: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>
                <a:latin typeface="+mj-lt"/>
              </a:rPr>
              <a:t> Percentual da população com menos de 01 ano: </a:t>
            </a:r>
            <a:r>
              <a:rPr lang="pt-BR" sz="2800" dirty="0" smtClean="0">
                <a:latin typeface="+mj-lt"/>
              </a:rPr>
              <a:t> 216 </a:t>
            </a:r>
            <a:r>
              <a:rPr lang="pt-BR" sz="2800" dirty="0">
                <a:latin typeface="+mj-lt"/>
              </a:rPr>
              <a:t>-  2,11</a:t>
            </a:r>
            <a:r>
              <a:rPr lang="pt-BR" sz="2800" dirty="0" smtClean="0">
                <a:latin typeface="+mj-lt"/>
              </a:rPr>
              <a:t>%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pt-BR" sz="2800" dirty="0">
                <a:latin typeface="+mj-lt"/>
              </a:rPr>
              <a:t> </a:t>
            </a:r>
            <a:r>
              <a:rPr lang="pt-BR" sz="2800" dirty="0" smtClean="0">
                <a:latin typeface="+mj-lt"/>
              </a:rPr>
              <a:t>Equipe A: </a:t>
            </a:r>
            <a:endParaRPr lang="pt-BR" sz="2800" dirty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29 crianças menores de 1 ano cadastradas no mês de abril/2014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63% apresentavam vacinação atualizada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Ausência de demais registros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Uma micro área descoberta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pt-BR" sz="2800" dirty="0" smtClean="0">
                <a:latin typeface="+mj-lt"/>
              </a:rPr>
              <a:t>Consultas intercaladas entre médica e enfermeira</a:t>
            </a:r>
          </a:p>
          <a:p>
            <a:pPr lvl="1">
              <a:buFont typeface="Arial" panose="020B0604020202020204" pitchFamily="34" charset="0"/>
              <a:buChar char="•"/>
            </a:pPr>
            <a:endParaRPr lang="pt-BR" dirty="0" smtClean="0">
              <a:latin typeface="+mj-lt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1664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Objetivo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 dirty="0" smtClean="0"/>
          </a:p>
          <a:p>
            <a:pPr algn="just"/>
            <a:r>
              <a:rPr lang="pt-BR" sz="2800" dirty="0" smtClean="0">
                <a:latin typeface="+mj-lt"/>
              </a:rPr>
              <a:t>Ampliar </a:t>
            </a:r>
            <a:r>
              <a:rPr lang="pt-BR" sz="2800" dirty="0">
                <a:latin typeface="+mj-lt"/>
              </a:rPr>
              <a:t>a cobertura da assistência a saúde da criança e melhorar a qualidade do atendimento das crianças de 0 a 72 meses da UBS de Planície das Mangueiras no município de Natal/RN.</a:t>
            </a:r>
          </a:p>
        </p:txBody>
      </p:sp>
    </p:spTree>
    <p:extLst>
      <p:ext uri="{BB962C8B-B14F-4D97-AF65-F5344CB8AC3E}">
        <p14:creationId xmlns:p14="http://schemas.microsoft.com/office/powerpoint/2010/main" val="216217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599</TotalTime>
  <Words>1873</Words>
  <Application>Microsoft Office PowerPoint</Application>
  <PresentationFormat>Widescreen</PresentationFormat>
  <Paragraphs>336</Paragraphs>
  <Slides>44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44</vt:i4>
      </vt:variant>
    </vt:vector>
  </HeadingPairs>
  <TitlesOfParts>
    <vt:vector size="48" baseType="lpstr">
      <vt:lpstr>Arial</vt:lpstr>
      <vt:lpstr>Calibri</vt:lpstr>
      <vt:lpstr>Calibri Light</vt:lpstr>
      <vt:lpstr>Retrospectiva</vt:lpstr>
      <vt:lpstr>  Assistência a Saúde da Criança de 0 a 72 meses, na  ESF de Planície das Mangueiras, Natal/RN </vt:lpstr>
      <vt:lpstr>Introdução</vt:lpstr>
      <vt:lpstr>Introdução</vt:lpstr>
      <vt:lpstr>Apresentação do PowerPoint</vt:lpstr>
      <vt:lpstr>Introdução</vt:lpstr>
      <vt:lpstr>Introdução</vt:lpstr>
      <vt:lpstr>Introdução</vt:lpstr>
      <vt:lpstr>Introdução</vt:lpstr>
      <vt:lpstr>Objetivo</vt:lpstr>
      <vt:lpstr>Objetivos específicos</vt:lpstr>
      <vt:lpstr>Metodologia - Ações</vt:lpstr>
      <vt:lpstr>Metodologia - Ações</vt:lpstr>
      <vt:lpstr>Apresentação do PowerPoint</vt:lpstr>
      <vt:lpstr>Apresentação do PowerPoint</vt:lpstr>
      <vt:lpstr>Metodologia – Logística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Objetivos, metas e resultados</vt:lpstr>
      <vt:lpstr>Discussão</vt:lpstr>
      <vt:lpstr>Discussão</vt:lpstr>
      <vt:lpstr>Reflexão crítica sobre o processo pessoal de aprendizagem</vt:lpstr>
      <vt:lpstr>Referências</vt:lpstr>
      <vt:lpstr>Obrigada!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Assistência a Saúde da Criança de 0 a 72 meses, na  ESF de Planície das Mangueiras, Natal/RN</dc:title>
  <dc:creator>Mônica Moura</dc:creator>
  <cp:lastModifiedBy>Mônica Moura</cp:lastModifiedBy>
  <cp:revision>52</cp:revision>
  <dcterms:created xsi:type="dcterms:W3CDTF">2015-01-20T18:46:14Z</dcterms:created>
  <dcterms:modified xsi:type="dcterms:W3CDTF">2015-01-23T01:00:24Z</dcterms:modified>
</cp:coreProperties>
</file>