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97" r:id="rId2"/>
    <p:sldId id="257" r:id="rId3"/>
    <p:sldId id="265" r:id="rId4"/>
    <p:sldId id="266" r:id="rId5"/>
    <p:sldId id="292" r:id="rId6"/>
    <p:sldId id="267" r:id="rId7"/>
    <p:sldId id="268" r:id="rId8"/>
    <p:sldId id="258" r:id="rId9"/>
    <p:sldId id="259" r:id="rId10"/>
    <p:sldId id="289" r:id="rId11"/>
    <p:sldId id="276" r:id="rId12"/>
    <p:sldId id="303" r:id="rId13"/>
    <p:sldId id="260" r:id="rId14"/>
    <p:sldId id="278" r:id="rId15"/>
    <p:sldId id="270" r:id="rId16"/>
    <p:sldId id="271" r:id="rId17"/>
    <p:sldId id="298" r:id="rId18"/>
    <p:sldId id="280" r:id="rId19"/>
    <p:sldId id="299" r:id="rId20"/>
    <p:sldId id="272" r:id="rId21"/>
    <p:sldId id="300" r:id="rId22"/>
    <p:sldId id="273" r:id="rId23"/>
    <p:sldId id="301" r:id="rId24"/>
    <p:sldId id="274" r:id="rId25"/>
    <p:sldId id="302" r:id="rId26"/>
    <p:sldId id="261" r:id="rId27"/>
    <p:sldId id="294" r:id="rId28"/>
    <p:sldId id="287" r:id="rId29"/>
    <p:sldId id="262" r:id="rId30"/>
    <p:sldId id="263" r:id="rId31"/>
    <p:sldId id="295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ago Souza" initials="TS" lastIdx="8" clrIdx="0">
    <p:extLst>
      <p:ext uri="{19B8F6BF-5375-455C-9EA6-DF929625EA0E}">
        <p15:presenceInfo xmlns:p15="http://schemas.microsoft.com/office/powerpoint/2012/main" xmlns="" userId="1c6f63d5ff297db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2540" autoAdjust="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0BC7-5BEE-4E75-BFB4-5D90E734E4F7}" type="datetimeFigureOut">
              <a:rPr lang="pt-BR" smtClean="0"/>
              <a:t>02/06/2015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06A-C77C-45E3-B9A5-961581F515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28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0BC7-5BEE-4E75-BFB4-5D90E734E4F7}" type="datetimeFigureOut">
              <a:rPr lang="pt-BR" smtClean="0"/>
              <a:t>02/06/2015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06A-C77C-45E3-B9A5-961581F515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72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0BC7-5BEE-4E75-BFB4-5D90E734E4F7}" type="datetimeFigureOut">
              <a:rPr lang="pt-BR" smtClean="0"/>
              <a:t>02/06/2015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06A-C77C-45E3-B9A5-961581F515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754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0BC7-5BEE-4E75-BFB4-5D90E734E4F7}" type="datetimeFigureOut">
              <a:rPr lang="pt-BR" smtClean="0"/>
              <a:t>02/06/2015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06A-C77C-45E3-B9A5-961581F515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27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0BC7-5BEE-4E75-BFB4-5D90E734E4F7}" type="datetimeFigureOut">
              <a:rPr lang="pt-BR" smtClean="0"/>
              <a:t>02/06/2015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06A-C77C-45E3-B9A5-961581F515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85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0BC7-5BEE-4E75-BFB4-5D90E734E4F7}" type="datetimeFigureOut">
              <a:rPr lang="pt-BR" smtClean="0"/>
              <a:t>02/06/2015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06A-C77C-45E3-B9A5-961581F515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91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0BC7-5BEE-4E75-BFB4-5D90E734E4F7}" type="datetimeFigureOut">
              <a:rPr lang="pt-BR" smtClean="0"/>
              <a:t>02/06/2015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06A-C77C-45E3-B9A5-961581F515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227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0BC7-5BEE-4E75-BFB4-5D90E734E4F7}" type="datetimeFigureOut">
              <a:rPr lang="pt-BR" smtClean="0"/>
              <a:t>02/06/2015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06A-C77C-45E3-B9A5-961581F515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08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0BC7-5BEE-4E75-BFB4-5D90E734E4F7}" type="datetimeFigureOut">
              <a:rPr lang="pt-BR" smtClean="0"/>
              <a:t>02/06/2015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06A-C77C-45E3-B9A5-961581F515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54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0BC7-5BEE-4E75-BFB4-5D90E734E4F7}" type="datetimeFigureOut">
              <a:rPr lang="pt-BR" smtClean="0"/>
              <a:t>02/06/2015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06A-C77C-45E3-B9A5-961581F515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21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0BC7-5BEE-4E75-BFB4-5D90E734E4F7}" type="datetimeFigureOut">
              <a:rPr lang="pt-BR" smtClean="0"/>
              <a:t>02/06/2015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06A-C77C-45E3-B9A5-961581F515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76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B0BC7-5BEE-4E75-BFB4-5D90E734E4F7}" type="datetimeFigureOut">
              <a:rPr lang="pt-BR" smtClean="0"/>
              <a:t>02/06/2015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C306A-C77C-45E3-B9A5-961581F515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2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ca.gov.br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642938" y="357188"/>
            <a:ext cx="7772400" cy="1736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pt-BR" sz="2200" dirty="0" err="1" smtClean="0"/>
              <a:t>Universidade</a:t>
            </a:r>
            <a:r>
              <a:rPr lang="en-US" altLang="pt-BR" sz="2200" dirty="0" smtClean="0"/>
              <a:t> Federal de Pelotas</a:t>
            </a:r>
            <a:br>
              <a:rPr lang="en-US" altLang="pt-BR" sz="2200" dirty="0" smtClean="0"/>
            </a:br>
            <a:r>
              <a:rPr lang="pt-BR" altLang="pt-BR" sz="2200" dirty="0" smtClean="0"/>
              <a:t> Faculdade de Medicina </a:t>
            </a:r>
            <a:r>
              <a:rPr lang="en-US" altLang="pt-BR" sz="2200" dirty="0" smtClean="0"/>
              <a:t/>
            </a:r>
            <a:br>
              <a:rPr lang="en-US" altLang="pt-BR" sz="2200" dirty="0" smtClean="0"/>
            </a:br>
            <a:r>
              <a:rPr lang="en-US" altLang="pt-BR" sz="2200" dirty="0" err="1" smtClean="0"/>
              <a:t>Departamento</a:t>
            </a:r>
            <a:r>
              <a:rPr lang="en-US" altLang="pt-BR" sz="2200" dirty="0" smtClean="0"/>
              <a:t> de </a:t>
            </a:r>
            <a:r>
              <a:rPr lang="en-US" altLang="pt-BR" sz="2200" dirty="0" err="1" smtClean="0"/>
              <a:t>Medicina</a:t>
            </a:r>
            <a:r>
              <a:rPr lang="en-US" altLang="pt-BR" sz="2200" dirty="0" smtClean="0"/>
              <a:t> Social</a:t>
            </a:r>
            <a:br>
              <a:rPr lang="en-US" altLang="pt-BR" sz="2200" dirty="0" smtClean="0"/>
            </a:br>
            <a:r>
              <a:rPr lang="en-US" altLang="pt-BR" sz="2200" dirty="0" err="1" smtClean="0"/>
              <a:t>Especialização</a:t>
            </a:r>
            <a:r>
              <a:rPr lang="en-US" altLang="pt-BR" sz="2200" dirty="0" smtClean="0"/>
              <a:t> </a:t>
            </a:r>
            <a:r>
              <a:rPr lang="en-US" altLang="pt-BR" sz="2200" dirty="0" err="1" smtClean="0"/>
              <a:t>em</a:t>
            </a:r>
            <a:r>
              <a:rPr lang="en-US" altLang="pt-BR" sz="2200" dirty="0" smtClean="0"/>
              <a:t> </a:t>
            </a:r>
            <a:r>
              <a:rPr lang="en-US" altLang="pt-BR" sz="2200" dirty="0" err="1" smtClean="0"/>
              <a:t>Saúde</a:t>
            </a:r>
            <a:r>
              <a:rPr lang="en-US" altLang="pt-BR" sz="2200" dirty="0" smtClean="0"/>
              <a:t> da </a:t>
            </a:r>
            <a:r>
              <a:rPr lang="en-US" altLang="pt-BR" sz="2200" dirty="0" err="1" smtClean="0"/>
              <a:t>Família</a:t>
            </a:r>
            <a:r>
              <a:rPr lang="en-US" altLang="pt-BR" sz="2400" dirty="0" smtClean="0"/>
              <a:t/>
            </a:r>
            <a:br>
              <a:rPr lang="en-US" altLang="pt-BR" sz="2400" dirty="0" smtClean="0"/>
            </a:br>
            <a:endParaRPr lang="pt-BR" altLang="pt-BR" sz="2400" dirty="0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1500" y="2286000"/>
            <a:ext cx="8072438" cy="4081463"/>
          </a:xfrm>
        </p:spPr>
        <p:txBody>
          <a:bodyPr rtlCol="0">
            <a:normAutofit fontScale="250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pt-BR" sz="4800" dirty="0" smtClean="0">
              <a:solidFill>
                <a:srgbClr val="0070C0"/>
              </a:solidFill>
              <a:ea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2800" b="1" dirty="0">
                <a:solidFill>
                  <a:schemeClr val="tx1"/>
                </a:solidFill>
                <a:ea typeface="Calibri"/>
                <a:cs typeface="Calibri"/>
              </a:rPr>
              <a:t>Q</a:t>
            </a:r>
            <a:r>
              <a:rPr lang="pt-BR" sz="12800" b="1" dirty="0" smtClean="0">
                <a:solidFill>
                  <a:schemeClr val="tx1"/>
                </a:solidFill>
                <a:ea typeface="Calibri"/>
                <a:cs typeface="Calibri"/>
              </a:rPr>
              <a:t>ualificação da atenção à saúde da mulher na UBSFL 30, Manaus/AM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pt-BR" sz="2000" dirty="0" smtClean="0">
              <a:solidFill>
                <a:srgbClr val="0070C0"/>
              </a:solidFill>
              <a:ea typeface="Calibri"/>
              <a:cs typeface="Calibri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pt-BR" sz="8800" dirty="0" smtClean="0">
              <a:solidFill>
                <a:srgbClr val="0070C0"/>
              </a:solidFill>
              <a:ea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8000" dirty="0" err="1">
                <a:solidFill>
                  <a:schemeClr val="tx1"/>
                </a:solidFill>
              </a:rPr>
              <a:t>Naiana</a:t>
            </a:r>
            <a:r>
              <a:rPr lang="en-US" sz="8000" dirty="0">
                <a:solidFill>
                  <a:schemeClr val="tx1"/>
                </a:solidFill>
              </a:rPr>
              <a:t> Pereira </a:t>
            </a:r>
            <a:r>
              <a:rPr lang="en-US" sz="8000" dirty="0" err="1">
                <a:solidFill>
                  <a:schemeClr val="tx1"/>
                </a:solidFill>
              </a:rPr>
              <a:t>Queiroz</a:t>
            </a:r>
            <a:endParaRPr lang="en-US" sz="80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8000" b="1" dirty="0" err="1" smtClean="0">
                <a:solidFill>
                  <a:schemeClr val="tx1"/>
                </a:solidFill>
              </a:rPr>
              <a:t>Orientador</a:t>
            </a:r>
            <a:r>
              <a:rPr lang="en-US" sz="8000" b="1" dirty="0" smtClean="0">
                <a:solidFill>
                  <a:schemeClr val="tx1"/>
                </a:solidFill>
              </a:rPr>
              <a:t>: </a:t>
            </a:r>
            <a:r>
              <a:rPr lang="en-US" sz="8000" dirty="0" smtClean="0">
                <a:solidFill>
                  <a:schemeClr val="tx1"/>
                </a:solidFill>
              </a:rPr>
              <a:t>Thiago Santos de Souza</a:t>
            </a:r>
          </a:p>
          <a:p>
            <a:pPr>
              <a:defRPr/>
            </a:pPr>
            <a:r>
              <a:rPr lang="en-US" sz="8000" b="1" dirty="0" smtClean="0">
                <a:solidFill>
                  <a:schemeClr val="tx1"/>
                </a:solidFill>
              </a:rPr>
              <a:t>Co-</a:t>
            </a:r>
            <a:r>
              <a:rPr lang="en-US" sz="8000" b="1" dirty="0" err="1" smtClean="0">
                <a:solidFill>
                  <a:schemeClr val="tx1"/>
                </a:solidFill>
              </a:rPr>
              <a:t>orientador</a:t>
            </a:r>
            <a:r>
              <a:rPr lang="en-US" sz="8000" b="1" dirty="0" smtClean="0">
                <a:solidFill>
                  <a:schemeClr val="tx1"/>
                </a:solidFill>
              </a:rPr>
              <a:t>: </a:t>
            </a:r>
            <a:r>
              <a:rPr lang="pt-BR" sz="8000" dirty="0" smtClean="0">
                <a:solidFill>
                  <a:schemeClr val="tx1"/>
                </a:solidFill>
              </a:rPr>
              <a:t>Claudio </a:t>
            </a:r>
            <a:r>
              <a:rPr lang="pt-BR" sz="8000" dirty="0">
                <a:solidFill>
                  <a:schemeClr val="tx1"/>
                </a:solidFill>
              </a:rPr>
              <a:t>de O. Souto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51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51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51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>
                <a:solidFill>
                  <a:schemeClr val="tx1"/>
                </a:solidFill>
              </a:rPr>
              <a:t>Pelotas, 2015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8625"/>
            <a:ext cx="942975" cy="950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1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C:\Users\Naiana\Desktop\UNASUS\Foto da 2ªseman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0"/>
            <a:ext cx="446196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iana\Desktop\UNASUS\Foto sala de espera 1ªsema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040" y="3528392"/>
            <a:ext cx="4788023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iana\Desktop\UNASUS\Foto da 2ªsemana 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425" y="0"/>
            <a:ext cx="478695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1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800" u="sng" dirty="0" smtClean="0"/>
              <a:t>Logística</a:t>
            </a:r>
          </a:p>
          <a:p>
            <a:pPr marL="0" indent="0">
              <a:buNone/>
            </a:pPr>
            <a:endParaRPr lang="pt-BR" sz="2800" u="sng" dirty="0" smtClean="0"/>
          </a:p>
          <a:p>
            <a:r>
              <a:rPr lang="pt-BR" sz="2800" dirty="0" smtClean="0"/>
              <a:t>Cadastramento das mulheres</a:t>
            </a:r>
          </a:p>
          <a:p>
            <a:r>
              <a:rPr lang="pt-BR" sz="2800" dirty="0" smtClean="0"/>
              <a:t>Solicitação de exames de rastreio</a:t>
            </a:r>
          </a:p>
          <a:p>
            <a:r>
              <a:rPr lang="pt-BR" sz="2800" dirty="0" smtClean="0"/>
              <a:t>Consultas médicas e de enfermagem</a:t>
            </a:r>
          </a:p>
          <a:p>
            <a:r>
              <a:rPr lang="pt-BR" sz="2800" dirty="0" smtClean="0"/>
              <a:t>Agendamento dos exames de rastreio</a:t>
            </a:r>
          </a:p>
          <a:p>
            <a:r>
              <a:rPr lang="pt-BR" sz="2800" dirty="0" smtClean="0"/>
              <a:t>Coleta de </a:t>
            </a:r>
            <a:r>
              <a:rPr lang="pt-BR" sz="2800" dirty="0" err="1" smtClean="0"/>
              <a:t>colpocitológico</a:t>
            </a:r>
            <a:r>
              <a:rPr lang="pt-BR" sz="2800" dirty="0" smtClean="0"/>
              <a:t> na unidade</a:t>
            </a:r>
          </a:p>
          <a:p>
            <a:r>
              <a:rPr lang="pt-BR" sz="2800" dirty="0" smtClean="0"/>
              <a:t>Monitoramento da intervenção</a:t>
            </a:r>
          </a:p>
          <a:p>
            <a:r>
              <a:rPr lang="pt-BR" sz="2800" dirty="0" smtClean="0"/>
              <a:t>Reuniões semanais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100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094634" cy="387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r>
              <a:rPr lang="pt-BR" sz="3400" dirty="0" smtClean="0"/>
              <a:t>Ampliar a cobertura de detecção precoce do câncer de colo de útero das mulheres na faixa etária entre 25 e 64 anos de idade para 60%</a:t>
            </a: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564904"/>
            <a:ext cx="3682752" cy="35612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2800" dirty="0"/>
          </a:p>
          <a:p>
            <a:r>
              <a:rPr lang="pt-BR" sz="2800" dirty="0" smtClean="0"/>
              <a:t>33 mulheres (3,7%) </a:t>
            </a:r>
            <a:r>
              <a:rPr lang="pt-BR" sz="2800" dirty="0"/>
              <a:t>no mês 1;</a:t>
            </a:r>
          </a:p>
          <a:p>
            <a:r>
              <a:rPr lang="pt-BR" sz="2800" dirty="0" smtClean="0"/>
              <a:t>66 mulheres (7,3%) </a:t>
            </a:r>
            <a:r>
              <a:rPr lang="pt-BR" sz="2800" dirty="0"/>
              <a:t>no mês 2;</a:t>
            </a:r>
          </a:p>
          <a:p>
            <a:r>
              <a:rPr lang="pt-BR" sz="2800" dirty="0" smtClean="0"/>
              <a:t>89 mulheres (9,9%) </a:t>
            </a:r>
            <a:r>
              <a:rPr lang="pt-BR" sz="2800" dirty="0"/>
              <a:t>no mês 3;</a:t>
            </a:r>
          </a:p>
          <a:p>
            <a:r>
              <a:rPr lang="pt-BR" sz="2800" dirty="0" smtClean="0"/>
              <a:t>119 mulheres (13,2%) </a:t>
            </a:r>
            <a:r>
              <a:rPr lang="pt-BR" sz="2800" dirty="0"/>
              <a:t>no mês 4.</a:t>
            </a:r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4" descr="C:\Users\Naiana\Pictures\grafico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4711883" cy="259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2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pt-BR" sz="3400" dirty="0"/>
              <a:t>Ampliar a cobertura de detecção precoce do câncer de mama das mulheres na faixa etária entre 50 e 69 anos de idade para 60%.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780928"/>
            <a:ext cx="3466728" cy="3600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sz="3100" dirty="0"/>
          </a:p>
          <a:p>
            <a:r>
              <a:rPr lang="pt-BR" sz="3100" dirty="0" smtClean="0"/>
              <a:t>17 </a:t>
            </a:r>
            <a:r>
              <a:rPr lang="pt-BR" sz="3100" dirty="0"/>
              <a:t>mulheres </a:t>
            </a:r>
            <a:r>
              <a:rPr lang="pt-BR" sz="3100" dirty="0" smtClean="0"/>
              <a:t>(6,2%) </a:t>
            </a:r>
            <a:r>
              <a:rPr lang="pt-BR" sz="3100" dirty="0"/>
              <a:t>no mês 1;</a:t>
            </a:r>
          </a:p>
          <a:p>
            <a:r>
              <a:rPr lang="pt-BR" sz="3100" dirty="0" smtClean="0"/>
              <a:t>24 </a:t>
            </a:r>
            <a:r>
              <a:rPr lang="pt-BR" sz="3100" dirty="0"/>
              <a:t>mulheres </a:t>
            </a:r>
            <a:r>
              <a:rPr lang="pt-BR" sz="3100" dirty="0" smtClean="0"/>
              <a:t>(8,7%) </a:t>
            </a:r>
            <a:r>
              <a:rPr lang="pt-BR" sz="3100" dirty="0"/>
              <a:t>no mês 2;</a:t>
            </a:r>
          </a:p>
          <a:p>
            <a:r>
              <a:rPr lang="pt-BR" sz="3100" dirty="0" smtClean="0"/>
              <a:t>28 </a:t>
            </a:r>
            <a:r>
              <a:rPr lang="pt-BR" sz="3100" dirty="0"/>
              <a:t>mulheres </a:t>
            </a:r>
            <a:r>
              <a:rPr lang="pt-BR" sz="3100" dirty="0" smtClean="0"/>
              <a:t>(10,1%) </a:t>
            </a:r>
            <a:r>
              <a:rPr lang="pt-BR" sz="3100" dirty="0"/>
              <a:t>no mês 3;</a:t>
            </a:r>
          </a:p>
          <a:p>
            <a:r>
              <a:rPr lang="pt-BR" sz="3100" dirty="0" smtClean="0"/>
              <a:t>40 mulheres (14,5%) </a:t>
            </a:r>
            <a:r>
              <a:rPr lang="pt-BR" sz="3100" dirty="0"/>
              <a:t>no mês 4.</a:t>
            </a:r>
          </a:p>
          <a:p>
            <a:pPr marL="0" indent="0">
              <a:buNone/>
            </a:pPr>
            <a:endParaRPr lang="pt-BR" sz="1200" dirty="0" smtClean="0"/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endParaRPr lang="pt-BR" sz="1200" dirty="0" smtClean="0"/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endParaRPr lang="pt-BR" sz="1200" dirty="0" smtClean="0"/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endParaRPr lang="pt-BR" sz="1200" dirty="0" smtClean="0"/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endParaRPr lang="pt-BR" sz="1200" dirty="0" smtClean="0"/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endParaRPr lang="pt-BR" sz="1200" dirty="0" smtClean="0"/>
          </a:p>
        </p:txBody>
      </p:sp>
      <p:pic>
        <p:nvPicPr>
          <p:cNvPr id="5" name="Picture 2" descr="C:\Users\Naiana\Pictures\grafic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290" y="3284984"/>
            <a:ext cx="4728710" cy="251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pPr lvl="0"/>
            <a:r>
              <a:rPr lang="pt-BR" dirty="0"/>
              <a:t>Obter 100% de coleta de amostras satisfatórias do exame </a:t>
            </a:r>
            <a:r>
              <a:rPr lang="pt-BR" dirty="0" err="1"/>
              <a:t>citopatológico</a:t>
            </a:r>
            <a:r>
              <a:rPr lang="pt-BR" dirty="0"/>
              <a:t> de colo de útero.</a:t>
            </a:r>
            <a:r>
              <a:rPr lang="pt-BR" b="1" dirty="0"/>
              <a:t>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501008"/>
            <a:ext cx="8363272" cy="2625155"/>
          </a:xfrm>
        </p:spPr>
        <p:txBody>
          <a:bodyPr>
            <a:normAutofit/>
          </a:bodyPr>
          <a:lstStyle/>
          <a:p>
            <a:r>
              <a:rPr lang="pt-BR" sz="2600" dirty="0"/>
              <a:t>Apenas 1 exame com amostra </a:t>
            </a:r>
            <a:r>
              <a:rPr lang="pt-BR" sz="2600" dirty="0" smtClean="0"/>
              <a:t>insatisfatória</a:t>
            </a:r>
            <a:r>
              <a:rPr lang="pt-BR" sz="2600" b="1" dirty="0" smtClean="0"/>
              <a:t> 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5010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 fontScale="90000"/>
          </a:bodyPr>
          <a:lstStyle/>
          <a:p>
            <a:r>
              <a:rPr lang="pt-BR" dirty="0"/>
              <a:t>Identificar 100% das mulheres com exame </a:t>
            </a:r>
            <a:r>
              <a:rPr lang="pt-BR" dirty="0" err="1"/>
              <a:t>citopatológico</a:t>
            </a:r>
            <a:r>
              <a:rPr lang="pt-BR" dirty="0"/>
              <a:t> alterado sem acompanhamento pela unidade de saúde.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30689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600" u="sng" dirty="0"/>
          </a:p>
          <a:p>
            <a:r>
              <a:rPr lang="pt-BR" sz="2600" dirty="0"/>
              <a:t>2 exames de </a:t>
            </a:r>
            <a:r>
              <a:rPr lang="pt-BR" sz="2600" dirty="0" err="1"/>
              <a:t>colpocitológico</a:t>
            </a:r>
            <a:r>
              <a:rPr lang="pt-BR" sz="2600" dirty="0"/>
              <a:t> </a:t>
            </a:r>
            <a:r>
              <a:rPr lang="pt-BR" sz="2600" dirty="0" smtClean="0"/>
              <a:t>alterado</a:t>
            </a:r>
            <a:endParaRPr lang="pt-BR" sz="2600" dirty="0"/>
          </a:p>
          <a:p>
            <a:pPr marL="0" lvl="0" indent="0">
              <a:buNone/>
            </a:pPr>
            <a:r>
              <a:rPr lang="pt-BR" sz="2600" dirty="0" smtClean="0"/>
              <a:t> 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40450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 fontScale="90000"/>
          </a:bodyPr>
          <a:lstStyle/>
          <a:p>
            <a:pPr lvl="0"/>
            <a:r>
              <a:rPr lang="pt-BR" dirty="0"/>
              <a:t>Identificar 100% das mulheres com mamografia alterada sem acompanhamento pela unidade de saúde.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600" u="sng" dirty="0" smtClean="0"/>
          </a:p>
          <a:p>
            <a:r>
              <a:rPr lang="pt-BR" sz="2600" dirty="0" smtClean="0"/>
              <a:t>1 exame de mamografia alterado</a:t>
            </a:r>
            <a:endParaRPr lang="pt-BR" sz="2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50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>
            <a:normAutofit fontScale="90000"/>
          </a:bodyPr>
          <a:lstStyle/>
          <a:p>
            <a:pPr lvl="0"/>
            <a:r>
              <a:rPr lang="pt-BR" dirty="0" smtClean="0"/>
              <a:t>Realizar </a:t>
            </a:r>
            <a:r>
              <a:rPr lang="pt-BR" dirty="0"/>
              <a:t>busca ativa em 100% de mulheres com exame </a:t>
            </a:r>
            <a:r>
              <a:rPr lang="pt-BR" dirty="0" err="1"/>
              <a:t>citopatológico</a:t>
            </a:r>
            <a:r>
              <a:rPr lang="pt-BR" dirty="0"/>
              <a:t> alterado sem acompanhamento pela unidade de saúde.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0162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600" u="sng" dirty="0" smtClean="0"/>
          </a:p>
          <a:p>
            <a:pPr marL="0" indent="0">
              <a:buNone/>
            </a:pPr>
            <a:endParaRPr lang="pt-BR" sz="2600" u="sng" dirty="0"/>
          </a:p>
          <a:p>
            <a:r>
              <a:rPr lang="pt-BR" sz="2600" dirty="0"/>
              <a:t>Todas receberam os resultados do </a:t>
            </a:r>
            <a:r>
              <a:rPr lang="pt-BR" sz="2600" dirty="0" err="1" smtClean="0"/>
              <a:t>colpocitológico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17394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 fontScale="90000"/>
          </a:bodyPr>
          <a:lstStyle/>
          <a:p>
            <a:pPr lvl="0"/>
            <a:r>
              <a:rPr lang="pt-BR" dirty="0" smtClean="0"/>
              <a:t> </a:t>
            </a:r>
            <a:r>
              <a:rPr lang="pt-BR" dirty="0"/>
              <a:t>Realizar busca ativa em 100% de mulheres com mamografia alterada sem acompanhamento pela unidade de saúde.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/>
          <a:lstStyle/>
          <a:p>
            <a:r>
              <a:rPr lang="pt-BR" dirty="0"/>
              <a:t>Não temos como saber se buscaram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90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3800" u="sng" dirty="0" smtClean="0"/>
              <a:t>Importância da ação programática</a:t>
            </a:r>
          </a:p>
          <a:p>
            <a:pPr marL="0" indent="0">
              <a:buNone/>
            </a:pPr>
            <a:endParaRPr lang="pt-BR" sz="2600" dirty="0" smtClean="0"/>
          </a:p>
          <a:p>
            <a:r>
              <a:rPr lang="pt-BR" sz="3600" dirty="0"/>
              <a:t>No Brasil, para o ano de 2012, são estimados 52.680 </a:t>
            </a:r>
            <a:r>
              <a:rPr lang="pt-BR" dirty="0"/>
              <a:t>casos</a:t>
            </a:r>
            <a:r>
              <a:rPr lang="pt-BR" sz="3600" dirty="0"/>
              <a:t> novos de câncer de mama feminino e 17.540 casos novos de câncer do colo do </a:t>
            </a:r>
            <a:r>
              <a:rPr lang="pt-BR" sz="3600" dirty="0" smtClean="0"/>
              <a:t>útero; </a:t>
            </a:r>
          </a:p>
          <a:p>
            <a:pPr marL="0" indent="0" algn="r">
              <a:buNone/>
            </a:pPr>
            <a:r>
              <a:rPr lang="pt-BR" sz="3600" dirty="0" smtClean="0"/>
              <a:t>                       </a:t>
            </a:r>
            <a:r>
              <a:rPr lang="pt-BR" sz="2600" dirty="0" smtClean="0"/>
              <a:t>(</a:t>
            </a:r>
            <a:r>
              <a:rPr lang="pt-BR" sz="2600" dirty="0"/>
              <a:t>INCA, 2012</a:t>
            </a:r>
            <a:r>
              <a:rPr lang="pt-BR" sz="2600" dirty="0" smtClean="0"/>
              <a:t>) </a:t>
            </a:r>
            <a:endParaRPr lang="pt-BR" sz="2600" dirty="0"/>
          </a:p>
          <a:p>
            <a:r>
              <a:rPr lang="pt-BR" sz="3600" dirty="0" smtClean="0"/>
              <a:t>Os </a:t>
            </a:r>
            <a:r>
              <a:rPr lang="pt-BR" sz="3600" dirty="0"/>
              <a:t>elevados índices de incidência e mortalidade por </a:t>
            </a:r>
            <a:r>
              <a:rPr lang="pt-BR" sz="3600" dirty="0" smtClean="0"/>
              <a:t>CA de colo </a:t>
            </a:r>
            <a:r>
              <a:rPr lang="pt-BR" sz="3600" dirty="0"/>
              <a:t>do útero e da mama no </a:t>
            </a:r>
            <a:r>
              <a:rPr lang="pt-BR" sz="3600" dirty="0" smtClean="0"/>
              <a:t>Brasil </a:t>
            </a:r>
            <a:r>
              <a:rPr lang="pt-BR" sz="3600" dirty="0"/>
              <a:t>justificam a implantação de estratégias efetivas de controle </a:t>
            </a:r>
            <a:r>
              <a:rPr lang="pt-BR" sz="3600" dirty="0" smtClean="0"/>
              <a:t>dessas;		 </a:t>
            </a:r>
          </a:p>
          <a:p>
            <a:pPr marL="0" indent="0" algn="r">
              <a:buNone/>
            </a:pPr>
            <a:r>
              <a:rPr lang="pt-BR" sz="2600" dirty="0" smtClean="0"/>
              <a:t>(MINISTÉRIO DA SAÚDE, 2013)</a:t>
            </a:r>
          </a:p>
          <a:p>
            <a:endParaRPr lang="pt-BR" sz="3600" dirty="0" smtClean="0"/>
          </a:p>
          <a:p>
            <a:r>
              <a:rPr lang="pt-BR" sz="3600" dirty="0" smtClean="0"/>
              <a:t>O rastreio para câncer de colo de útero e de mama diminui a morbimortalidade</a:t>
            </a:r>
            <a:r>
              <a:rPr lang="pt-BR" sz="2600" dirty="0" smtClean="0"/>
              <a:t>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8329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/>
          </a:bodyPr>
          <a:lstStyle/>
          <a:p>
            <a:r>
              <a:rPr lang="pt-BR" sz="3400" dirty="0"/>
              <a:t>Manter registro da coleta de exame </a:t>
            </a:r>
            <a:r>
              <a:rPr lang="pt-BR" sz="3400" dirty="0" err="1"/>
              <a:t>citopatológico</a:t>
            </a:r>
            <a:r>
              <a:rPr lang="pt-BR" sz="3400" dirty="0"/>
              <a:t> de colo de útero em registro específico em 100% das mulheres cadastradas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284984"/>
            <a:ext cx="3538736" cy="2841179"/>
          </a:xfrm>
        </p:spPr>
        <p:txBody>
          <a:bodyPr>
            <a:normAutofit fontScale="92500" lnSpcReduction="10000"/>
          </a:bodyPr>
          <a:lstStyle/>
          <a:p>
            <a:r>
              <a:rPr lang="pt-BR" sz="2600" dirty="0" smtClean="0"/>
              <a:t>42</a:t>
            </a:r>
            <a:r>
              <a:rPr lang="pt-BR" sz="2400" dirty="0" smtClean="0"/>
              <a:t> </a:t>
            </a:r>
            <a:r>
              <a:rPr lang="pt-BR" sz="2400" dirty="0"/>
              <a:t>mulheres </a:t>
            </a:r>
            <a:r>
              <a:rPr lang="pt-BR" sz="2400" dirty="0" smtClean="0"/>
              <a:t>(68,9%) </a:t>
            </a:r>
            <a:r>
              <a:rPr lang="pt-BR" sz="2400" dirty="0"/>
              <a:t>no mês 1;</a:t>
            </a:r>
          </a:p>
          <a:p>
            <a:r>
              <a:rPr lang="pt-BR" sz="2400" dirty="0" smtClean="0"/>
              <a:t>54 </a:t>
            </a:r>
            <a:r>
              <a:rPr lang="pt-BR" sz="2400" dirty="0"/>
              <a:t>mulheres </a:t>
            </a:r>
            <a:r>
              <a:rPr lang="pt-BR" sz="2400" dirty="0" smtClean="0"/>
              <a:t>(64,3</a:t>
            </a:r>
            <a:r>
              <a:rPr lang="pt-BR" sz="2400" dirty="0"/>
              <a:t>%) no mês 2;</a:t>
            </a:r>
          </a:p>
          <a:p>
            <a:r>
              <a:rPr lang="pt-BR" sz="2400" dirty="0" smtClean="0"/>
              <a:t>73 </a:t>
            </a:r>
            <a:r>
              <a:rPr lang="pt-BR" sz="2400" dirty="0"/>
              <a:t>mulheres </a:t>
            </a:r>
            <a:r>
              <a:rPr lang="pt-BR" sz="2400" dirty="0" smtClean="0"/>
              <a:t>(57,9</a:t>
            </a:r>
            <a:r>
              <a:rPr lang="pt-BR" sz="2400" dirty="0"/>
              <a:t>%) no mês 3;</a:t>
            </a:r>
          </a:p>
          <a:p>
            <a:r>
              <a:rPr lang="pt-BR" sz="2400" dirty="0" smtClean="0"/>
              <a:t>110 </a:t>
            </a:r>
            <a:r>
              <a:rPr lang="pt-BR" sz="2400" dirty="0"/>
              <a:t>mulheres </a:t>
            </a:r>
            <a:r>
              <a:rPr lang="pt-BR" sz="2400" dirty="0" smtClean="0"/>
              <a:t>(71,4%) </a:t>
            </a:r>
            <a:r>
              <a:rPr lang="pt-BR" sz="2400" dirty="0"/>
              <a:t>no mês 4.</a:t>
            </a:r>
          </a:p>
          <a:p>
            <a:endParaRPr lang="pt-BR" sz="2600" dirty="0"/>
          </a:p>
          <a:p>
            <a:pPr marL="0" indent="0">
              <a:buNone/>
            </a:pPr>
            <a:endParaRPr lang="pt-BR" sz="2600" dirty="0"/>
          </a:p>
        </p:txBody>
      </p:sp>
      <p:pic>
        <p:nvPicPr>
          <p:cNvPr id="4" name="Picture 2" descr="C:\Users\Naiana\Pictures\grafico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32" y="3212976"/>
            <a:ext cx="4930980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69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664296"/>
          </a:xfrm>
        </p:spPr>
        <p:txBody>
          <a:bodyPr>
            <a:normAutofit fontScale="90000"/>
          </a:bodyPr>
          <a:lstStyle/>
          <a:p>
            <a:r>
              <a:rPr lang="pt-BR" dirty="0"/>
              <a:t>Manter registro da realização da mamografia em registro específico em 100% das mulheres cadastradas</a:t>
            </a:r>
            <a:r>
              <a:rPr lang="pt-BR" dirty="0" smtClean="0"/>
              <a:t>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Picture 2" descr="C:\Users\Naiana\Pictures\grafico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990" y="3212976"/>
            <a:ext cx="4548010" cy="238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23528" y="3429000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18 </a:t>
            </a:r>
            <a:r>
              <a:rPr lang="pt-BR" dirty="0" smtClean="0"/>
              <a:t>mulheres</a:t>
            </a:r>
            <a:r>
              <a:rPr lang="pt-BR" sz="2000" dirty="0" smtClean="0"/>
              <a:t> (81,8%) no mês1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 23 mulheres (88,5%) no mês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 32 mulheres (76,2%) no mês 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 47 mulheres (82,5%) no mês 4.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4037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>
            <a:normAutofit/>
          </a:bodyPr>
          <a:lstStyle/>
          <a:p>
            <a:r>
              <a:rPr lang="pt-BR" sz="3400" dirty="0"/>
              <a:t>Pesquisar sinais de alerta para câncer de colo de útero em 100% das mulheres entre 25 e 64 anos (Dor e sangramento após relação sexual e/ou corrimento vaginal excessivo).</a:t>
            </a:r>
            <a:br>
              <a:rPr lang="pt-BR" sz="3400" dirty="0"/>
            </a:b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365104"/>
            <a:ext cx="7643192" cy="1761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/>
              <a:t>Todas a mulheres foram interrogadas </a:t>
            </a:r>
            <a:r>
              <a:rPr lang="pt-BR" sz="2600" dirty="0" smtClean="0"/>
              <a:t>sobre sinais </a:t>
            </a:r>
            <a:r>
              <a:rPr lang="pt-BR" sz="2600" dirty="0"/>
              <a:t>de alerta </a:t>
            </a:r>
            <a:r>
              <a:rPr lang="pt-BR" sz="2600" dirty="0" smtClean="0"/>
              <a:t>e sobre fatores de risco para câncer de colo de útero</a:t>
            </a:r>
            <a:endParaRPr lang="pt-BR" sz="2600" dirty="0"/>
          </a:p>
          <a:p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65384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/>
          </a:bodyPr>
          <a:lstStyle/>
          <a:p>
            <a:r>
              <a:rPr lang="pt-BR" sz="3400" dirty="0" smtClean="0"/>
              <a:t>Realizar </a:t>
            </a:r>
            <a:r>
              <a:rPr lang="pt-BR" sz="3400" dirty="0"/>
              <a:t>avaliação de risco para câncer de mama em 100% das mulheres entre 50 e 69 anos.</a:t>
            </a:r>
            <a:br>
              <a:rPr lang="pt-BR" sz="3400" dirty="0"/>
            </a:b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573016"/>
            <a:ext cx="7859216" cy="2553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Todas as mulheres foram interrogadas sobre fatores </a:t>
            </a:r>
            <a:r>
              <a:rPr lang="pt-BR" dirty="0"/>
              <a:t>de risco para câncer de mama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52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3312368"/>
          </a:xfrm>
        </p:spPr>
        <p:txBody>
          <a:bodyPr>
            <a:normAutofit/>
          </a:bodyPr>
          <a:lstStyle/>
          <a:p>
            <a:r>
              <a:rPr lang="pt-BR" sz="3400" dirty="0"/>
              <a:t>Orientar 100% das mulheres cadastradas sobre doenças sexualmente transmissíveis (DST) e fatores de risco para câncer de colo de útero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924944"/>
            <a:ext cx="3600400" cy="32012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sz="2600" dirty="0"/>
          </a:p>
          <a:p>
            <a:r>
              <a:rPr lang="pt-BR" sz="2800" dirty="0" smtClean="0"/>
              <a:t>61 </a:t>
            </a:r>
            <a:r>
              <a:rPr lang="pt-BR" sz="2800" dirty="0"/>
              <a:t>mulheres </a:t>
            </a:r>
            <a:r>
              <a:rPr lang="pt-BR" sz="2800" dirty="0" smtClean="0"/>
              <a:t>(100%) </a:t>
            </a:r>
            <a:r>
              <a:rPr lang="pt-BR" sz="2800" dirty="0"/>
              <a:t>no mês1</a:t>
            </a:r>
          </a:p>
          <a:p>
            <a:pPr marL="285750" indent="-285750"/>
            <a:r>
              <a:rPr lang="pt-BR" sz="2800" dirty="0"/>
              <a:t> </a:t>
            </a:r>
            <a:r>
              <a:rPr lang="pt-BR" sz="2800" dirty="0" smtClean="0"/>
              <a:t>84 </a:t>
            </a:r>
            <a:r>
              <a:rPr lang="pt-BR" sz="2800" dirty="0"/>
              <a:t>mulheres </a:t>
            </a:r>
            <a:r>
              <a:rPr lang="pt-BR" sz="2800" dirty="0" smtClean="0"/>
              <a:t>(100%) </a:t>
            </a:r>
            <a:r>
              <a:rPr lang="pt-BR" sz="2800" dirty="0"/>
              <a:t>no mês 2</a:t>
            </a:r>
          </a:p>
          <a:p>
            <a:pPr marL="285750" indent="-285750"/>
            <a:r>
              <a:rPr lang="pt-BR" sz="2800" dirty="0"/>
              <a:t> </a:t>
            </a:r>
            <a:r>
              <a:rPr lang="pt-BR" sz="2800" dirty="0" smtClean="0"/>
              <a:t>126 </a:t>
            </a:r>
            <a:r>
              <a:rPr lang="pt-BR" sz="2800" dirty="0"/>
              <a:t>mulheres </a:t>
            </a:r>
            <a:r>
              <a:rPr lang="pt-BR" sz="2800" dirty="0" smtClean="0"/>
              <a:t>(97,6%) </a:t>
            </a:r>
            <a:r>
              <a:rPr lang="pt-BR" sz="2800" dirty="0"/>
              <a:t>no mês 3</a:t>
            </a:r>
          </a:p>
          <a:p>
            <a:pPr marL="285750" indent="-285750"/>
            <a:r>
              <a:rPr lang="pt-BR" sz="2800" dirty="0"/>
              <a:t> </a:t>
            </a:r>
            <a:r>
              <a:rPr lang="pt-BR" sz="2800" dirty="0" smtClean="0"/>
              <a:t>154 </a:t>
            </a:r>
            <a:r>
              <a:rPr lang="pt-BR" sz="2800" dirty="0"/>
              <a:t>mulheres </a:t>
            </a:r>
            <a:r>
              <a:rPr lang="pt-BR" sz="2800" dirty="0" smtClean="0"/>
              <a:t>(96,5</a:t>
            </a:r>
            <a:r>
              <a:rPr lang="pt-BR" sz="2800" dirty="0"/>
              <a:t>%) no mês 4</a:t>
            </a:r>
            <a:endParaRPr lang="pt-BR" sz="2600" dirty="0"/>
          </a:p>
        </p:txBody>
      </p:sp>
      <p:pic>
        <p:nvPicPr>
          <p:cNvPr id="4" name="Picture 2" descr="C:\Users\Naiana\Pictures\grafico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4336532" cy="252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9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r>
              <a:rPr lang="pt-BR" sz="3400" dirty="0"/>
              <a:t>Orientar 100% das mulheres cadastradas sobre doenças sexualmente transmissíveis (DST) e fatores de risco para câncer de mama</a:t>
            </a:r>
          </a:p>
        </p:txBody>
      </p:sp>
      <p:pic>
        <p:nvPicPr>
          <p:cNvPr id="4" name="Picture 2" descr="C:\Users\Naiana\Pictures\grafico 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4688230" cy="265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7504" y="3617729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21 </a:t>
            </a:r>
            <a:r>
              <a:rPr lang="pt-BR" sz="2000" dirty="0"/>
              <a:t>mulheres </a:t>
            </a:r>
            <a:r>
              <a:rPr lang="pt-BR" sz="2000" dirty="0" smtClean="0"/>
              <a:t>(95,5%) </a:t>
            </a:r>
            <a:r>
              <a:rPr lang="pt-BR" sz="2000" dirty="0"/>
              <a:t>no mês1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/>
              <a:t> </a:t>
            </a:r>
            <a:r>
              <a:rPr lang="pt-BR" sz="2000" dirty="0" smtClean="0"/>
              <a:t>26 </a:t>
            </a:r>
            <a:r>
              <a:rPr lang="pt-BR" sz="2000" dirty="0"/>
              <a:t>mulheres </a:t>
            </a:r>
            <a:r>
              <a:rPr lang="pt-BR" sz="2000" dirty="0" smtClean="0"/>
              <a:t>(100%) </a:t>
            </a:r>
            <a:r>
              <a:rPr lang="pt-BR" sz="2000" dirty="0"/>
              <a:t>no mês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/>
              <a:t> </a:t>
            </a:r>
            <a:r>
              <a:rPr lang="pt-BR" sz="2000" dirty="0" smtClean="0"/>
              <a:t>41 </a:t>
            </a:r>
            <a:r>
              <a:rPr lang="pt-BR" sz="2000" dirty="0"/>
              <a:t>mulheres </a:t>
            </a:r>
            <a:r>
              <a:rPr lang="pt-BR" sz="2000" dirty="0" smtClean="0"/>
              <a:t>(97,6%) </a:t>
            </a:r>
            <a:r>
              <a:rPr lang="pt-BR" sz="2000" dirty="0"/>
              <a:t>no mês 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/>
              <a:t> </a:t>
            </a:r>
            <a:r>
              <a:rPr lang="pt-BR" sz="2000" dirty="0" smtClean="0"/>
              <a:t>55 </a:t>
            </a:r>
            <a:r>
              <a:rPr lang="pt-BR" sz="2000" dirty="0"/>
              <a:t>mulheres </a:t>
            </a:r>
            <a:r>
              <a:rPr lang="pt-BR" sz="2000" dirty="0" smtClean="0"/>
              <a:t>(96,5</a:t>
            </a:r>
            <a:r>
              <a:rPr lang="pt-BR" sz="2000" dirty="0"/>
              <a:t>%) no mês 4</a:t>
            </a:r>
          </a:p>
        </p:txBody>
      </p:sp>
    </p:spTree>
    <p:extLst>
      <p:ext uri="{BB962C8B-B14F-4D97-AF65-F5344CB8AC3E}">
        <p14:creationId xmlns:p14="http://schemas.microsoft.com/office/powerpoint/2010/main" val="77271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u="sng" dirty="0" smtClean="0"/>
              <a:t>Importância da intervenção</a:t>
            </a:r>
          </a:p>
          <a:p>
            <a:pPr marL="0" indent="0">
              <a:buNone/>
            </a:pPr>
            <a:endParaRPr lang="pt-BR" sz="2600" dirty="0" smtClean="0"/>
          </a:p>
          <a:p>
            <a:r>
              <a:rPr lang="pt-BR" sz="2600" dirty="0" smtClean="0"/>
              <a:t>Aprendizagem da equipe</a:t>
            </a:r>
          </a:p>
          <a:p>
            <a:r>
              <a:rPr lang="pt-BR" sz="2600" dirty="0" smtClean="0"/>
              <a:t>Maior interação entre os profissionais de saúde</a:t>
            </a:r>
          </a:p>
          <a:p>
            <a:r>
              <a:rPr lang="pt-BR" sz="2600" dirty="0" smtClean="0"/>
              <a:t>Melhora do cuidado as mulheres</a:t>
            </a:r>
          </a:p>
          <a:p>
            <a:r>
              <a:rPr lang="pt-BR" sz="2600" dirty="0" smtClean="0"/>
              <a:t>Melhorias na unidade de saúde estruturais e na gestão</a:t>
            </a:r>
          </a:p>
          <a:p>
            <a:r>
              <a:rPr lang="pt-BR" sz="2600" dirty="0" smtClean="0"/>
              <a:t>Maior interação equipe e usuárias</a:t>
            </a:r>
          </a:p>
        </p:txBody>
      </p:sp>
    </p:spTree>
    <p:extLst>
      <p:ext uri="{BB962C8B-B14F-4D97-AF65-F5344CB8AC3E}">
        <p14:creationId xmlns:p14="http://schemas.microsoft.com/office/powerpoint/2010/main" val="5131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 descr="C:\Users\Naiana\Desktop\fotos celular\UBSFL30\IMG_19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2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600" u="sng" dirty="0"/>
              <a:t>Viabilidade de incorporação e melhorias a </a:t>
            </a:r>
            <a:r>
              <a:rPr lang="pt-BR" sz="2600" u="sng" dirty="0" smtClean="0"/>
              <a:t>serem feitas</a:t>
            </a:r>
          </a:p>
          <a:p>
            <a:pPr marL="0" indent="0">
              <a:buNone/>
            </a:pPr>
            <a:endParaRPr lang="pt-BR" sz="2600" dirty="0" smtClean="0"/>
          </a:p>
          <a:p>
            <a:r>
              <a:rPr lang="pt-BR" sz="2600" dirty="0" smtClean="0"/>
              <a:t>Participação da mulheres</a:t>
            </a:r>
          </a:p>
          <a:p>
            <a:r>
              <a:rPr lang="pt-BR" sz="2600" dirty="0" smtClean="0"/>
              <a:t>Introdução das ações na rotina da unidade</a:t>
            </a:r>
          </a:p>
          <a:p>
            <a:r>
              <a:rPr lang="pt-BR" sz="2600" dirty="0" smtClean="0"/>
              <a:t>Estímulo da equipe após resultados alcançados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56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pt-BR" dirty="0" smtClean="0"/>
              <a:t>Reflexão sobre a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endParaRPr lang="pt-BR" sz="2600" dirty="0" smtClean="0"/>
          </a:p>
          <a:p>
            <a:r>
              <a:rPr lang="pt-BR" sz="2600" dirty="0" smtClean="0"/>
              <a:t>O curso superou minhas expectativas</a:t>
            </a:r>
          </a:p>
          <a:p>
            <a:r>
              <a:rPr lang="pt-BR" sz="2600" dirty="0" smtClean="0"/>
              <a:t>Grande aprendizagem tanto na teoria como na prática profissional</a:t>
            </a:r>
          </a:p>
          <a:p>
            <a:r>
              <a:rPr lang="pt-BR" sz="2600" dirty="0" smtClean="0"/>
              <a:t>Aprendizagem compartilhada</a:t>
            </a:r>
          </a:p>
          <a:p>
            <a:r>
              <a:rPr lang="pt-BR" sz="2600" dirty="0" smtClean="0"/>
              <a:t>Motivação como ferramenta fundamental</a:t>
            </a:r>
          </a:p>
          <a:p>
            <a:r>
              <a:rPr lang="pt-BR" sz="2600" dirty="0" smtClean="0"/>
              <a:t>Aproximar a equipe dos gestores e da comunidade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85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600" u="sng" dirty="0" smtClean="0"/>
              <a:t>Caracterização do município</a:t>
            </a:r>
          </a:p>
          <a:p>
            <a:pPr marL="0" indent="0">
              <a:buNone/>
            </a:pPr>
            <a:endParaRPr lang="pt-BR" sz="2600" strike="sngStrike" dirty="0" smtClean="0">
              <a:solidFill>
                <a:srgbClr val="FF0000"/>
              </a:solidFill>
            </a:endParaRPr>
          </a:p>
          <a:p>
            <a:r>
              <a:rPr lang="pt-BR" sz="2600" dirty="0" smtClean="0"/>
              <a:t>Município de Manaus 1.793 milhões de habitantes</a:t>
            </a:r>
          </a:p>
          <a:p>
            <a:r>
              <a:rPr lang="pt-BR" sz="2600" dirty="0" smtClean="0"/>
              <a:t>Manaus: aproximadamente 200 UBSF</a:t>
            </a:r>
          </a:p>
          <a:p>
            <a:endParaRPr lang="pt-BR" sz="2600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026" name="Picture 2" descr="http://hoteliernews.com.br/uploads/2012/11/manaus2_011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94322"/>
            <a:ext cx="4899670" cy="326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6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algn="just"/>
            <a:r>
              <a:rPr lang="pt-BR" sz="2400" dirty="0"/>
              <a:t>BRASIL. Ministério da Saúde. Secretaria de Atenção à Saúde. Departamento de Atenção Básica: </a:t>
            </a:r>
            <a:r>
              <a:rPr lang="pt-BR" sz="2400" b="1" dirty="0"/>
              <a:t>Controle dos cânceres do colo do útero e da mama.</a:t>
            </a:r>
            <a:r>
              <a:rPr lang="pt-BR" sz="2400" dirty="0"/>
              <a:t> Brasília: EDITORA DO MINISTÉRIO DA SAÚDE, 2013. 124p</a:t>
            </a:r>
          </a:p>
          <a:p>
            <a:pPr algn="just"/>
            <a:r>
              <a:rPr lang="pt-BR" sz="2400" dirty="0" smtClean="0"/>
              <a:t>INCA </a:t>
            </a:r>
            <a:r>
              <a:rPr lang="pt-BR" sz="2400" dirty="0"/>
              <a:t>- Instituto Nacional de Câncer. Síntese de Resultados e Comentários-Estimativa 2014: Incidência de Câncer no Brasil. Disponível em &lt; </a:t>
            </a:r>
            <a:r>
              <a:rPr lang="pt-BR" sz="2400" u="sng" dirty="0">
                <a:hlinkClick r:id="rId2"/>
              </a:rPr>
              <a:t>www.inca.gov.br</a:t>
            </a:r>
            <a:r>
              <a:rPr lang="pt-BR" sz="2400" dirty="0"/>
              <a:t> &gt;, acesso em 5 de maio de 2014</a:t>
            </a:r>
            <a:r>
              <a:rPr lang="pt-BR" sz="2400" dirty="0" smtClean="0"/>
              <a:t>.</a:t>
            </a:r>
          </a:p>
          <a:p>
            <a:pPr algn="just"/>
            <a:r>
              <a:rPr lang="pt-BR" sz="2400" dirty="0"/>
              <a:t>BRASIL. Ministério da Saúde. Sistema de Informações da Atenção Básica (SIAB). Disponível em &lt; www.siab.datasus.gov.br &gt;, acesso em 20 de abril de 2014.</a:t>
            </a:r>
          </a:p>
          <a:p>
            <a:endParaRPr lang="pt-BR" sz="2600" dirty="0"/>
          </a:p>
          <a:p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6834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 descr="C:\Users\Naiana\Desktop\UNASUS\mulher 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83578"/>
            <a:ext cx="8046981" cy="535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57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u="sng" dirty="0" smtClean="0"/>
              <a:t>Caracterização da UBSFL30</a:t>
            </a:r>
          </a:p>
          <a:p>
            <a:pPr marL="0" indent="0">
              <a:buNone/>
            </a:pPr>
            <a:endParaRPr lang="pt-BR" sz="2600" u="sng" dirty="0" smtClean="0"/>
          </a:p>
          <a:p>
            <a:r>
              <a:rPr lang="pt-BR" sz="2600" dirty="0" smtClean="0"/>
              <a:t>Constituição da equipe</a:t>
            </a:r>
          </a:p>
          <a:p>
            <a:r>
              <a:rPr lang="pt-BR" sz="2600" dirty="0" smtClean="0"/>
              <a:t>Estrutura física- 37cm²( 2 cômodos, 1 corredor e 1 banheiro)</a:t>
            </a:r>
          </a:p>
          <a:p>
            <a:r>
              <a:rPr lang="pt-BR" sz="2600" dirty="0" smtClean="0"/>
              <a:t>Falta de estrutura física e de materiais</a:t>
            </a:r>
          </a:p>
          <a:p>
            <a:r>
              <a:rPr lang="pt-BR" sz="2600" dirty="0" smtClean="0"/>
              <a:t>865 famílias (3198 usuários, 1726 do sexo feminino)</a:t>
            </a:r>
          </a:p>
          <a:p>
            <a:r>
              <a:rPr lang="pt-BR" sz="2600" dirty="0" smtClean="0"/>
              <a:t>Pré-natal, puericultura, idosos, </a:t>
            </a:r>
            <a:r>
              <a:rPr lang="pt-BR" sz="2600" dirty="0" err="1" smtClean="0"/>
              <a:t>Hiperdia</a:t>
            </a:r>
            <a:r>
              <a:rPr lang="pt-BR" sz="2600" dirty="0" smtClean="0"/>
              <a:t>, saúde mental, do homem e da mulher.</a:t>
            </a:r>
          </a:p>
          <a:p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9286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C:\Users\Naiana\Desktop\fotos celular\UBSFL30\IMG_35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2515" cy="347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aiana\Desktop\fotos celular\UBSFL30\IMG_35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37012"/>
            <a:ext cx="4427984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aiana\Desktop\fotos celular\UBSFL30\IMG_36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7012"/>
            <a:ext cx="5847580" cy="32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aiana\Desktop\UNASUS\consultorio medico f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059" y="-34458"/>
            <a:ext cx="4632515" cy="350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08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3100" u="sng" dirty="0"/>
              <a:t>Situação da ação programática antes da </a:t>
            </a:r>
            <a:r>
              <a:rPr lang="pt-BR" sz="3100" u="sng" dirty="0" smtClean="0"/>
              <a:t>intervenção</a:t>
            </a:r>
          </a:p>
          <a:p>
            <a:pPr marL="0" indent="0">
              <a:buNone/>
            </a:pPr>
            <a:endParaRPr lang="pt-BR" sz="3100" u="sng" dirty="0" smtClean="0"/>
          </a:p>
          <a:p>
            <a:r>
              <a:rPr lang="pt-BR" sz="3100" dirty="0" smtClean="0"/>
              <a:t>949 mulheres entre 25-64 anos</a:t>
            </a:r>
          </a:p>
          <a:p>
            <a:r>
              <a:rPr lang="pt-BR" sz="3100" dirty="0" smtClean="0"/>
              <a:t>200 mulheres entre 50-69 anos</a:t>
            </a:r>
          </a:p>
          <a:p>
            <a:r>
              <a:rPr lang="pt-BR" sz="3100" dirty="0" err="1" smtClean="0"/>
              <a:t>Colpocitológico</a:t>
            </a:r>
            <a:r>
              <a:rPr lang="pt-BR" sz="3100" dirty="0" smtClean="0"/>
              <a:t> não era realizado</a:t>
            </a:r>
          </a:p>
          <a:p>
            <a:r>
              <a:rPr lang="pt-BR" sz="3100" dirty="0" smtClean="0"/>
              <a:t>Mulheres encaminhadas para realizar </a:t>
            </a:r>
            <a:r>
              <a:rPr lang="pt-BR" sz="3100" dirty="0" err="1" smtClean="0"/>
              <a:t>colpocitológico</a:t>
            </a:r>
            <a:r>
              <a:rPr lang="pt-BR" sz="3100" dirty="0" smtClean="0"/>
              <a:t> em outras unidades</a:t>
            </a:r>
          </a:p>
          <a:p>
            <a:r>
              <a:rPr lang="pt-BR" sz="3100" dirty="0" smtClean="0"/>
              <a:t>Dificuldade de realizar </a:t>
            </a:r>
            <a:r>
              <a:rPr lang="pt-BR" sz="3100" dirty="0" err="1" smtClean="0"/>
              <a:t>colpocitológico</a:t>
            </a:r>
            <a:endParaRPr lang="pt-BR" sz="3100" dirty="0" smtClean="0"/>
          </a:p>
          <a:p>
            <a:r>
              <a:rPr lang="pt-BR" sz="3100" dirty="0" smtClean="0"/>
              <a:t>Demora de resultados dos exames realizados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28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600" u="sng" dirty="0"/>
              <a:t>Situação da ação programática antes da </a:t>
            </a:r>
            <a:r>
              <a:rPr lang="pt-BR" sz="2600" u="sng" dirty="0" smtClean="0"/>
              <a:t>intervenção</a:t>
            </a:r>
          </a:p>
          <a:p>
            <a:pPr marL="0" indent="0">
              <a:buNone/>
            </a:pPr>
            <a:endParaRPr lang="pt-BR" sz="2600" u="sng" dirty="0" smtClean="0"/>
          </a:p>
          <a:p>
            <a:r>
              <a:rPr lang="pt-BR" sz="2600" dirty="0" smtClean="0"/>
              <a:t>Mamografia realizada sem muitas dificuldades</a:t>
            </a:r>
          </a:p>
          <a:p>
            <a:r>
              <a:rPr lang="pt-BR" sz="2600" dirty="0" smtClean="0"/>
              <a:t>Falta de acompanhamento do rastreio de câncer de colo de útero e de mama</a:t>
            </a:r>
          </a:p>
          <a:p>
            <a:r>
              <a:rPr lang="pt-BR" sz="2600" dirty="0" smtClean="0"/>
              <a:t>Vacinação do HPV nos colégios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19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600" dirty="0" smtClean="0"/>
              <a:t>Qualificar </a:t>
            </a:r>
            <a:r>
              <a:rPr lang="pt-BR" sz="2600" dirty="0"/>
              <a:t>a Atenção do Programa de Prevenção do Câncer de Colo de Útero e de Mama na </a:t>
            </a:r>
            <a:r>
              <a:rPr lang="pt-BR" sz="2600" dirty="0" smtClean="0"/>
              <a:t>UBSFL </a:t>
            </a:r>
            <a:r>
              <a:rPr lang="pt-BR" sz="2600" dirty="0"/>
              <a:t>30, Manaus/AM. </a:t>
            </a:r>
          </a:p>
          <a:p>
            <a:endParaRPr lang="pt-BR" sz="2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04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600" u="sng" dirty="0" smtClean="0"/>
              <a:t>Ações realizadas</a:t>
            </a:r>
          </a:p>
          <a:p>
            <a:pPr marL="0" indent="0">
              <a:buNone/>
            </a:pPr>
            <a:endParaRPr lang="pt-BR" sz="2600" u="sng" dirty="0" smtClean="0"/>
          </a:p>
          <a:p>
            <a:r>
              <a:rPr lang="pt-BR" sz="2600" dirty="0" smtClean="0"/>
              <a:t>Organização e gestão (análise situacional, definição do foco da ação, cronograma)</a:t>
            </a:r>
          </a:p>
          <a:p>
            <a:r>
              <a:rPr lang="pt-BR" sz="2600" dirty="0" smtClean="0"/>
              <a:t>Qualificação da prática clínica (capacitação da equipe, questionário criado pela equipe, atualização dos dados)</a:t>
            </a:r>
          </a:p>
          <a:p>
            <a:r>
              <a:rPr lang="pt-BR" sz="2600" dirty="0" smtClean="0"/>
              <a:t>Engajamento (panfletos informativos, sala de espera)</a:t>
            </a:r>
          </a:p>
          <a:p>
            <a:r>
              <a:rPr lang="pt-BR" sz="2600" dirty="0" smtClean="0"/>
              <a:t>Monitoramento e avaliação ( monitoramento e análise dos dados)</a:t>
            </a:r>
          </a:p>
        </p:txBody>
      </p:sp>
    </p:spTree>
    <p:extLst>
      <p:ext uri="{BB962C8B-B14F-4D97-AF65-F5344CB8AC3E}">
        <p14:creationId xmlns:p14="http://schemas.microsoft.com/office/powerpoint/2010/main" val="10265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831</TotalTime>
  <Words>1093</Words>
  <Application>Microsoft Office PowerPoint</Application>
  <PresentationFormat>Apresentação na tela (4:3)</PresentationFormat>
  <Paragraphs>158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Universidade Federal de Pelotas  Faculdade de Medicina  Departamento de Medicina Social Especialização em Saúde da Família </vt:lpstr>
      <vt:lpstr>Introdução</vt:lpstr>
      <vt:lpstr>Introdução</vt:lpstr>
      <vt:lpstr>Introdução</vt:lpstr>
      <vt:lpstr>Apresentação do PowerPoint</vt:lpstr>
      <vt:lpstr>Introdução</vt:lpstr>
      <vt:lpstr>Introdução</vt:lpstr>
      <vt:lpstr>Objetivo geral</vt:lpstr>
      <vt:lpstr>Metodologia</vt:lpstr>
      <vt:lpstr>Apresentação do PowerPoint</vt:lpstr>
      <vt:lpstr>Metodologia</vt:lpstr>
      <vt:lpstr>Objetivos, metas e resultados</vt:lpstr>
      <vt:lpstr>Ampliar a cobertura de detecção precoce do câncer de colo de útero das mulheres na faixa etária entre 25 e 64 anos de idade para 60%</vt:lpstr>
      <vt:lpstr>Ampliar a cobertura de detecção precoce do câncer de mama das mulheres na faixa etária entre 50 e 69 anos de idade para 60%.</vt:lpstr>
      <vt:lpstr>Obter 100% de coleta de amostras satisfatórias do exame citopatológico de colo de útero.  </vt:lpstr>
      <vt:lpstr>Identificar 100% das mulheres com exame citopatológico alterado sem acompanhamento pela unidade de saúde.  </vt:lpstr>
      <vt:lpstr>Identificar 100% das mulheres com mamografia alterada sem acompanhamento pela unidade de saúde. </vt:lpstr>
      <vt:lpstr>Realizar busca ativa em 100% de mulheres com exame citopatológico alterado sem acompanhamento pela unidade de saúde. </vt:lpstr>
      <vt:lpstr> Realizar busca ativa em 100% de mulheres com mamografia alterada sem acompanhamento pela unidade de saúde. </vt:lpstr>
      <vt:lpstr>Manter registro da coleta de exame citopatológico de colo de útero em registro específico em 100% das mulheres cadastradas</vt:lpstr>
      <vt:lpstr>Manter registro da realização da mamografia em registro específico em 100% das mulheres cadastradas. </vt:lpstr>
      <vt:lpstr>Pesquisar sinais de alerta para câncer de colo de útero em 100% das mulheres entre 25 e 64 anos (Dor e sangramento após relação sexual e/ou corrimento vaginal excessivo). </vt:lpstr>
      <vt:lpstr>Realizar avaliação de risco para câncer de mama em 100% das mulheres entre 50 e 69 anos. </vt:lpstr>
      <vt:lpstr>Orientar 100% das mulheres cadastradas sobre doenças sexualmente transmissíveis (DST) e fatores de risco para câncer de colo de útero</vt:lpstr>
      <vt:lpstr>Orientar 100% das mulheres cadastradas sobre doenças sexualmente transmissíveis (DST) e fatores de risco para câncer de mama</vt:lpstr>
      <vt:lpstr>Discussão</vt:lpstr>
      <vt:lpstr>Apresentação do PowerPoint</vt:lpstr>
      <vt:lpstr>Discussão</vt:lpstr>
      <vt:lpstr>Reflexão sobre a aprendizagem</vt:lpstr>
      <vt:lpstr>Referências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da atenção do programa de prevenção do câncer de colo de útero e de mama na Unidade de Saúde da Família Leste 30, Manaus/ AM</dc:title>
  <dc:creator>Naiana</dc:creator>
  <cp:lastModifiedBy>Naiana</cp:lastModifiedBy>
  <cp:revision>68</cp:revision>
  <dcterms:created xsi:type="dcterms:W3CDTF">2015-03-11T00:43:20Z</dcterms:created>
  <dcterms:modified xsi:type="dcterms:W3CDTF">2015-06-03T01:19:36Z</dcterms:modified>
</cp:coreProperties>
</file>