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95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94" r:id="rId12"/>
    <p:sldId id="297" r:id="rId13"/>
    <p:sldId id="299" r:id="rId14"/>
    <p:sldId id="268" r:id="rId15"/>
    <p:sldId id="298" r:id="rId16"/>
    <p:sldId id="270" r:id="rId17"/>
    <p:sldId id="271" r:id="rId18"/>
    <p:sldId id="273" r:id="rId19"/>
    <p:sldId id="272" r:id="rId20"/>
    <p:sldId id="274" r:id="rId21"/>
    <p:sldId id="276" r:id="rId22"/>
    <p:sldId id="278" r:id="rId23"/>
    <p:sldId id="279" r:id="rId24"/>
    <p:sldId id="300" r:id="rId25"/>
    <p:sldId id="283" r:id="rId26"/>
    <p:sldId id="30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Lensky Aragon Palmero" initials="DLA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398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0.21969696969697097</c:v>
                </c:pt>
                <c:pt idx="1">
                  <c:v>0.44696969696970118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19744"/>
        <c:axId val="77921280"/>
      </c:barChart>
      <c:catAx>
        <c:axId val="7791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21280"/>
        <c:crosses val="autoZero"/>
        <c:auto val="1"/>
        <c:lblAlgn val="ctr"/>
        <c:lblOffset val="100"/>
        <c:noMultiLvlLbl val="0"/>
      </c:catAx>
      <c:valAx>
        <c:axId val="77921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19744"/>
        <c:crosses val="autoZero"/>
        <c:crossBetween val="between"/>
        <c:majorUnit val="0.2"/>
      </c:valAx>
      <c:spPr>
        <a:solidFill>
          <a:srgbClr val="FFFFFF"/>
        </a:solidFill>
        <a:ln w="25398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66015665364617"/>
          <c:y val="0.11785322834645667"/>
          <c:w val="0.83946845227023792"/>
          <c:h val="0.70901333333333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73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5568"/>
        <c:axId val="77967360"/>
      </c:barChart>
      <c:catAx>
        <c:axId val="7796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67360"/>
        <c:crosses val="autoZero"/>
        <c:auto val="1"/>
        <c:lblAlgn val="ctr"/>
        <c:lblOffset val="100"/>
        <c:noMultiLvlLbl val="0"/>
      </c:catAx>
      <c:valAx>
        <c:axId val="77967360"/>
        <c:scaling>
          <c:orientation val="minMax"/>
          <c:max val="1"/>
        </c:scaling>
        <c:delete val="0"/>
        <c:axPos val="l"/>
        <c:majorGridlines>
          <c:spPr>
            <a:ln w="3172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65568"/>
        <c:crosses val="autoZero"/>
        <c:crossBetween val="between"/>
        <c:majorUnit val="0.2"/>
      </c:valAx>
      <c:spPr>
        <a:solidFill>
          <a:srgbClr val="FFFFFF"/>
        </a:solidFill>
        <a:ln w="25373"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77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1</c:v>
                </c:pt>
                <c:pt idx="1">
                  <c:v>0.98305084745762716</c:v>
                </c:pt>
                <c:pt idx="2">
                  <c:v>0.93181818181818177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690560"/>
        <c:axId val="78692352"/>
      </c:barChart>
      <c:catAx>
        <c:axId val="7869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92352"/>
        <c:crosses val="autoZero"/>
        <c:auto val="1"/>
        <c:lblAlgn val="ctr"/>
        <c:lblOffset val="100"/>
        <c:noMultiLvlLbl val="0"/>
      </c:catAx>
      <c:valAx>
        <c:axId val="78692352"/>
        <c:scaling>
          <c:orientation val="minMax"/>
          <c:max val="1"/>
        </c:scaling>
        <c:delete val="0"/>
        <c:axPos val="l"/>
        <c:majorGridlines>
          <c:spPr>
            <a:ln w="3172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90560"/>
        <c:crosses val="autoZero"/>
        <c:crossBetween val="between"/>
        <c:majorUnit val="0.2"/>
      </c:valAx>
      <c:spPr>
        <a:solidFill>
          <a:srgbClr val="FFFFFF"/>
        </a:solidFill>
        <a:ln w="25377"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2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0.94444444444444464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01536"/>
        <c:axId val="78827904"/>
      </c:barChart>
      <c:catAx>
        <c:axId val="7880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27904"/>
        <c:crosses val="autoZero"/>
        <c:auto val="1"/>
        <c:lblAlgn val="ctr"/>
        <c:lblOffset val="100"/>
        <c:noMultiLvlLbl val="0"/>
      </c:catAx>
      <c:valAx>
        <c:axId val="788279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01536"/>
        <c:crosses val="autoZero"/>
        <c:crossBetween val="between"/>
        <c:majorUnit val="0.2"/>
      </c:valAx>
      <c:spPr>
        <a:solidFill>
          <a:srgbClr val="FFFFFF"/>
        </a:solidFill>
        <a:ln w="25402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2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0.94444444444444464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06272"/>
        <c:axId val="79207808"/>
      </c:barChart>
      <c:catAx>
        <c:axId val="7920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207808"/>
        <c:crosses val="autoZero"/>
        <c:auto val="1"/>
        <c:lblAlgn val="ctr"/>
        <c:lblOffset val="100"/>
        <c:noMultiLvlLbl val="0"/>
      </c:catAx>
      <c:valAx>
        <c:axId val="79207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206272"/>
        <c:crosses val="autoZero"/>
        <c:crossBetween val="between"/>
        <c:majorUnit val="0.2"/>
      </c:valAx>
      <c:spPr>
        <a:solidFill>
          <a:srgbClr val="FFFFFF"/>
        </a:solidFill>
        <a:ln w="25402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3B2D8-A7D3-479C-A525-9E48A68565E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A2A1F-DFC7-476D-8552-25871725C770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dirty="0" smtClean="0"/>
            <a:t>CURRAIS NOVOS</a:t>
          </a:r>
        </a:p>
        <a:p>
          <a:r>
            <a:rPr lang="x-none" dirty="0" smtClean="0"/>
            <a:t>42.652 Habitantes</a:t>
          </a:r>
          <a:endParaRPr lang="en-US" dirty="0"/>
        </a:p>
      </dgm:t>
    </dgm:pt>
    <dgm:pt modelId="{0F5A471B-7553-42C2-B880-6D77F7090CA0}" type="parTrans" cxnId="{AC55E2CA-3508-4BE9-B3B1-6D2308F93007}">
      <dgm:prSet/>
      <dgm:spPr/>
      <dgm:t>
        <a:bodyPr/>
        <a:lstStyle/>
        <a:p>
          <a:endParaRPr lang="en-US"/>
        </a:p>
      </dgm:t>
    </dgm:pt>
    <dgm:pt modelId="{A365D21B-A36D-4437-B883-D2B70ADF469B}" type="sibTrans" cxnId="{AC55E2CA-3508-4BE9-B3B1-6D2308F93007}">
      <dgm:prSet/>
      <dgm:spPr/>
      <dgm:t>
        <a:bodyPr/>
        <a:lstStyle/>
        <a:p>
          <a:endParaRPr lang="en-US"/>
        </a:p>
      </dgm:t>
    </dgm:pt>
    <dgm:pt modelId="{647FB9E2-A5C2-45F7-B2C9-5AF8944CF6E9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sz="2400" dirty="0" smtClean="0">
              <a:latin typeface="Arial" panose="020B0604020202020204" pitchFamily="34" charset="0"/>
              <a:cs typeface="Arial" panose="020B0604020202020204" pitchFamily="34" charset="0"/>
            </a:rPr>
            <a:t>17 UBS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B7863E-2EC4-424F-974A-8333023DA311}" type="parTrans" cxnId="{2D35F40B-47D6-4E25-8B73-66486E099AF5}">
      <dgm:prSet/>
      <dgm:spPr/>
      <dgm:t>
        <a:bodyPr/>
        <a:lstStyle/>
        <a:p>
          <a:endParaRPr lang="en-US"/>
        </a:p>
      </dgm:t>
    </dgm:pt>
    <dgm:pt modelId="{86C52419-B41F-4BE0-8896-892C29BCC66E}" type="sibTrans" cxnId="{2D35F40B-47D6-4E25-8B73-66486E099AF5}">
      <dgm:prSet/>
      <dgm:spPr/>
      <dgm:t>
        <a:bodyPr/>
        <a:lstStyle/>
        <a:p>
          <a:endParaRPr lang="en-US"/>
        </a:p>
      </dgm:t>
    </dgm:pt>
    <dgm:pt modelId="{80365255-AA27-43B5-AA2A-4E9011409189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sz="24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r>
            <a:rPr lang="x-none" sz="2400" dirty="0" smtClean="0">
              <a:latin typeface="Arial" panose="020B0604020202020204" pitchFamily="34" charset="0"/>
              <a:cs typeface="Arial" panose="020B0604020202020204" pitchFamily="34" charset="0"/>
            </a:rPr>
            <a:t>NASF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5B0C9-8EFB-4189-BAB9-556BADF9E1EC}" type="parTrans" cxnId="{C1D4A876-DC7C-44CA-8E8B-ACD0135538BE}">
      <dgm:prSet/>
      <dgm:spPr/>
      <dgm:t>
        <a:bodyPr/>
        <a:lstStyle/>
        <a:p>
          <a:endParaRPr lang="en-US"/>
        </a:p>
      </dgm:t>
    </dgm:pt>
    <dgm:pt modelId="{76AB0B91-8D34-4DD0-9235-A74CACA9FC23}" type="sibTrans" cxnId="{C1D4A876-DC7C-44CA-8E8B-ACD0135538BE}">
      <dgm:prSet/>
      <dgm:spPr/>
      <dgm:t>
        <a:bodyPr/>
        <a:lstStyle/>
        <a:p>
          <a:endParaRPr lang="en-US"/>
        </a:p>
      </dgm:t>
    </dgm:pt>
    <dgm:pt modelId="{BBADB7F8-7AE1-4AF9-9F76-F91B510E900F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sz="2400" dirty="0" smtClean="0">
              <a:latin typeface="Arial" panose="020B0604020202020204" pitchFamily="34" charset="0"/>
              <a:cs typeface="Arial" panose="020B0604020202020204" pitchFamily="34" charset="0"/>
            </a:rPr>
            <a:t>CEO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EC28C-F67E-4F0A-B306-CD0838A7B3BE}" type="parTrans" cxnId="{F2AECFBC-39A7-46F4-8441-5AE5E4799900}">
      <dgm:prSet/>
      <dgm:spPr/>
      <dgm:t>
        <a:bodyPr/>
        <a:lstStyle/>
        <a:p>
          <a:endParaRPr lang="en-US"/>
        </a:p>
      </dgm:t>
    </dgm:pt>
    <dgm:pt modelId="{BD126F97-BB17-422A-B74A-3CB69529019F}" type="sibTrans" cxnId="{F2AECFBC-39A7-46F4-8441-5AE5E4799900}">
      <dgm:prSet/>
      <dgm:spPr/>
      <dgm:t>
        <a:bodyPr/>
        <a:lstStyle/>
        <a:p>
          <a:endParaRPr lang="en-US"/>
        </a:p>
      </dgm:t>
    </dgm:pt>
    <dgm:pt modelId="{B0BE35A8-9484-4C89-A99E-C35FA9D8F605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sz="2400" dirty="0" smtClean="0">
              <a:latin typeface="Arial" panose="020B0604020202020204" pitchFamily="34" charset="0"/>
              <a:cs typeface="Arial" panose="020B0604020202020204" pitchFamily="34" charset="0"/>
            </a:rPr>
            <a:t>HOSPITAL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D879E-BE74-4770-ABE1-ADF72D1CC7C4}" type="parTrans" cxnId="{64ACF0E8-EADC-4E23-AB29-ED1F6D96BF8C}">
      <dgm:prSet/>
      <dgm:spPr/>
      <dgm:t>
        <a:bodyPr/>
        <a:lstStyle/>
        <a:p>
          <a:endParaRPr lang="en-US"/>
        </a:p>
      </dgm:t>
    </dgm:pt>
    <dgm:pt modelId="{1FA4241D-11D4-48AD-816D-01D7F7CDACEE}" type="sibTrans" cxnId="{64ACF0E8-EADC-4E23-AB29-ED1F6D96BF8C}">
      <dgm:prSet/>
      <dgm:spPr/>
      <dgm:t>
        <a:bodyPr/>
        <a:lstStyle/>
        <a:p>
          <a:endParaRPr lang="en-US"/>
        </a:p>
      </dgm:t>
    </dgm:pt>
    <dgm:pt modelId="{1D2830CE-E212-4A0C-84EB-98D78428298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sz="2400" dirty="0" smtClean="0">
              <a:latin typeface="Arial" panose="020B0604020202020204" pitchFamily="34" charset="0"/>
              <a:cs typeface="Arial" panose="020B0604020202020204" pitchFamily="34" charset="0"/>
            </a:rPr>
            <a:t>POLICLINICA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9B169-CCF1-4F1B-9C7D-2AC140998ECD}" type="parTrans" cxnId="{394E4CEA-7007-4894-B277-4A0AF3237623}">
      <dgm:prSet/>
      <dgm:spPr/>
      <dgm:t>
        <a:bodyPr/>
        <a:lstStyle/>
        <a:p>
          <a:endParaRPr lang="en-US"/>
        </a:p>
      </dgm:t>
    </dgm:pt>
    <dgm:pt modelId="{A966E86C-5CC5-448F-AB07-64FA68E102F7}" type="sibTrans" cxnId="{394E4CEA-7007-4894-B277-4A0AF3237623}">
      <dgm:prSet/>
      <dgm:spPr/>
      <dgm:t>
        <a:bodyPr/>
        <a:lstStyle/>
        <a:p>
          <a:endParaRPr lang="en-US"/>
        </a:p>
      </dgm:t>
    </dgm:pt>
    <dgm:pt modelId="{A8FA2C8F-68E5-4BF5-8216-8FFE06CEA26E}" type="pres">
      <dgm:prSet presAssocID="{6C03B2D8-A7D3-479C-A525-9E48A68565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3579CB-13D6-4150-8413-48C684ABAE37}" type="pres">
      <dgm:prSet presAssocID="{6C03B2D8-A7D3-479C-A525-9E48A68565E9}" presName="radial" presStyleCnt="0">
        <dgm:presLayoutVars>
          <dgm:animLvl val="ctr"/>
        </dgm:presLayoutVars>
      </dgm:prSet>
      <dgm:spPr/>
    </dgm:pt>
    <dgm:pt modelId="{1935C6F8-C56D-4784-B911-B842ABF00F9D}" type="pres">
      <dgm:prSet presAssocID="{28DA2A1F-DFC7-476D-8552-25871725C770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DDB4D293-53CE-49ED-B350-E9A9927F556C}" type="pres">
      <dgm:prSet presAssocID="{647FB9E2-A5C2-45F7-B2C9-5AF8944CF6E9}" presName="node" presStyleLbl="vennNode1" presStyleIdx="1" presStyleCnt="6" custRadScaleRad="92621" custRadScaleInc="17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AC931-22B3-4A36-926D-79F5DF9099CB}" type="pres">
      <dgm:prSet presAssocID="{80365255-AA27-43B5-AA2A-4E9011409189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F6D41-819F-4A89-A02F-1B29B00F58A9}" type="pres">
      <dgm:prSet presAssocID="{BBADB7F8-7AE1-4AF9-9F76-F91B510E900F}" presName="node" presStyleLbl="vennNode1" presStyleIdx="3" presStyleCnt="6" custRadScaleRad="96729" custRadScaleInc="1919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9BFC8-E89E-4E50-93F4-E2711F287FFC}" type="pres">
      <dgm:prSet presAssocID="{B0BE35A8-9484-4C89-A99E-C35FA9D8F605}" presName="node" presStyleLbl="vennNode1" presStyleIdx="4" presStyleCnt="6" custScaleX="1560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6F5993-46A5-47F8-BEE4-D8F9021BB895}" type="pres">
      <dgm:prSet presAssocID="{1D2830CE-E212-4A0C-84EB-98D78428298C}" presName="node" presStyleLbl="vennNode1" presStyleIdx="5" presStyleCnt="6" custScaleX="159031" custRadScaleRad="108168" custRadScaleInc="-2101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D8E1ED-6A1E-40EA-8DDD-785594715AD1}" type="presOf" srcId="{1D2830CE-E212-4A0C-84EB-98D78428298C}" destId="{936F5993-46A5-47F8-BEE4-D8F9021BB895}" srcOrd="0" destOrd="0" presId="urn:microsoft.com/office/officeart/2005/8/layout/radial3"/>
    <dgm:cxn modelId="{AC55E2CA-3508-4BE9-B3B1-6D2308F93007}" srcId="{6C03B2D8-A7D3-479C-A525-9E48A68565E9}" destId="{28DA2A1F-DFC7-476D-8552-25871725C770}" srcOrd="0" destOrd="0" parTransId="{0F5A471B-7553-42C2-B880-6D77F7090CA0}" sibTransId="{A365D21B-A36D-4437-B883-D2B70ADF469B}"/>
    <dgm:cxn modelId="{777E4420-FF48-4061-99E8-10F953CC114D}" type="presOf" srcId="{647FB9E2-A5C2-45F7-B2C9-5AF8944CF6E9}" destId="{DDB4D293-53CE-49ED-B350-E9A9927F556C}" srcOrd="0" destOrd="0" presId="urn:microsoft.com/office/officeart/2005/8/layout/radial3"/>
    <dgm:cxn modelId="{7F9D754C-5EE7-453A-AF80-0959F55059F5}" type="presOf" srcId="{6C03B2D8-A7D3-479C-A525-9E48A68565E9}" destId="{A8FA2C8F-68E5-4BF5-8216-8FFE06CEA26E}" srcOrd="0" destOrd="0" presId="urn:microsoft.com/office/officeart/2005/8/layout/radial3"/>
    <dgm:cxn modelId="{2D35F40B-47D6-4E25-8B73-66486E099AF5}" srcId="{28DA2A1F-DFC7-476D-8552-25871725C770}" destId="{647FB9E2-A5C2-45F7-B2C9-5AF8944CF6E9}" srcOrd="0" destOrd="0" parTransId="{73B7863E-2EC4-424F-974A-8333023DA311}" sibTransId="{86C52419-B41F-4BE0-8896-892C29BCC66E}"/>
    <dgm:cxn modelId="{2D62D1ED-A8B3-4269-8CBB-1A0BE26562A0}" type="presOf" srcId="{80365255-AA27-43B5-AA2A-4E9011409189}" destId="{C4AAC931-22B3-4A36-926D-79F5DF9099CB}" srcOrd="0" destOrd="0" presId="urn:microsoft.com/office/officeart/2005/8/layout/radial3"/>
    <dgm:cxn modelId="{394E4CEA-7007-4894-B277-4A0AF3237623}" srcId="{28DA2A1F-DFC7-476D-8552-25871725C770}" destId="{1D2830CE-E212-4A0C-84EB-98D78428298C}" srcOrd="4" destOrd="0" parTransId="{6949B169-CCF1-4F1B-9C7D-2AC140998ECD}" sibTransId="{A966E86C-5CC5-448F-AB07-64FA68E102F7}"/>
    <dgm:cxn modelId="{D880796B-4B0C-4032-9324-70D27F9F2CAC}" type="presOf" srcId="{28DA2A1F-DFC7-476D-8552-25871725C770}" destId="{1935C6F8-C56D-4784-B911-B842ABF00F9D}" srcOrd="0" destOrd="0" presId="urn:microsoft.com/office/officeart/2005/8/layout/radial3"/>
    <dgm:cxn modelId="{64ACF0E8-EADC-4E23-AB29-ED1F6D96BF8C}" srcId="{28DA2A1F-DFC7-476D-8552-25871725C770}" destId="{B0BE35A8-9484-4C89-A99E-C35FA9D8F605}" srcOrd="3" destOrd="0" parTransId="{E49D879E-BE74-4770-ABE1-ADF72D1CC7C4}" sibTransId="{1FA4241D-11D4-48AD-816D-01D7F7CDACEE}"/>
    <dgm:cxn modelId="{1474E000-15F0-4252-9E8F-422F12C58CB9}" type="presOf" srcId="{BBADB7F8-7AE1-4AF9-9F76-F91B510E900F}" destId="{929F6D41-819F-4A89-A02F-1B29B00F58A9}" srcOrd="0" destOrd="0" presId="urn:microsoft.com/office/officeart/2005/8/layout/radial3"/>
    <dgm:cxn modelId="{C1D4A876-DC7C-44CA-8E8B-ACD0135538BE}" srcId="{28DA2A1F-DFC7-476D-8552-25871725C770}" destId="{80365255-AA27-43B5-AA2A-4E9011409189}" srcOrd="1" destOrd="0" parTransId="{6945B0C9-8EFB-4189-BAB9-556BADF9E1EC}" sibTransId="{76AB0B91-8D34-4DD0-9235-A74CACA9FC23}"/>
    <dgm:cxn modelId="{F2AECFBC-39A7-46F4-8441-5AE5E4799900}" srcId="{28DA2A1F-DFC7-476D-8552-25871725C770}" destId="{BBADB7F8-7AE1-4AF9-9F76-F91B510E900F}" srcOrd="2" destOrd="0" parTransId="{388EC28C-F67E-4F0A-B306-CD0838A7B3BE}" sibTransId="{BD126F97-BB17-422A-B74A-3CB69529019F}"/>
    <dgm:cxn modelId="{7732FA59-9BEE-44E3-9D3B-943E4C4C1D6F}" type="presOf" srcId="{B0BE35A8-9484-4C89-A99E-C35FA9D8F605}" destId="{E929BFC8-E89E-4E50-93F4-E2711F287FFC}" srcOrd="0" destOrd="0" presId="urn:microsoft.com/office/officeart/2005/8/layout/radial3"/>
    <dgm:cxn modelId="{BF7CA855-C289-4FBD-80B6-9C04823A1938}" type="presParOf" srcId="{A8FA2C8F-68E5-4BF5-8216-8FFE06CEA26E}" destId="{5B3579CB-13D6-4150-8413-48C684ABAE37}" srcOrd="0" destOrd="0" presId="urn:microsoft.com/office/officeart/2005/8/layout/radial3"/>
    <dgm:cxn modelId="{3BB455B7-81CE-4539-ABFA-DBD54424A12F}" type="presParOf" srcId="{5B3579CB-13D6-4150-8413-48C684ABAE37}" destId="{1935C6F8-C56D-4784-B911-B842ABF00F9D}" srcOrd="0" destOrd="0" presId="urn:microsoft.com/office/officeart/2005/8/layout/radial3"/>
    <dgm:cxn modelId="{A8B3A7DE-4A21-445E-A1F2-57C4D1DC538D}" type="presParOf" srcId="{5B3579CB-13D6-4150-8413-48C684ABAE37}" destId="{DDB4D293-53CE-49ED-B350-E9A9927F556C}" srcOrd="1" destOrd="0" presId="urn:microsoft.com/office/officeart/2005/8/layout/radial3"/>
    <dgm:cxn modelId="{8B7E8D67-52EA-42C3-B4B6-773718B39C21}" type="presParOf" srcId="{5B3579CB-13D6-4150-8413-48C684ABAE37}" destId="{C4AAC931-22B3-4A36-926D-79F5DF9099CB}" srcOrd="2" destOrd="0" presId="urn:microsoft.com/office/officeart/2005/8/layout/radial3"/>
    <dgm:cxn modelId="{A3370171-BFA9-486B-8C35-5740B97CCA27}" type="presParOf" srcId="{5B3579CB-13D6-4150-8413-48C684ABAE37}" destId="{929F6D41-819F-4A89-A02F-1B29B00F58A9}" srcOrd="3" destOrd="0" presId="urn:microsoft.com/office/officeart/2005/8/layout/radial3"/>
    <dgm:cxn modelId="{25BC0587-190B-4781-ABFC-CE04E3CCF6FF}" type="presParOf" srcId="{5B3579CB-13D6-4150-8413-48C684ABAE37}" destId="{E929BFC8-E89E-4E50-93F4-E2711F287FFC}" srcOrd="4" destOrd="0" presId="urn:microsoft.com/office/officeart/2005/8/layout/radial3"/>
    <dgm:cxn modelId="{5587C8D9-26CE-40EF-B3B8-9B5F1591F23A}" type="presParOf" srcId="{5B3579CB-13D6-4150-8413-48C684ABAE37}" destId="{936F5993-46A5-47F8-BEE4-D8F9021BB89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4F83B-25DD-4506-9111-FCD2610B85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2896F-27B6-432D-94F8-0F8035E4B599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b="1" dirty="0" smtClean="0">
              <a:solidFill>
                <a:schemeClr val="bg1"/>
              </a:solidFill>
            </a:rPr>
            <a:t>USB</a:t>
          </a:r>
        </a:p>
        <a:p>
          <a:r>
            <a:rPr lang="x-none" b="1" dirty="0" smtClean="0">
              <a:solidFill>
                <a:schemeClr val="bg1"/>
              </a:solidFill>
            </a:rPr>
            <a:t>Santa Maria</a:t>
          </a:r>
        </a:p>
        <a:p>
          <a:r>
            <a:rPr lang="x-none" b="1" dirty="0" smtClean="0">
              <a:solidFill>
                <a:schemeClr val="bg1"/>
              </a:solidFill>
            </a:rPr>
            <a:t> Gorete</a:t>
          </a:r>
        </a:p>
        <a:p>
          <a:r>
            <a:rPr lang="x-none" b="1" smtClean="0">
              <a:solidFill>
                <a:schemeClr val="bg1"/>
              </a:solidFill>
            </a:rPr>
            <a:t>4</a:t>
          </a:r>
          <a:r>
            <a:rPr lang="pt-BR" b="1" dirty="0" smtClean="0">
              <a:solidFill>
                <a:schemeClr val="bg1"/>
              </a:solidFill>
            </a:rPr>
            <a:t>.</a:t>
          </a:r>
          <a:r>
            <a:rPr lang="x-none" b="1" smtClean="0">
              <a:solidFill>
                <a:schemeClr val="bg1"/>
              </a:solidFill>
            </a:rPr>
            <a:t>097 </a:t>
          </a:r>
          <a:r>
            <a:rPr lang="x-none" b="1" dirty="0" smtClean="0">
              <a:solidFill>
                <a:schemeClr val="bg1"/>
              </a:solidFill>
            </a:rPr>
            <a:t>Hab.</a:t>
          </a:r>
          <a:endParaRPr lang="en-US" b="1" dirty="0">
            <a:solidFill>
              <a:schemeClr val="bg1"/>
            </a:solidFill>
          </a:endParaRPr>
        </a:p>
      </dgm:t>
    </dgm:pt>
    <dgm:pt modelId="{0E3277F3-748C-45CE-A21C-FFA656EEFAE7}" type="parTrans" cxnId="{14D13943-7374-460A-B1B4-AAA4E912FDBD}">
      <dgm:prSet/>
      <dgm:spPr/>
      <dgm:t>
        <a:bodyPr/>
        <a:lstStyle/>
        <a:p>
          <a:endParaRPr lang="en-US"/>
        </a:p>
      </dgm:t>
    </dgm:pt>
    <dgm:pt modelId="{0CBABF1F-B9F9-4DD2-A48B-75773D33D34A}" type="sibTrans" cxnId="{14D13943-7374-460A-B1B4-AAA4E912FDBD}">
      <dgm:prSet/>
      <dgm:spPr/>
      <dgm:t>
        <a:bodyPr/>
        <a:lstStyle/>
        <a:p>
          <a:endParaRPr lang="en-US"/>
        </a:p>
      </dgm:t>
    </dgm:pt>
    <dgm:pt modelId="{6E455748-2254-4BA7-8035-67EAE7F8A49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b="1" dirty="0" smtClean="0">
              <a:solidFill>
                <a:schemeClr val="bg1"/>
              </a:solidFill>
            </a:rPr>
            <a:t>Equipe </a:t>
          </a:r>
        </a:p>
        <a:p>
          <a:r>
            <a:rPr lang="x-none" b="1" dirty="0" smtClean="0">
              <a:solidFill>
                <a:schemeClr val="bg1"/>
              </a:solidFill>
            </a:rPr>
            <a:t>Santa Maria Gorete 1</a:t>
          </a:r>
        </a:p>
        <a:p>
          <a:r>
            <a:rPr lang="x-none" b="1" smtClean="0">
              <a:solidFill>
                <a:schemeClr val="bg1"/>
              </a:solidFill>
            </a:rPr>
            <a:t>2</a:t>
          </a:r>
          <a:r>
            <a:rPr lang="pt-BR" b="1" dirty="0" smtClean="0">
              <a:solidFill>
                <a:schemeClr val="bg1"/>
              </a:solidFill>
            </a:rPr>
            <a:t>.</a:t>
          </a:r>
          <a:r>
            <a:rPr lang="x-none" b="1" smtClean="0">
              <a:solidFill>
                <a:schemeClr val="bg1"/>
              </a:solidFill>
            </a:rPr>
            <a:t>640 </a:t>
          </a:r>
          <a:r>
            <a:rPr lang="x-none" b="1" dirty="0" smtClean="0">
              <a:solidFill>
                <a:schemeClr val="bg1"/>
              </a:solidFill>
            </a:rPr>
            <a:t>Hab.</a:t>
          </a:r>
          <a:endParaRPr lang="en-US" b="1" dirty="0">
            <a:solidFill>
              <a:schemeClr val="bg1"/>
            </a:solidFill>
          </a:endParaRPr>
        </a:p>
      </dgm:t>
    </dgm:pt>
    <dgm:pt modelId="{09D67F2F-0E74-4293-B2FE-448BEACB688F}" type="parTrans" cxnId="{82DB3175-9AD3-419B-A029-552B3CD26031}">
      <dgm:prSet/>
      <dgm:spPr/>
      <dgm:t>
        <a:bodyPr/>
        <a:lstStyle/>
        <a:p>
          <a:endParaRPr lang="en-US"/>
        </a:p>
      </dgm:t>
    </dgm:pt>
    <dgm:pt modelId="{B3C2AC6E-D170-41D9-9523-32BD1B3A0B7F}" type="sibTrans" cxnId="{82DB3175-9AD3-419B-A029-552B3CD26031}">
      <dgm:prSet/>
      <dgm:spPr/>
      <dgm:t>
        <a:bodyPr/>
        <a:lstStyle/>
        <a:p>
          <a:endParaRPr lang="en-US"/>
        </a:p>
      </dgm:t>
    </dgm:pt>
    <dgm:pt modelId="{098B3B51-B113-441A-A2C9-6ABC56C008F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dirty="0" smtClean="0"/>
            <a:t>Equipe </a:t>
          </a:r>
        </a:p>
        <a:p>
          <a:r>
            <a:rPr lang="x-none" dirty="0" smtClean="0"/>
            <a:t>Santa Maria </a:t>
          </a:r>
          <a:r>
            <a:rPr lang="x-none" smtClean="0"/>
            <a:t>Gorete 2</a:t>
          </a:r>
          <a:endParaRPr lang="pt-BR" dirty="0" smtClean="0"/>
        </a:p>
        <a:p>
          <a:r>
            <a:rPr lang="pt-BR" dirty="0" smtClean="0"/>
            <a:t>1.457 Hab.</a:t>
          </a:r>
          <a:endParaRPr lang="en-US" dirty="0"/>
        </a:p>
      </dgm:t>
    </dgm:pt>
    <dgm:pt modelId="{A254BAD6-00C1-4141-BF2F-DBD586BF2057}" type="parTrans" cxnId="{F5A191FF-8F25-4961-AA60-185EA3F16C98}">
      <dgm:prSet/>
      <dgm:spPr/>
      <dgm:t>
        <a:bodyPr/>
        <a:lstStyle/>
        <a:p>
          <a:endParaRPr lang="en-US"/>
        </a:p>
      </dgm:t>
    </dgm:pt>
    <dgm:pt modelId="{0D158AA5-EBEC-4DA1-B105-C6D1032413C8}" type="sibTrans" cxnId="{F5A191FF-8F25-4961-AA60-185EA3F16C98}">
      <dgm:prSet/>
      <dgm:spPr/>
      <dgm:t>
        <a:bodyPr/>
        <a:lstStyle/>
        <a:p>
          <a:endParaRPr lang="en-US"/>
        </a:p>
      </dgm:t>
    </dgm:pt>
    <dgm:pt modelId="{E9E9493D-0B7D-484A-85D3-81BDC8818B4C}" type="pres">
      <dgm:prSet presAssocID="{1404F83B-25DD-4506-9111-FCD2610B85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F7FEA5-161A-4A66-94C1-D2373B826414}" type="pres">
      <dgm:prSet presAssocID="{28F2896F-27B6-432D-94F8-0F8035E4B599}" presName="hierRoot1" presStyleCnt="0">
        <dgm:presLayoutVars>
          <dgm:hierBranch val="init"/>
        </dgm:presLayoutVars>
      </dgm:prSet>
      <dgm:spPr/>
    </dgm:pt>
    <dgm:pt modelId="{3909E021-9E2A-4937-983C-82157E2C5015}" type="pres">
      <dgm:prSet presAssocID="{28F2896F-27B6-432D-94F8-0F8035E4B599}" presName="rootComposite1" presStyleCnt="0"/>
      <dgm:spPr/>
    </dgm:pt>
    <dgm:pt modelId="{66844CF7-442F-4040-9173-4C051F771806}" type="pres">
      <dgm:prSet presAssocID="{28F2896F-27B6-432D-94F8-0F8035E4B59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C4994E-46BD-43D5-8E71-817FF1648F32}" type="pres">
      <dgm:prSet presAssocID="{28F2896F-27B6-432D-94F8-0F8035E4B59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E38285A-9FC0-4D3B-94D1-15675A36EE1F}" type="pres">
      <dgm:prSet presAssocID="{28F2896F-27B6-432D-94F8-0F8035E4B599}" presName="hierChild2" presStyleCnt="0"/>
      <dgm:spPr/>
    </dgm:pt>
    <dgm:pt modelId="{F882D4FD-6240-4CEE-B884-7A387A6CCE0B}" type="pres">
      <dgm:prSet presAssocID="{09D67F2F-0E74-4293-B2FE-448BEACB688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16EDFD0-0C11-40E0-9654-DB62CFA66F93}" type="pres">
      <dgm:prSet presAssocID="{6E455748-2254-4BA7-8035-67EAE7F8A49D}" presName="hierRoot2" presStyleCnt="0">
        <dgm:presLayoutVars>
          <dgm:hierBranch val="init"/>
        </dgm:presLayoutVars>
      </dgm:prSet>
      <dgm:spPr/>
    </dgm:pt>
    <dgm:pt modelId="{B1078E40-832E-4102-900D-5FBF4941AF01}" type="pres">
      <dgm:prSet presAssocID="{6E455748-2254-4BA7-8035-67EAE7F8A49D}" presName="rootComposite" presStyleCnt="0"/>
      <dgm:spPr/>
    </dgm:pt>
    <dgm:pt modelId="{5552BD56-879F-4D79-8C85-06FD5C4CCDE7}" type="pres">
      <dgm:prSet presAssocID="{6E455748-2254-4BA7-8035-67EAE7F8A49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8E14F-A958-46E0-AE07-E94A51603F40}" type="pres">
      <dgm:prSet presAssocID="{6E455748-2254-4BA7-8035-67EAE7F8A49D}" presName="rootConnector" presStyleLbl="node2" presStyleIdx="0" presStyleCnt="2"/>
      <dgm:spPr/>
      <dgm:t>
        <a:bodyPr/>
        <a:lstStyle/>
        <a:p>
          <a:endParaRPr lang="es-ES"/>
        </a:p>
      </dgm:t>
    </dgm:pt>
    <dgm:pt modelId="{4ED7768D-9802-490A-ABA1-4BBF54523909}" type="pres">
      <dgm:prSet presAssocID="{6E455748-2254-4BA7-8035-67EAE7F8A49D}" presName="hierChild4" presStyleCnt="0"/>
      <dgm:spPr/>
    </dgm:pt>
    <dgm:pt modelId="{2EFE70FD-B836-459F-88DB-601C7E330F27}" type="pres">
      <dgm:prSet presAssocID="{6E455748-2254-4BA7-8035-67EAE7F8A49D}" presName="hierChild5" presStyleCnt="0"/>
      <dgm:spPr/>
    </dgm:pt>
    <dgm:pt modelId="{0C82FD6A-F107-4C90-9818-A17668AED54F}" type="pres">
      <dgm:prSet presAssocID="{A254BAD6-00C1-4141-BF2F-DBD586BF205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25852C-F932-4841-93B5-31289EC74338}" type="pres">
      <dgm:prSet presAssocID="{098B3B51-B113-441A-A2C9-6ABC56C008F9}" presName="hierRoot2" presStyleCnt="0">
        <dgm:presLayoutVars>
          <dgm:hierBranch val="init"/>
        </dgm:presLayoutVars>
      </dgm:prSet>
      <dgm:spPr/>
    </dgm:pt>
    <dgm:pt modelId="{9B9254A5-50D2-4B81-8053-AEA9DE99CD32}" type="pres">
      <dgm:prSet presAssocID="{098B3B51-B113-441A-A2C9-6ABC56C008F9}" presName="rootComposite" presStyleCnt="0"/>
      <dgm:spPr/>
    </dgm:pt>
    <dgm:pt modelId="{933A1EA6-91D7-45A1-93B8-F83C8F4808EE}" type="pres">
      <dgm:prSet presAssocID="{098B3B51-B113-441A-A2C9-6ABC56C008F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8AE0F-9D9C-40FC-8F64-B7579AB3D2D0}" type="pres">
      <dgm:prSet presAssocID="{098B3B51-B113-441A-A2C9-6ABC56C008F9}" presName="rootConnector" presStyleLbl="node2" presStyleIdx="1" presStyleCnt="2"/>
      <dgm:spPr/>
      <dgm:t>
        <a:bodyPr/>
        <a:lstStyle/>
        <a:p>
          <a:endParaRPr lang="es-ES"/>
        </a:p>
      </dgm:t>
    </dgm:pt>
    <dgm:pt modelId="{AB11AAF3-1CB5-4D6F-BFA3-350048C4DA2B}" type="pres">
      <dgm:prSet presAssocID="{098B3B51-B113-441A-A2C9-6ABC56C008F9}" presName="hierChild4" presStyleCnt="0"/>
      <dgm:spPr/>
    </dgm:pt>
    <dgm:pt modelId="{E1875910-615B-4772-A461-0CD70F4541D7}" type="pres">
      <dgm:prSet presAssocID="{098B3B51-B113-441A-A2C9-6ABC56C008F9}" presName="hierChild5" presStyleCnt="0"/>
      <dgm:spPr/>
    </dgm:pt>
    <dgm:pt modelId="{582124D5-0D9C-491C-B782-67B381EE99C5}" type="pres">
      <dgm:prSet presAssocID="{28F2896F-27B6-432D-94F8-0F8035E4B599}" presName="hierChild3" presStyleCnt="0"/>
      <dgm:spPr/>
    </dgm:pt>
  </dgm:ptLst>
  <dgm:cxnLst>
    <dgm:cxn modelId="{6CA9CD28-A419-4318-A2D2-0E0F605EE3B3}" type="presOf" srcId="{6E455748-2254-4BA7-8035-67EAE7F8A49D}" destId="{5552BD56-879F-4D79-8C85-06FD5C4CCDE7}" srcOrd="0" destOrd="0" presId="urn:microsoft.com/office/officeart/2005/8/layout/orgChart1"/>
    <dgm:cxn modelId="{2A6BE645-8793-4CC7-AF25-B1F72F99045D}" type="presOf" srcId="{6E455748-2254-4BA7-8035-67EAE7F8A49D}" destId="{71D8E14F-A958-46E0-AE07-E94A51603F40}" srcOrd="1" destOrd="0" presId="urn:microsoft.com/office/officeart/2005/8/layout/orgChart1"/>
    <dgm:cxn modelId="{CF403B42-1DF5-4FF5-B40C-59FAC29C091E}" type="presOf" srcId="{28F2896F-27B6-432D-94F8-0F8035E4B599}" destId="{A8C4994E-46BD-43D5-8E71-817FF1648F32}" srcOrd="1" destOrd="0" presId="urn:microsoft.com/office/officeart/2005/8/layout/orgChart1"/>
    <dgm:cxn modelId="{DDFF0507-8263-4709-972D-D4D4AA834F94}" type="presOf" srcId="{098B3B51-B113-441A-A2C9-6ABC56C008F9}" destId="{90C8AE0F-9D9C-40FC-8F64-B7579AB3D2D0}" srcOrd="1" destOrd="0" presId="urn:microsoft.com/office/officeart/2005/8/layout/orgChart1"/>
    <dgm:cxn modelId="{C991E8B6-9307-404E-99F9-F5FFF0B89DB3}" type="presOf" srcId="{28F2896F-27B6-432D-94F8-0F8035E4B599}" destId="{66844CF7-442F-4040-9173-4C051F771806}" srcOrd="0" destOrd="0" presId="urn:microsoft.com/office/officeart/2005/8/layout/orgChart1"/>
    <dgm:cxn modelId="{E4845878-4A0E-40D3-BD6E-EC4ABC89F345}" type="presOf" srcId="{098B3B51-B113-441A-A2C9-6ABC56C008F9}" destId="{933A1EA6-91D7-45A1-93B8-F83C8F4808EE}" srcOrd="0" destOrd="0" presId="urn:microsoft.com/office/officeart/2005/8/layout/orgChart1"/>
    <dgm:cxn modelId="{F5A191FF-8F25-4961-AA60-185EA3F16C98}" srcId="{28F2896F-27B6-432D-94F8-0F8035E4B599}" destId="{098B3B51-B113-441A-A2C9-6ABC56C008F9}" srcOrd="1" destOrd="0" parTransId="{A254BAD6-00C1-4141-BF2F-DBD586BF2057}" sibTransId="{0D158AA5-EBEC-4DA1-B105-C6D1032413C8}"/>
    <dgm:cxn modelId="{82DB3175-9AD3-419B-A029-552B3CD26031}" srcId="{28F2896F-27B6-432D-94F8-0F8035E4B599}" destId="{6E455748-2254-4BA7-8035-67EAE7F8A49D}" srcOrd="0" destOrd="0" parTransId="{09D67F2F-0E74-4293-B2FE-448BEACB688F}" sibTransId="{B3C2AC6E-D170-41D9-9523-32BD1B3A0B7F}"/>
    <dgm:cxn modelId="{14D13943-7374-460A-B1B4-AAA4E912FDBD}" srcId="{1404F83B-25DD-4506-9111-FCD2610B852E}" destId="{28F2896F-27B6-432D-94F8-0F8035E4B599}" srcOrd="0" destOrd="0" parTransId="{0E3277F3-748C-45CE-A21C-FFA656EEFAE7}" sibTransId="{0CBABF1F-B9F9-4DD2-A48B-75773D33D34A}"/>
    <dgm:cxn modelId="{459F89E1-5092-40E9-8D63-55527AD59397}" type="presOf" srcId="{09D67F2F-0E74-4293-B2FE-448BEACB688F}" destId="{F882D4FD-6240-4CEE-B884-7A387A6CCE0B}" srcOrd="0" destOrd="0" presId="urn:microsoft.com/office/officeart/2005/8/layout/orgChart1"/>
    <dgm:cxn modelId="{AAECBEE9-A178-44E1-B980-69085379CD87}" type="presOf" srcId="{1404F83B-25DD-4506-9111-FCD2610B852E}" destId="{E9E9493D-0B7D-484A-85D3-81BDC8818B4C}" srcOrd="0" destOrd="0" presId="urn:microsoft.com/office/officeart/2005/8/layout/orgChart1"/>
    <dgm:cxn modelId="{70A1A79B-BCCA-44EB-8139-93EA01E8103B}" type="presOf" srcId="{A254BAD6-00C1-4141-BF2F-DBD586BF2057}" destId="{0C82FD6A-F107-4C90-9818-A17668AED54F}" srcOrd="0" destOrd="0" presId="urn:microsoft.com/office/officeart/2005/8/layout/orgChart1"/>
    <dgm:cxn modelId="{8A84226D-11F8-4132-A4EB-0AC8BECF44A9}" type="presParOf" srcId="{E9E9493D-0B7D-484A-85D3-81BDC8818B4C}" destId="{84F7FEA5-161A-4A66-94C1-D2373B826414}" srcOrd="0" destOrd="0" presId="urn:microsoft.com/office/officeart/2005/8/layout/orgChart1"/>
    <dgm:cxn modelId="{A528087A-CB00-41A2-974D-6C21145BE91F}" type="presParOf" srcId="{84F7FEA5-161A-4A66-94C1-D2373B826414}" destId="{3909E021-9E2A-4937-983C-82157E2C5015}" srcOrd="0" destOrd="0" presId="urn:microsoft.com/office/officeart/2005/8/layout/orgChart1"/>
    <dgm:cxn modelId="{A284080D-BC3A-439E-ABA5-09EB736BACBB}" type="presParOf" srcId="{3909E021-9E2A-4937-983C-82157E2C5015}" destId="{66844CF7-442F-4040-9173-4C051F771806}" srcOrd="0" destOrd="0" presId="urn:microsoft.com/office/officeart/2005/8/layout/orgChart1"/>
    <dgm:cxn modelId="{ECD286B8-31B5-443D-8375-09BD65B8D543}" type="presParOf" srcId="{3909E021-9E2A-4937-983C-82157E2C5015}" destId="{A8C4994E-46BD-43D5-8E71-817FF1648F32}" srcOrd="1" destOrd="0" presId="urn:microsoft.com/office/officeart/2005/8/layout/orgChart1"/>
    <dgm:cxn modelId="{C6FFF37F-4BD5-4FD0-A5FC-6BEBB9F89811}" type="presParOf" srcId="{84F7FEA5-161A-4A66-94C1-D2373B826414}" destId="{BE38285A-9FC0-4D3B-94D1-15675A36EE1F}" srcOrd="1" destOrd="0" presId="urn:microsoft.com/office/officeart/2005/8/layout/orgChart1"/>
    <dgm:cxn modelId="{29CAC0D8-DFB7-47F0-9E97-7FC545CE4053}" type="presParOf" srcId="{BE38285A-9FC0-4D3B-94D1-15675A36EE1F}" destId="{F882D4FD-6240-4CEE-B884-7A387A6CCE0B}" srcOrd="0" destOrd="0" presId="urn:microsoft.com/office/officeart/2005/8/layout/orgChart1"/>
    <dgm:cxn modelId="{71952D0B-4B4E-469A-A810-82FF2D95A371}" type="presParOf" srcId="{BE38285A-9FC0-4D3B-94D1-15675A36EE1F}" destId="{516EDFD0-0C11-40E0-9654-DB62CFA66F93}" srcOrd="1" destOrd="0" presId="urn:microsoft.com/office/officeart/2005/8/layout/orgChart1"/>
    <dgm:cxn modelId="{80D4CCEF-59DE-4320-B0A2-85D1D46250A2}" type="presParOf" srcId="{516EDFD0-0C11-40E0-9654-DB62CFA66F93}" destId="{B1078E40-832E-4102-900D-5FBF4941AF01}" srcOrd="0" destOrd="0" presId="urn:microsoft.com/office/officeart/2005/8/layout/orgChart1"/>
    <dgm:cxn modelId="{D3356AFB-065D-43E6-A7F8-DDCE68834002}" type="presParOf" srcId="{B1078E40-832E-4102-900D-5FBF4941AF01}" destId="{5552BD56-879F-4D79-8C85-06FD5C4CCDE7}" srcOrd="0" destOrd="0" presId="urn:microsoft.com/office/officeart/2005/8/layout/orgChart1"/>
    <dgm:cxn modelId="{3651762C-D347-46E8-9BAE-6E2A9A6AB39E}" type="presParOf" srcId="{B1078E40-832E-4102-900D-5FBF4941AF01}" destId="{71D8E14F-A958-46E0-AE07-E94A51603F40}" srcOrd="1" destOrd="0" presId="urn:microsoft.com/office/officeart/2005/8/layout/orgChart1"/>
    <dgm:cxn modelId="{812AF4A0-360C-412B-A159-30E6FDC41482}" type="presParOf" srcId="{516EDFD0-0C11-40E0-9654-DB62CFA66F93}" destId="{4ED7768D-9802-490A-ABA1-4BBF54523909}" srcOrd="1" destOrd="0" presId="urn:microsoft.com/office/officeart/2005/8/layout/orgChart1"/>
    <dgm:cxn modelId="{0ACE7FC9-0AF3-4D70-8A9C-A8AFC418A9A2}" type="presParOf" srcId="{516EDFD0-0C11-40E0-9654-DB62CFA66F93}" destId="{2EFE70FD-B836-459F-88DB-601C7E330F27}" srcOrd="2" destOrd="0" presId="urn:microsoft.com/office/officeart/2005/8/layout/orgChart1"/>
    <dgm:cxn modelId="{6AE11B57-EE35-4C6A-A7E3-21EFD5102FFA}" type="presParOf" srcId="{BE38285A-9FC0-4D3B-94D1-15675A36EE1F}" destId="{0C82FD6A-F107-4C90-9818-A17668AED54F}" srcOrd="2" destOrd="0" presId="urn:microsoft.com/office/officeart/2005/8/layout/orgChart1"/>
    <dgm:cxn modelId="{6D35965F-D139-4B76-B684-E2ABD129CE4C}" type="presParOf" srcId="{BE38285A-9FC0-4D3B-94D1-15675A36EE1F}" destId="{1E25852C-F932-4841-93B5-31289EC74338}" srcOrd="3" destOrd="0" presId="urn:microsoft.com/office/officeart/2005/8/layout/orgChart1"/>
    <dgm:cxn modelId="{52DFAD3B-E8F4-4379-B576-2DEA8FE206A7}" type="presParOf" srcId="{1E25852C-F932-4841-93B5-31289EC74338}" destId="{9B9254A5-50D2-4B81-8053-AEA9DE99CD32}" srcOrd="0" destOrd="0" presId="urn:microsoft.com/office/officeart/2005/8/layout/orgChart1"/>
    <dgm:cxn modelId="{C33C96F3-F1BA-4041-90DD-44E70EE808E1}" type="presParOf" srcId="{9B9254A5-50D2-4B81-8053-AEA9DE99CD32}" destId="{933A1EA6-91D7-45A1-93B8-F83C8F4808EE}" srcOrd="0" destOrd="0" presId="urn:microsoft.com/office/officeart/2005/8/layout/orgChart1"/>
    <dgm:cxn modelId="{346BC654-7C5D-48CF-B763-13C147E9D566}" type="presParOf" srcId="{9B9254A5-50D2-4B81-8053-AEA9DE99CD32}" destId="{90C8AE0F-9D9C-40FC-8F64-B7579AB3D2D0}" srcOrd="1" destOrd="0" presId="urn:microsoft.com/office/officeart/2005/8/layout/orgChart1"/>
    <dgm:cxn modelId="{EBB7EDEE-0D18-497E-9816-00CD978FF6E0}" type="presParOf" srcId="{1E25852C-F932-4841-93B5-31289EC74338}" destId="{AB11AAF3-1CB5-4D6F-BFA3-350048C4DA2B}" srcOrd="1" destOrd="0" presId="urn:microsoft.com/office/officeart/2005/8/layout/orgChart1"/>
    <dgm:cxn modelId="{375FF9D3-FB86-4437-8BAD-AA1E7FABFE1D}" type="presParOf" srcId="{1E25852C-F932-4841-93B5-31289EC74338}" destId="{E1875910-615B-4772-A461-0CD70F4541D7}" srcOrd="2" destOrd="0" presId="urn:microsoft.com/office/officeart/2005/8/layout/orgChart1"/>
    <dgm:cxn modelId="{3823EEBF-895D-4F01-BB94-BC0AB54D9934}" type="presParOf" srcId="{84F7FEA5-161A-4A66-94C1-D2373B826414}" destId="{582124D5-0D9C-491C-B782-67B381EE99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7BB37C-37F1-49CE-9AFB-161557B199B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A0E4C9-EA01-44B1-9C9C-C82F793A66A2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smtClean="0"/>
            <a:t>DISPO</a:t>
          </a:r>
          <a:r>
            <a:rPr lang="pt-BR" dirty="0" smtClean="0"/>
            <a:t>MOS</a:t>
          </a:r>
          <a:endParaRPr lang="en-US" dirty="0"/>
        </a:p>
      </dgm:t>
    </dgm:pt>
    <dgm:pt modelId="{25AEDC02-4103-4817-8C6F-DFD8E67F24E3}" type="parTrans" cxnId="{73B33752-BA63-4A5D-BD96-3447F714D26F}">
      <dgm:prSet/>
      <dgm:spPr/>
      <dgm:t>
        <a:bodyPr/>
        <a:lstStyle/>
        <a:p>
          <a:endParaRPr lang="en-US"/>
        </a:p>
      </dgm:t>
    </dgm:pt>
    <dgm:pt modelId="{7EF79D15-E0F4-49DB-9D78-33A6776E9DEE}" type="sibTrans" cxnId="{73B33752-BA63-4A5D-BD96-3447F714D26F}">
      <dgm:prSet/>
      <dgm:spPr/>
      <dgm:t>
        <a:bodyPr/>
        <a:lstStyle/>
        <a:p>
          <a:endParaRPr lang="en-US"/>
        </a:p>
      </dgm:t>
    </dgm:pt>
    <dgm:pt modelId="{601CD2AF-9474-48BF-8741-4E94E5577D56}">
      <dgm:prSet phldrT="[Texto]" phldr="1"/>
      <dgm:spPr/>
      <dgm:t>
        <a:bodyPr/>
        <a:lstStyle/>
        <a:p>
          <a:endParaRPr lang="en-US"/>
        </a:p>
      </dgm:t>
    </dgm:pt>
    <dgm:pt modelId="{676B9964-4B70-4800-8861-8A540110A6B3}" type="parTrans" cxnId="{D8663A9F-E5F3-4CC9-B1AF-D1CBCD44F847}">
      <dgm:prSet/>
      <dgm:spPr/>
      <dgm:t>
        <a:bodyPr/>
        <a:lstStyle/>
        <a:p>
          <a:endParaRPr lang="en-US"/>
        </a:p>
      </dgm:t>
    </dgm:pt>
    <dgm:pt modelId="{88B114F2-5C4A-412A-8BE4-EF1BA2C8A011}" type="sibTrans" cxnId="{D8663A9F-E5F3-4CC9-B1AF-D1CBCD44F847}">
      <dgm:prSet/>
      <dgm:spPr/>
      <dgm:t>
        <a:bodyPr/>
        <a:lstStyle/>
        <a:p>
          <a:endParaRPr lang="en-US"/>
        </a:p>
      </dgm:t>
    </dgm:pt>
    <dgm:pt modelId="{C46C1CC9-37BF-4A35-A388-6152A181903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dirty="0" smtClean="0"/>
            <a:t>A</a:t>
          </a:r>
          <a:r>
            <a:rPr lang="pt-BR" dirty="0" smtClean="0"/>
            <a:t>tenção especializada </a:t>
          </a:r>
          <a:endParaRPr lang="en-US" dirty="0"/>
        </a:p>
      </dgm:t>
    </dgm:pt>
    <dgm:pt modelId="{E92946A3-4CFC-4445-A866-DA6768E00458}" type="parTrans" cxnId="{16D9A3E6-9517-4FF6-BF59-33C1D90D058A}">
      <dgm:prSet/>
      <dgm:spPr/>
      <dgm:t>
        <a:bodyPr/>
        <a:lstStyle/>
        <a:p>
          <a:endParaRPr lang="en-US"/>
        </a:p>
      </dgm:t>
    </dgm:pt>
    <dgm:pt modelId="{3E557680-843F-4080-A481-32707C16977C}" type="sibTrans" cxnId="{16D9A3E6-9517-4FF6-BF59-33C1D90D058A}">
      <dgm:prSet/>
      <dgm:spPr/>
      <dgm:t>
        <a:bodyPr/>
        <a:lstStyle/>
        <a:p>
          <a:endParaRPr lang="en-US"/>
        </a:p>
      </dgm:t>
    </dgm:pt>
    <dgm:pt modelId="{F7272BE2-1068-4C5C-9D30-D15E768EB8D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x-none" dirty="0" smtClean="0"/>
            <a:t>E</a:t>
          </a:r>
          <a:r>
            <a:rPr lang="pt-BR" dirty="0" err="1" smtClean="0"/>
            <a:t>xames</a:t>
          </a:r>
          <a:r>
            <a:rPr lang="pt-BR" dirty="0" smtClean="0"/>
            <a:t> especializados </a:t>
          </a:r>
          <a:endParaRPr lang="en-US" dirty="0"/>
        </a:p>
      </dgm:t>
    </dgm:pt>
    <dgm:pt modelId="{0018EE00-B2D8-4277-87B4-4B550528AAB9}" type="parTrans" cxnId="{24A1D001-41B0-4466-AC38-A05CEAEF998C}">
      <dgm:prSet/>
      <dgm:spPr/>
      <dgm:t>
        <a:bodyPr/>
        <a:lstStyle/>
        <a:p>
          <a:endParaRPr lang="en-US"/>
        </a:p>
      </dgm:t>
    </dgm:pt>
    <dgm:pt modelId="{1D722C57-F0E0-4D77-9D60-DAC5B1F173FB}" type="sibTrans" cxnId="{24A1D001-41B0-4466-AC38-A05CEAEF998C}">
      <dgm:prSet/>
      <dgm:spPr/>
      <dgm:t>
        <a:bodyPr/>
        <a:lstStyle/>
        <a:p>
          <a:endParaRPr lang="en-US"/>
        </a:p>
      </dgm:t>
    </dgm:pt>
    <dgm:pt modelId="{7CB06D96-26DF-4363-B239-808A7BA0258E}" type="pres">
      <dgm:prSet presAssocID="{B47BB37C-37F1-49CE-9AFB-161557B199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A4654BA-FC5A-44AA-BFC2-757871572743}" type="pres">
      <dgm:prSet presAssocID="{F5A0E4C9-EA01-44B1-9C9C-C82F793A66A2}" presName="composite" presStyleCnt="0"/>
      <dgm:spPr/>
    </dgm:pt>
    <dgm:pt modelId="{15E6C33D-5264-43A4-8ACD-55FEF22156B0}" type="pres">
      <dgm:prSet presAssocID="{F5A0E4C9-EA01-44B1-9C9C-C82F793A66A2}" presName="bentUpArrow1" presStyleLbl="alignImgPlace1" presStyleIdx="0" presStyleCnt="2"/>
      <dgm:spPr/>
    </dgm:pt>
    <dgm:pt modelId="{57B933BC-9182-4283-BC4E-533498774BAF}" type="pres">
      <dgm:prSet presAssocID="{F5A0E4C9-EA01-44B1-9C9C-C82F793A66A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B90BB-7839-40C4-BC1D-2B6464EF718F}" type="pres">
      <dgm:prSet presAssocID="{F5A0E4C9-EA01-44B1-9C9C-C82F793A66A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A5674D-F746-47A6-8DB3-F8E1C035BE8A}" type="pres">
      <dgm:prSet presAssocID="{7EF79D15-E0F4-49DB-9D78-33A6776E9DEE}" presName="sibTrans" presStyleCnt="0"/>
      <dgm:spPr/>
    </dgm:pt>
    <dgm:pt modelId="{2E48F32B-F030-4B68-86C9-73C002D59ABF}" type="pres">
      <dgm:prSet presAssocID="{C46C1CC9-37BF-4A35-A388-6152A1819030}" presName="composite" presStyleCnt="0"/>
      <dgm:spPr/>
    </dgm:pt>
    <dgm:pt modelId="{40B6AB2E-33EA-4F45-B0CA-6FC68A9C8DD0}" type="pres">
      <dgm:prSet presAssocID="{C46C1CC9-37BF-4A35-A388-6152A1819030}" presName="bentUpArrow1" presStyleLbl="alignImgPlace1" presStyleIdx="1" presStyleCnt="2"/>
      <dgm:spPr/>
    </dgm:pt>
    <dgm:pt modelId="{5C3B9798-562C-4A5E-9C6B-60D21B2146C8}" type="pres">
      <dgm:prSet presAssocID="{C46C1CC9-37BF-4A35-A388-6152A181903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319DB-42A4-454B-90D4-CA9DB6CC0761}" type="pres">
      <dgm:prSet presAssocID="{C46C1CC9-37BF-4A35-A388-6152A181903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66BB813-EECA-4758-9767-1372663D8943}" type="pres">
      <dgm:prSet presAssocID="{3E557680-843F-4080-A481-32707C16977C}" presName="sibTrans" presStyleCnt="0"/>
      <dgm:spPr/>
    </dgm:pt>
    <dgm:pt modelId="{0BEC7459-E897-4AB4-89D2-BC79E70963BD}" type="pres">
      <dgm:prSet presAssocID="{F7272BE2-1068-4C5C-9D30-D15E768EB8D6}" presName="composite" presStyleCnt="0"/>
      <dgm:spPr/>
    </dgm:pt>
    <dgm:pt modelId="{CEF00FFC-591E-4842-A1DD-01255D57A408}" type="pres">
      <dgm:prSet presAssocID="{F7272BE2-1068-4C5C-9D30-D15E768EB8D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4991AD-2063-4ACA-901F-E95653D03A06}" type="presOf" srcId="{F5A0E4C9-EA01-44B1-9C9C-C82F793A66A2}" destId="{57B933BC-9182-4283-BC4E-533498774BAF}" srcOrd="0" destOrd="0" presId="urn:microsoft.com/office/officeart/2005/8/layout/StepDownProcess"/>
    <dgm:cxn modelId="{CF8D4FE3-F9FD-4898-863A-F67A91D84473}" type="presOf" srcId="{B47BB37C-37F1-49CE-9AFB-161557B199B5}" destId="{7CB06D96-26DF-4363-B239-808A7BA0258E}" srcOrd="0" destOrd="0" presId="urn:microsoft.com/office/officeart/2005/8/layout/StepDownProcess"/>
    <dgm:cxn modelId="{D4F9CD59-5443-4647-85A5-9747B011F0F1}" type="presOf" srcId="{C46C1CC9-37BF-4A35-A388-6152A1819030}" destId="{5C3B9798-562C-4A5E-9C6B-60D21B2146C8}" srcOrd="0" destOrd="0" presId="urn:microsoft.com/office/officeart/2005/8/layout/StepDownProcess"/>
    <dgm:cxn modelId="{D8663A9F-E5F3-4CC9-B1AF-D1CBCD44F847}" srcId="{F5A0E4C9-EA01-44B1-9C9C-C82F793A66A2}" destId="{601CD2AF-9474-48BF-8741-4E94E5577D56}" srcOrd="0" destOrd="0" parTransId="{676B9964-4B70-4800-8861-8A540110A6B3}" sibTransId="{88B114F2-5C4A-412A-8BE4-EF1BA2C8A011}"/>
    <dgm:cxn modelId="{6900822E-4D9D-455F-A792-9C5F2F0A39FD}" type="presOf" srcId="{F7272BE2-1068-4C5C-9D30-D15E768EB8D6}" destId="{CEF00FFC-591E-4842-A1DD-01255D57A408}" srcOrd="0" destOrd="0" presId="urn:microsoft.com/office/officeart/2005/8/layout/StepDownProcess"/>
    <dgm:cxn modelId="{73B33752-BA63-4A5D-BD96-3447F714D26F}" srcId="{B47BB37C-37F1-49CE-9AFB-161557B199B5}" destId="{F5A0E4C9-EA01-44B1-9C9C-C82F793A66A2}" srcOrd="0" destOrd="0" parTransId="{25AEDC02-4103-4817-8C6F-DFD8E67F24E3}" sibTransId="{7EF79D15-E0F4-49DB-9D78-33A6776E9DEE}"/>
    <dgm:cxn modelId="{24A1D001-41B0-4466-AC38-A05CEAEF998C}" srcId="{B47BB37C-37F1-49CE-9AFB-161557B199B5}" destId="{F7272BE2-1068-4C5C-9D30-D15E768EB8D6}" srcOrd="2" destOrd="0" parTransId="{0018EE00-B2D8-4277-87B4-4B550528AAB9}" sibTransId="{1D722C57-F0E0-4D77-9D60-DAC5B1F173FB}"/>
    <dgm:cxn modelId="{9FF61D21-5B15-4446-999E-CAA1FA31E237}" type="presOf" srcId="{601CD2AF-9474-48BF-8741-4E94E5577D56}" destId="{731B90BB-7839-40C4-BC1D-2B6464EF718F}" srcOrd="0" destOrd="0" presId="urn:microsoft.com/office/officeart/2005/8/layout/StepDownProcess"/>
    <dgm:cxn modelId="{16D9A3E6-9517-4FF6-BF59-33C1D90D058A}" srcId="{B47BB37C-37F1-49CE-9AFB-161557B199B5}" destId="{C46C1CC9-37BF-4A35-A388-6152A1819030}" srcOrd="1" destOrd="0" parTransId="{E92946A3-4CFC-4445-A866-DA6768E00458}" sibTransId="{3E557680-843F-4080-A481-32707C16977C}"/>
    <dgm:cxn modelId="{42BABAC8-D5FE-4778-9C9E-E7C4389541BC}" type="presParOf" srcId="{7CB06D96-26DF-4363-B239-808A7BA0258E}" destId="{BA4654BA-FC5A-44AA-BFC2-757871572743}" srcOrd="0" destOrd="0" presId="urn:microsoft.com/office/officeart/2005/8/layout/StepDownProcess"/>
    <dgm:cxn modelId="{ED3463F8-4C89-4E84-8DE0-94DB18ADFAE9}" type="presParOf" srcId="{BA4654BA-FC5A-44AA-BFC2-757871572743}" destId="{15E6C33D-5264-43A4-8ACD-55FEF22156B0}" srcOrd="0" destOrd="0" presId="urn:microsoft.com/office/officeart/2005/8/layout/StepDownProcess"/>
    <dgm:cxn modelId="{4AC85E55-2D93-412C-8B67-4673406BD368}" type="presParOf" srcId="{BA4654BA-FC5A-44AA-BFC2-757871572743}" destId="{57B933BC-9182-4283-BC4E-533498774BAF}" srcOrd="1" destOrd="0" presId="urn:microsoft.com/office/officeart/2005/8/layout/StepDownProcess"/>
    <dgm:cxn modelId="{C7EC7A49-1005-4F7F-BE02-76294A773CE3}" type="presParOf" srcId="{BA4654BA-FC5A-44AA-BFC2-757871572743}" destId="{731B90BB-7839-40C4-BC1D-2B6464EF718F}" srcOrd="2" destOrd="0" presId="urn:microsoft.com/office/officeart/2005/8/layout/StepDownProcess"/>
    <dgm:cxn modelId="{FAB70346-763F-4C59-A2F7-C83B1CE5C9E3}" type="presParOf" srcId="{7CB06D96-26DF-4363-B239-808A7BA0258E}" destId="{8DA5674D-F746-47A6-8DB3-F8E1C035BE8A}" srcOrd="1" destOrd="0" presId="urn:microsoft.com/office/officeart/2005/8/layout/StepDownProcess"/>
    <dgm:cxn modelId="{DEC486B4-BA1F-4D51-A33E-53FDAFE581E0}" type="presParOf" srcId="{7CB06D96-26DF-4363-B239-808A7BA0258E}" destId="{2E48F32B-F030-4B68-86C9-73C002D59ABF}" srcOrd="2" destOrd="0" presId="urn:microsoft.com/office/officeart/2005/8/layout/StepDownProcess"/>
    <dgm:cxn modelId="{2D6F34FC-9F1D-4108-9871-10EBEF1FDA0C}" type="presParOf" srcId="{2E48F32B-F030-4B68-86C9-73C002D59ABF}" destId="{40B6AB2E-33EA-4F45-B0CA-6FC68A9C8DD0}" srcOrd="0" destOrd="0" presId="urn:microsoft.com/office/officeart/2005/8/layout/StepDownProcess"/>
    <dgm:cxn modelId="{0C06452B-EA94-490B-ACAC-9FFF4085625F}" type="presParOf" srcId="{2E48F32B-F030-4B68-86C9-73C002D59ABF}" destId="{5C3B9798-562C-4A5E-9C6B-60D21B2146C8}" srcOrd="1" destOrd="0" presId="urn:microsoft.com/office/officeart/2005/8/layout/StepDownProcess"/>
    <dgm:cxn modelId="{02BBB1E2-400E-42EC-B765-A9833CB23F2F}" type="presParOf" srcId="{2E48F32B-F030-4B68-86C9-73C002D59ABF}" destId="{A54319DB-42A4-454B-90D4-CA9DB6CC0761}" srcOrd="2" destOrd="0" presId="urn:microsoft.com/office/officeart/2005/8/layout/StepDownProcess"/>
    <dgm:cxn modelId="{09D37B73-B24E-4F64-B62F-9F32E3A7C348}" type="presParOf" srcId="{7CB06D96-26DF-4363-B239-808A7BA0258E}" destId="{266BB813-EECA-4758-9767-1372663D8943}" srcOrd="3" destOrd="0" presId="urn:microsoft.com/office/officeart/2005/8/layout/StepDownProcess"/>
    <dgm:cxn modelId="{1440001B-C4DC-4C9E-A84B-527749AA0057}" type="presParOf" srcId="{7CB06D96-26DF-4363-B239-808A7BA0258E}" destId="{0BEC7459-E897-4AB4-89D2-BC79E70963BD}" srcOrd="4" destOrd="0" presId="urn:microsoft.com/office/officeart/2005/8/layout/StepDownProcess"/>
    <dgm:cxn modelId="{AC264116-F772-4FD9-A493-14C23E49A957}" type="presParOf" srcId="{0BEC7459-E897-4AB4-89D2-BC79E70963BD}" destId="{CEF00FFC-591E-4842-A1DD-01255D57A40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40037" y="25553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ABERTA DO </a:t>
            </a: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 - UNASUS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</a:t>
            </a: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PELOTAS - </a:t>
            </a:r>
            <a:r>
              <a:rPr lang="pt-BR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UFPel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Família</a:t>
            </a:r>
          </a:p>
          <a:p>
            <a:pPr indent="540385" algn="ctr">
              <a:spcAft>
                <a:spcPts val="0"/>
              </a:spcAft>
            </a:pPr>
            <a:r>
              <a:rPr lang="pt-BR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Turma 7 – Grupo 5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73206" y="287114"/>
            <a:ext cx="2361062" cy="2033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946796" y="6107292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Pelotas, 2015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42801" y="2647666"/>
            <a:ext cx="10860259" cy="193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Melhoria da Atenção à Saúde da Criança de zero a 72 meses, na UBS Santa Maria Gorete 1, Currais Novos/RN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CuadroTexto 4"/>
          <p:cNvSpPr txBox="1"/>
          <p:nvPr/>
        </p:nvSpPr>
        <p:spPr>
          <a:xfrm>
            <a:off x="1496110" y="4734932"/>
            <a:ext cx="915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Especializanda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Natacha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Chinea</a:t>
            </a:r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Sérgio Vinícius Cardoso de Miranda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3654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METODOLOGIA</a:t>
            </a:r>
            <a:r>
              <a:rPr lang="es-ES" sz="3600" b="1" dirty="0" smtClean="0">
                <a:solidFill>
                  <a:srgbClr val="0000CC"/>
                </a:solidFill>
              </a:rPr>
              <a:t/>
            </a:r>
            <a:br>
              <a:rPr lang="es-ES" sz="3600" b="1" dirty="0" smtClean="0">
                <a:solidFill>
                  <a:srgbClr val="0000CC"/>
                </a:solidFill>
              </a:rPr>
            </a:br>
            <a:endParaRPr lang="es-ES" sz="3600" dirty="0">
              <a:solidFill>
                <a:srgbClr val="0000CC"/>
              </a:solidFill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93183" y="15454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224840" y="1963260"/>
            <a:ext cx="10075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Este projeto foi estruturado para ser desenvolvido na UBS Santa Maria Gorete, no Município de Currais Novos, Rio Grande do Norte;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Participaram da intervenção 132 crianças, de zero a 72 meses;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Houve a necessidade do encurtamento da intervenção de 16 para 12 semanas.</a:t>
            </a:r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3654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LOGISTICA</a:t>
            </a:r>
            <a:r>
              <a:rPr lang="es-ES" sz="3200" b="1" dirty="0" smtClean="0">
                <a:solidFill>
                  <a:srgbClr val="0000CC"/>
                </a:solidFill>
              </a:rPr>
              <a:t/>
            </a:r>
            <a:br>
              <a:rPr lang="es-ES" sz="3200" b="1" dirty="0" smtClean="0">
                <a:solidFill>
                  <a:srgbClr val="0000CC"/>
                </a:solidFill>
              </a:rPr>
            </a:br>
            <a:endParaRPr lang="es-ES" sz="3200" dirty="0">
              <a:solidFill>
                <a:srgbClr val="0000CC"/>
              </a:solidFill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93183" y="15454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68739" y="1787857"/>
            <a:ext cx="1075443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realizar a intervenção no programa de Saúde da Criança foi utilizado: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Protocolo de Saúde da Criança do Ministério da Saúde (BRASIL, 2012);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Prontuários Clínicos;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Ficha espelho (disponibilizada pelo curso);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Planilha de Coleta dos Dados (PCD) (disponibilizada pelo curso);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Caderneta de Saúde da Criança;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Cadernos/livros de registros da equipe;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Fichas de acompanhamento dos ACS.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3654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LOGISTICA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93183" y="15454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4967" y="1859340"/>
            <a:ext cx="109045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 projeto foi divulgado primeiro na equipe, em seguida com os gestores municipais de saúde e com a comunidade, através de reuniões informativas.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Seguimos o cronograma determinado para intervenção e a cada semana foram realizadas as ações pactuadas: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Cadastro, consultas de puericultura - acompanhamento clínico das crianças, avaliação odontológica, atividades de educação permanente em saúde com a equipe e educação em saúde com a comunidade, visitas domiciliares e busca ativa e o monitoramento dos dados.</a:t>
            </a: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3403" y="1151602"/>
            <a:ext cx="1036749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Ampliar a cobertura do Programa de Saúde da Criança.</a:t>
            </a:r>
          </a:p>
          <a:p>
            <a:pPr algn="just"/>
            <a:r>
              <a:rPr lang="pt-BR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1:</a:t>
            </a:r>
            <a:r>
              <a:rPr lang="pt-BR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Cadastrar 90% das crianças da área de abrangência no Programa de  Crescimento e Desenvolvimento da UBS.</a:t>
            </a:r>
          </a:p>
          <a:p>
            <a:pPr algn="just"/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520" y="261650"/>
            <a:ext cx="9404723" cy="1400530"/>
          </a:xfrm>
        </p:spPr>
        <p:txBody>
          <a:bodyPr/>
          <a:lstStyle/>
          <a:p>
            <a:r>
              <a:rPr lang="pt-BR" dirty="0" smtClean="0"/>
              <a:t>                       </a:t>
            </a: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8 Gráfico"/>
          <p:cNvGraphicFramePr/>
          <p:nvPr/>
        </p:nvGraphicFramePr>
        <p:xfrm>
          <a:off x="1610436" y="2347414"/>
          <a:ext cx="6755642" cy="375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9 Rectángulo"/>
          <p:cNvSpPr/>
          <p:nvPr/>
        </p:nvSpPr>
        <p:spPr>
          <a:xfrm>
            <a:off x="1626389" y="6143712"/>
            <a:ext cx="801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Figura 1- Proporção de crianças entre 0 a 72 meses inscritas no programa na </a:t>
            </a:r>
          </a:p>
          <a:p>
            <a:pPr algn="just"/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Unidade de Saúde Santa Maria Gorete 1 - Currais Novos/RN, 2015.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775510" y="3724350"/>
            <a:ext cx="2573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mês: 28 crianças (22,0%)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mês: 59 crianças (44,7%)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mês: 88 crianças (66,7%)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96773" y="1134878"/>
            <a:ext cx="10016964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2: 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2.1: 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Realizar a primeira consulta na primeira semana de vida para 100% das crianças cadastradas.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883390" y="2647666"/>
            <a:ext cx="9171295" cy="3574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88 crianças cadastradas, 100% realizaram a primeira consulta na primeira semana de vida. </a:t>
            </a: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Essa ação deixa clara a importância do acompanhamento dos usuários nos territórios por equipes da ESF, onde a equipe multidisciplinar está em contato permanente com as famílias, realizando o acompanhamento do estado de saúde de acordo com a faixa etária. </a:t>
            </a:r>
          </a:p>
          <a:p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2362268"/>
            <a:ext cx="9021170" cy="4195481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relação ao monitoramento do crescimento das crianças de zero a 72 meses cadastradas na equipe, durante a intervenção no primeiro mês foram avaliadas seguindo o protocolo do MS: 29 crianças, no segundo 59 e no terceiro 88, com 100% de cobertura nessa ação programática.</a:t>
            </a:r>
          </a:p>
          <a:p>
            <a:endParaRPr lang="pt-B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32423" y="753318"/>
            <a:ext cx="10161431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Objetivo 2: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Melhorar a qualidade do atendimento à criança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Meta 2.2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Monitorar o crescimento em 100% das crianças.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343440" y="796376"/>
            <a:ext cx="1029582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2.3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Monitorar o déficit de peso em 100% das crianças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2251881"/>
            <a:ext cx="9021170" cy="4305868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Após a avaliação realizada pela médica da equipe, com o apoio da nutricionista do NASF nas consultas de puericultura, não foram encontradas crianças cadastradas e acompanhadas com déficit de peso (0%). 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Mesmo não tendo crianças com déficit de peso, a equipe continua atenta para a ocorrência de casos, realizando uma vigilância permanente e com o apoio da nutricionista e das escolas.</a:t>
            </a:r>
          </a:p>
          <a:p>
            <a:pPr algn="just">
              <a:buNone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5.1</a:t>
            </a: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Realizar avaliação de risco em 100% das crianças cadastradas no programa.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68427" y="749667"/>
            <a:ext cx="10045521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2: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2.4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Monitorar o excesso de peso em100% das crianças.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992573" y="1965278"/>
            <a:ext cx="9021170" cy="4305868"/>
          </a:xfrm>
        </p:spPr>
        <p:txBody>
          <a:bodyPr/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Não foram identificadas crianças com excesso de peso, cadastradas e acompanhadas pela equipe da ESF durante a intervenção (0%).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Um importante fator que contribui para uma alimentação saudável é a presença obrigatória de nutricionista, contrata pela secretaria de educação para estar montando o cardápio alimentar das escolas e monitorando a qualidade da merenda servida para os alunos, alem das atividades de educação física que são exigências dos currículos escolares.</a:t>
            </a:r>
          </a:p>
          <a:p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43009" y="685464"/>
            <a:ext cx="7899085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2.6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Vacinar 100% das crianças de acordo com a idade.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978925" y="1842449"/>
            <a:ext cx="9021170" cy="4305868"/>
          </a:xfrm>
        </p:spPr>
        <p:txBody>
          <a:bodyPr/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Das 88 crianças cadastradas e acompanhadas pela equipe de ESF durante a intervenção, 100% apresentou no cartão de vacinas o esquema vacinal completo de acordo com a idade. 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 primeiro mês foram avaliadas 29 crianças (100%), no segundo 59 (100%) e no terceiro mês 88 crianças (100%). 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O sucesso dessa ação está relacionado ao engajamento dos ACS e técnicos de enfermagem para a adesão dos pais a vacinação, procurando a UBS de acordo com o agendamento das vacinas na CSC.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Ojetivo 6</a:t>
            </a: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Promover a saúde das crianças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385919" y="740440"/>
            <a:ext cx="10328856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2.5: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Monitorar o desenvolvimento em 100% das crianças.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937982" y="1897039"/>
            <a:ext cx="9021170" cy="43058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 primeiro mês foram avaliadas 29 crianças, 59 no segundo mês e 88 no terceiro mês, totalizando 100% de acompanhamento.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Durante as consultas de puericultura foram sempre destinados espaços para o dialogo com os pais e acompanhantes das crianças, para informar sobre as condutas esperadas em cada consulta, sobre as habilidades que a criança deve desenvolver em cada faixa etária, utilizando sempre a CSC como documento orientador.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0" y="253048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22695" y="452718"/>
            <a:ext cx="7828139" cy="513197"/>
          </a:xfrm>
          <a:prstGeom prst="rect">
            <a:avLst/>
          </a:prstGeom>
          <a:effectLst>
            <a:glow rad="127000">
              <a:schemeClr val="bg1"/>
            </a:glow>
            <a:reflection stA="0" endPos="65000" dist="50800" dir="5400000" sy="-100000" algn="bl" rotWithShape="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767" y="3709064"/>
            <a:ext cx="490836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 descr="https://upload.wikimedia.org/wikipedia/commons/thumb/c/cd/RioGrandedoNorte_Municip_CurraisNovos.svg/280px-RioGrandedoNorte_Municip_CurraisNovo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5428" y="1460262"/>
            <a:ext cx="2993598" cy="1938029"/>
          </a:xfrm>
          <a:prstGeom prst="rect">
            <a:avLst/>
          </a:prstGeom>
          <a:noFill/>
        </p:spPr>
      </p:pic>
      <p:sp>
        <p:nvSpPr>
          <p:cNvPr id="9" name="Elipse 8"/>
          <p:cNvSpPr/>
          <p:nvPr/>
        </p:nvSpPr>
        <p:spPr>
          <a:xfrm>
            <a:off x="10467833" y="2224585"/>
            <a:ext cx="163773" cy="163773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8573" y="173448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Currais Novos está situada no interior do estado do Rio Grande do Norte. Pertence à Mesorregião do Central Potiguar e à Microrregião do Seridó Oriental. Localizado a 172 km da capital estadual, </a:t>
            </a:r>
          </a:p>
          <a:p>
            <a:pPr algn="just"/>
            <a:endParaRPr lang="pt-PT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Considerada um centro sub-regional, suas principais atividades econômicas são a agricultura, pecuária e a extração mineral.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631606" y="2115403"/>
            <a:ext cx="73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Natal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337342" y="2841009"/>
            <a:ext cx="241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Currais Novos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51942" y="741207"/>
            <a:ext cx="8963695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2.7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Realizar suplementação de ferro em 100% das crianças de seis a 24 meses.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4 Gráfico"/>
          <p:cNvGraphicFramePr/>
          <p:nvPr/>
        </p:nvGraphicFramePr>
        <p:xfrm>
          <a:off x="1071254" y="2142698"/>
          <a:ext cx="7622370" cy="376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8980227" y="3601520"/>
            <a:ext cx="2784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mês: 13 crianças (92,9%)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mês: 11 crianças (100,0%)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mês: 10 crianças (100,0%) </a:t>
            </a:r>
          </a:p>
        </p:txBody>
      </p:sp>
      <p:sp>
        <p:nvSpPr>
          <p:cNvPr id="8" name="9 Rectángulo"/>
          <p:cNvSpPr/>
          <p:nvPr/>
        </p:nvSpPr>
        <p:spPr>
          <a:xfrm>
            <a:off x="1312491" y="5941915"/>
            <a:ext cx="8010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Figura 2 - Proporção de crianças de 6 a 24 meses com suplementação de ferro.    </a:t>
            </a:r>
          </a:p>
          <a:p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UBS Santa Maria Gorete 1 - Currais Novos/RN, 2015.</a:t>
            </a:r>
          </a:p>
          <a:p>
            <a:pPr algn="just"/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33208" y="879800"/>
            <a:ext cx="7614585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2.8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Realizar triagem auditiva em 100% das crianças.</a:t>
            </a: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4 Gráfico"/>
          <p:cNvGraphicFramePr/>
          <p:nvPr/>
        </p:nvGraphicFramePr>
        <p:xfrm>
          <a:off x="1203484" y="2119453"/>
          <a:ext cx="7558380" cy="376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8980227" y="3601520"/>
            <a:ext cx="2784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mês: 29 crianças (100,0%)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mês: 58 crianças (98,3%)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mês: 82 crianças (93,2%) </a:t>
            </a:r>
          </a:p>
        </p:txBody>
      </p:sp>
      <p:sp>
        <p:nvSpPr>
          <p:cNvPr id="8" name="9 Rectángulo"/>
          <p:cNvSpPr/>
          <p:nvPr/>
        </p:nvSpPr>
        <p:spPr>
          <a:xfrm>
            <a:off x="780228" y="5955563"/>
            <a:ext cx="8010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3- Proporção de crianças com triagem auditiva. UBS Santa Maria Gorete 1 - </a:t>
            </a:r>
            <a:endParaRPr lang="es-ES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539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Currais Novos/RN, 2015.</a:t>
            </a:r>
            <a:endParaRPr lang="es-ES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48274" y="891975"/>
            <a:ext cx="10321951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2.9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Realizar teste do pezinho em 100% das crianças até 7 dias de vida.</a:t>
            </a: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2074460"/>
            <a:ext cx="9021170" cy="43058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Todas as 88 crianças cadastradas realizaram o teste do pezinho até 7 dias de vida (100%). 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Consideramos o sucesso desse resultado, devido às orientações realizadas pelos ACS e equipe da ESF, durante os grupos de gestante, sobre a importância de procurar a UBS para realizar o teste do pezinho e a busca ativa dos faltosos.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Outra importante ação nessa área foi à capacitação realizada pela enfermeira para a técnica de enfermagem sobre o tema.</a:t>
            </a:r>
          </a:p>
          <a:p>
            <a:pPr algn="just">
              <a:buNone/>
            </a:pPr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352665" y="795029"/>
            <a:ext cx="1048340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2.10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Realizar avaliação da necessidade de atendimento odontológico em 100% das crianças de seis e 72 meses</a:t>
            </a:r>
            <a:r>
              <a:rPr lang="pt-BR" sz="22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2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4 Gráfico"/>
          <p:cNvGraphicFramePr/>
          <p:nvPr/>
        </p:nvGraphicFramePr>
        <p:xfrm>
          <a:off x="1545081" y="2224585"/>
          <a:ext cx="7053009" cy="379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8980227" y="3601520"/>
            <a:ext cx="2784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mês: 17 crianças (94,4%)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mês: 29 crianças (100,0%)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mês: 34 crianças (100,0%)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7212" y="6057781"/>
            <a:ext cx="809408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4 - Proporção de crianças entre 6 e 72 meses com avaliação de necessidade de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atendimento odontológico. UBS Santa Maria Gorete 1 - Currais Novos/RN, 2015.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4 Gráfico"/>
          <p:cNvGraphicFramePr/>
          <p:nvPr/>
        </p:nvGraphicFramePr>
        <p:xfrm>
          <a:off x="1545081" y="2333767"/>
          <a:ext cx="7053009" cy="368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8980227" y="3601520"/>
            <a:ext cx="2784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mês: 17 crianças (94,4%)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mês: 29 crianças (100,0%)</a:t>
            </a:r>
          </a:p>
          <a:p>
            <a:pPr marL="82296"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mês: 34 crianças (100,0%)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63810" y="776587"/>
            <a:ext cx="106370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Objetivo 2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: Melhorar a qualidade do atendimento à criança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2.11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:Realizar primeira consulta odontológica para 100% das crianças de seis a 72 meses de idade moradoras da área de abrangência,cadastradas na unidade de saúde.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32232" y="6027003"/>
            <a:ext cx="7879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5- Proporção de crianças entre 6 e 72 meses com primeira consulta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odontológica.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UBS Santa Maria Gorete 1 - Currais Novos/RN, 2015.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06385" y="870174"/>
            <a:ext cx="97621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3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Melhorar a adesão ao programa de Saúde da </a:t>
            </a:r>
            <a:r>
              <a:rPr lang="pt-BR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</a:t>
            </a:r>
          </a:p>
          <a:p>
            <a:pPr algn="just">
              <a:spcAft>
                <a:spcPts val="0"/>
              </a:spcAft>
            </a:pPr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3.1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Fazer busca ativa de 100% das crianças faltosas às consultas</a:t>
            </a:r>
            <a:r>
              <a:rPr lang="pt-BR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37982" y="2047163"/>
            <a:ext cx="9021170" cy="415574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Durante a intervenção não precisamos realizar busca ativa referentes a crianças faltosas, porque todas as crianças cadastradas e acompanhadas pela equipe de saúde na intervenção comparecerão as ações programadas. </a:t>
            </a: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Percebe-se o importante papel do ACS de engajar os pais e familiares para levarem as crianças até a UBS para o atendimento. </a:t>
            </a:r>
          </a:p>
          <a:p>
            <a:pPr algn="just"/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Semanalmente a equipe da ESF verificou os prontuários das crianças para identificar alguma criança faltosa ao atendimento em puericultura.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06384" y="870174"/>
            <a:ext cx="10312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</a:t>
            </a:r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Melhorar o registro das informações</a:t>
            </a:r>
          </a:p>
          <a:p>
            <a:pPr algn="just"/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4.1</a:t>
            </a:r>
            <a:r>
              <a:rPr lang="pt-BR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Manter registro na ficha de acompanhamento/espelho da saúde da criança de 100% das crianças que consultam no serviço.</a:t>
            </a:r>
          </a:p>
          <a:p>
            <a:pPr algn="just">
              <a:spcAft>
                <a:spcPts val="0"/>
              </a:spcAft>
            </a:pPr>
            <a:endParaRPr lang="en-US" sz="2200" i="1" dirty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6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37982" y="2374710"/>
            <a:ext cx="9021170" cy="371219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Durante os três meses da intervenção a equipe conseguiu manter o registro das informações de 100% das crianças acompanhadas, sendo 29 no primeiro mês, 59 no segundo e 88 no terceiro mês.  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Essas informações foram corretamente anotadas e atualizadas nos prontuários de atendimento, CSC e principalmente na ficha espelho da criança.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25164" y="1017222"/>
            <a:ext cx="10753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5: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Mapear as crianças de risco pertencentes à área de abrangência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5.1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Realizar avaliação de risco em  100% das crianças cadastradas no programa.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51629" y="2279176"/>
            <a:ext cx="9021170" cy="41011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equipe conseguiu implantar a classificação de risco e nos três meses da intervenção foram avaliadas 88 crianças (100%).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As que apresentaram situação de risco foram encaminhadas para avaliação clínica especializada do médico pediatra ou da assistência social.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Com a identificação do risco das crianças, foi possível estar priorizando o atendimento das que possuem alto risco, através da identificação na ficha de acompanhamento. </a:t>
            </a:r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78129" y="1029910"/>
            <a:ext cx="103803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6: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a saúde das crianças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6.1</a:t>
            </a: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 orientações para prevenir acidentes na infância em 100% das consultas de saúde da criança</a:t>
            </a:r>
            <a:r>
              <a:rPr lang="pt-BR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951629" y="2470245"/>
            <a:ext cx="9021170" cy="3910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Uma ação que a equipe de saúde antes da intervenção não realizava constantemente era o fornecimento de orientações pra a prevenção de acidentes na infância. 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Com a organização do processo de trabalho da equipe de ESF, todos os profissionais de saúde passaram orientar individualmente os pais, acompanhantes e familiares das crianças, conseguindo atingir 100%.</a:t>
            </a:r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22231" y="897426"/>
            <a:ext cx="10869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6: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a saúde das </a:t>
            </a:r>
            <a:r>
              <a:rPr lang="pt-BR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crianças</a:t>
            </a:r>
            <a:endParaRPr lang="x-none" sz="2200" i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6.2</a:t>
            </a: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Colocar 100% das crianças para mamar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a primeira consulta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51629" y="2238233"/>
            <a:ext cx="9021170" cy="3910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 primeiro, segundo e terceiro mês, 100% das crianças foram colocadas para mamar durante a primeira consulta, totalizando 88 crianças cobertas por essa ação programática.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Através das ações de educação em saúde sobre a importância do aleitamento materno exclusivo, da pega correta da criança durante a amamentação foi possível alcançar essa ação.</a:t>
            </a:r>
          </a:p>
          <a:p>
            <a:pPr algn="just">
              <a:buNone/>
            </a:pPr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0" y="253048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22695" y="452718"/>
            <a:ext cx="7828139" cy="513197"/>
          </a:xfrm>
          <a:prstGeom prst="rect">
            <a:avLst/>
          </a:prstGeom>
          <a:effectLst>
            <a:glow rad="127000">
              <a:schemeClr val="bg1"/>
            </a:glow>
            <a:reflection stA="0" endPos="65000" dist="50800" dir="5400000" sy="-100000" algn="bl" rotWithShape="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 do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8124890"/>
              </p:ext>
            </p:extLst>
          </p:nvPr>
        </p:nvGraphicFramePr>
        <p:xfrm>
          <a:off x="1730325" y="11060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9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21300" y="1006607"/>
            <a:ext cx="11165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6: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a saúde das crianças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6.3</a:t>
            </a: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Fornecer orientações  nutricionais de acordo com a faixa etária para 100% das crianças</a:t>
            </a:r>
            <a:r>
              <a:rPr lang="pt-BR" sz="2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51629" y="2538483"/>
            <a:ext cx="9021170" cy="360983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Durante os três meses de intervenção a equipe da ESF conseguiu fornecer orientações nutricionais de acordo o protocolo do MS, segundo as faixas etárias, para 100% das crianças cadastradas e acompanhadas. 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Foram 29 crianças no primeiro mês, 59 no segundo mês e 88 crianças no terceiro mês.</a:t>
            </a:r>
          </a:p>
          <a:p>
            <a:pPr algn="just">
              <a:buNone/>
            </a:pPr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51838" y="932303"/>
            <a:ext cx="101871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6: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a saúde das crianças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6.4</a:t>
            </a: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Fornecer orientações sobre higiene bucal, etiologia e prevenção da cárie para 100% das crianças de acordo com a faixa etária.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200" i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77422" y="163773"/>
            <a:ext cx="1132764" cy="88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51629" y="2442949"/>
            <a:ext cx="9021170" cy="370536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Todas as mães das crianças cadastradas e acompanhadas pela equipe da ESF receberam orientações pela dentista e ASB, sobre a higiene bucal correta, a etiologia e prevenção da cárie e assuntos gerais relacionados à saúde bucal das crianças, principalmente sobre a importância da escovação.</a:t>
            </a: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</a:t>
            </a: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equipe de saúde bucal esteve sempre presente nas escolas, realizando atividades de escovação dental supervisionada e palestras com os alunos, pais e professores.</a:t>
            </a:r>
          </a:p>
          <a:p>
            <a:pPr algn="just"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1414" cy="10546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47813" y="527349"/>
            <a:ext cx="262604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en-US" sz="3200" b="1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5611" y="1590649"/>
            <a:ext cx="10678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 intervenção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propiciou a ampliação da cobertura da atenção às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crianças;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40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realização da primeira consulta na primeira semana de vida;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40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onitorar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o crescimento e desenvolvimento de acordo com o protocolo do MS;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40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ealizar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suplementação de ferro nas crianças de 6 a 24 meses;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40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onitorar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 vacinação em 100% das crianças;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40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ealização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da triagem auditiva nas crianças, do teste do pezinho ate sete dias de vida;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40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valiação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 primeira consulta odontológica.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1414" cy="10546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47813" y="527349"/>
            <a:ext cx="223330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en-US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46412" y="1698869"/>
            <a:ext cx="9853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 impacto da intervenção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vem sendo percebido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pela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comunidade;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Conseguimos implantar atividades na comunidade nunca antes desenvolvidas;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Conseguiu-se difusão de conhecimentos relativos ao Programa da Saúde da Criança e o aumento da consciência da cidadania;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40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 participação social em saúde e da importância da saúde da criança.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1414" cy="10546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13904" y="342683"/>
            <a:ext cx="7061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Reflexão crítica sobre o processo pessoal de aprendizagem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3607" y="1796792"/>
            <a:ext cx="101593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mais incentivava era a oportunidade de melhorar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minha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qualificação profissional e a obtenção do titulo de especialista em saúde da família no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os aprendizados que obtive no curso foram compartilhados com os colegas de equipe de UBS/ESF;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Aprendi, nesse curso, que nossas ações em saúde devem ser programadas baseando-se em dados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curso de especialização em saúde da família significou  a possibilidade de adquirir novos conhecimentos a cerca da Estratégia Saúde da Família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1414" cy="10546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22971" y="1029353"/>
            <a:ext cx="6998676" cy="156966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pt-BR" sz="9600" b="1" dirty="0" smtClean="0">
                <a:ln/>
                <a:solidFill>
                  <a:schemeClr val="accent3"/>
                </a:solidFill>
              </a:rPr>
              <a:t>Obrigada</a:t>
            </a:r>
            <a:r>
              <a:rPr lang="x-none" sz="9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s-E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Imagem 5" descr="20150213_09470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653" y="3098042"/>
            <a:ext cx="4872251" cy="32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20150414_0824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86" y="1431986"/>
            <a:ext cx="3077259" cy="39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natacha\OneDrive\Pictures\CRIANÇA-E-NATUREZA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10" y="4099578"/>
            <a:ext cx="4660710" cy="27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756848" y="3207224"/>
            <a:ext cx="327546" cy="436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9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24691" y="9967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08584057"/>
              </p:ext>
            </p:extLst>
          </p:nvPr>
        </p:nvGraphicFramePr>
        <p:xfrm>
          <a:off x="1394691" y="9274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695" y="452718"/>
            <a:ext cx="7828139" cy="513197"/>
          </a:xfrm>
          <a:effectLst>
            <a:glow rad="127000">
              <a:schemeClr val="bg1"/>
            </a:glow>
            <a:reflection stA="0" endPos="65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UBS</a:t>
            </a:r>
            <a:b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238149" y="65466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50364" y="154942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Atuo como médica de família na equipe da Estratégia Saúde da Família (ESF) - Santa Maria Gorete 1, na zona urbana do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5288" y="2577057"/>
            <a:ext cx="1106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está funcionando em uma Unidade Básica de Saúde (UBS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5793" y="5705957"/>
            <a:ext cx="1120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espaços físicos estão distribuídos materiais permanentes e equipamentos necessários para realizar os atendimentos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568477" y="3207223"/>
            <a:ext cx="11018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unidade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possui uma sala de espera ampla, quatro consultórios, sala de curativos, sala para procedimentos, almoxarifado, deposito para o lixo e cozinha. 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possuímos sala de vacinas, sala de nebulização, sala para farmácia e nem sala para os ACS.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0" y="9967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22695" y="452718"/>
            <a:ext cx="7828139" cy="513197"/>
          </a:xfrm>
          <a:prstGeom prst="rect">
            <a:avLst/>
          </a:prstGeom>
          <a:effectLst>
            <a:glow rad="127000">
              <a:schemeClr val="bg1"/>
            </a:glow>
            <a:reflection stA="0" endPos="65000" dist="50800" dir="5400000" sy="-100000" algn="bl" rotWithShape="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SITUACIONAL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17442" y="1541103"/>
            <a:ext cx="305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especializada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431970564"/>
              </p:ext>
            </p:extLst>
          </p:nvPr>
        </p:nvGraphicFramePr>
        <p:xfrm>
          <a:off x="2072764" y="11529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3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0" y="9967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36" y="1906037"/>
            <a:ext cx="9504218" cy="409752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222695" y="452718"/>
            <a:ext cx="7828139" cy="513197"/>
          </a:xfrm>
          <a:prstGeom prst="rect">
            <a:avLst/>
          </a:prstGeom>
          <a:effectLst>
            <a:glow rad="127000">
              <a:schemeClr val="bg1"/>
            </a:glow>
            <a:reflection stA="0" endPos="65000" dist="50800" dir="5400000" sy="-100000" algn="bl" rotWithShape="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SITUACIONAL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22695" y="452718"/>
            <a:ext cx="7828139" cy="513197"/>
          </a:xfrm>
          <a:prstGeom prst="rect">
            <a:avLst/>
          </a:prstGeom>
          <a:effectLst>
            <a:glow rad="127000">
              <a:schemeClr val="bg1"/>
            </a:glow>
            <a:reflection stA="0" endPos="65000" dist="50800" dir="5400000" sy="-100000" algn="bl" rotWithShape="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x-none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0" y="9967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730325" y="3602182"/>
            <a:ext cx="72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Cuarta -ferias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5093" y="1288352"/>
            <a:ext cx="1080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índices de mortalidade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 são altos, principalmente no Nordeste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  <a:r>
              <a:rPr lang="x-none" sz="2400" dirty="0" smtClean="0">
                <a:solidFill>
                  <a:schemeClr val="bg1"/>
                </a:solidFill>
              </a:rPr>
              <a:t>.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45911" y="4919008"/>
            <a:ext cx="10877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Projeto de Intervenção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estaremos organizando o processo de trabalho da equipe e implantando ações de saúde da criança e puericultura de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dois-seis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diálogo constante, trabalho em equipe e organização do processo de trabalho.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6854" y="2273729"/>
            <a:ext cx="10904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UBS são realizados os atendimentos de puericultura apenas com os grupos etários de crianças menores de 12 meses e de 12 a 23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59558" y="3602182"/>
            <a:ext cx="1083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Protocolo de Saúde da Criança do MS (BRASIL, 2012) preconiza a puericultura na faixa etária de zero-dois anos e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dois-seis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418" y="1302724"/>
            <a:ext cx="9404723" cy="140053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0" y="99677"/>
            <a:ext cx="1730325" cy="105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77169" y="2753684"/>
            <a:ext cx="10931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 criança de 0 a 72 meses pertencentes à área de abrangência da UBS Santa Maria Gorete 1, no município de Currais Novos/RN.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614</TotalTime>
  <Words>1651</Words>
  <Application>Microsoft Office PowerPoint</Application>
  <PresentationFormat>Personalizar</PresentationFormat>
  <Paragraphs>226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Ion</vt:lpstr>
      <vt:lpstr>Apresentação do PowerPoint</vt:lpstr>
      <vt:lpstr>Apresentação do PowerPoint</vt:lpstr>
      <vt:lpstr>Apresentação do PowerPoint</vt:lpstr>
      <vt:lpstr>Apresentação do PowerPoint</vt:lpstr>
      <vt:lpstr>Caracterização da UBS </vt:lpstr>
      <vt:lpstr>Apresentação do PowerPoint</vt:lpstr>
      <vt:lpstr>Apresentação do PowerPoint</vt:lpstr>
      <vt:lpstr>Apresentação do PowerPoint</vt:lpstr>
      <vt:lpstr>Objetivo Geral </vt:lpstr>
      <vt:lpstr>METODOLOGIA </vt:lpstr>
      <vt:lpstr>LOGISTICA </vt:lpstr>
      <vt:lpstr>LOGISTICA </vt:lpstr>
      <vt:lpstr>                      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Lensky Aragon Palmero</dc:creator>
  <cp:lastModifiedBy>natacha marti chinea</cp:lastModifiedBy>
  <cp:revision>170</cp:revision>
  <dcterms:created xsi:type="dcterms:W3CDTF">2015-06-15T21:34:46Z</dcterms:created>
  <dcterms:modified xsi:type="dcterms:W3CDTF">2015-06-20T18:41:42Z</dcterms:modified>
</cp:coreProperties>
</file>