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89" r:id="rId5"/>
    <p:sldId id="288" r:id="rId6"/>
    <p:sldId id="258" r:id="rId7"/>
    <p:sldId id="259" r:id="rId8"/>
    <p:sldId id="291" r:id="rId9"/>
    <p:sldId id="292" r:id="rId10"/>
    <p:sldId id="260" r:id="rId11"/>
    <p:sldId id="293" r:id="rId12"/>
    <p:sldId id="315" r:id="rId13"/>
    <p:sldId id="294" r:id="rId14"/>
    <p:sldId id="295" r:id="rId15"/>
    <p:sldId id="316" r:id="rId16"/>
    <p:sldId id="296" r:id="rId17"/>
    <p:sldId id="297" r:id="rId18"/>
    <p:sldId id="317" r:id="rId19"/>
    <p:sldId id="298" r:id="rId20"/>
    <p:sldId id="318" r:id="rId21"/>
    <p:sldId id="319" r:id="rId22"/>
    <p:sldId id="299" r:id="rId23"/>
    <p:sldId id="300" r:id="rId24"/>
    <p:sldId id="304" r:id="rId25"/>
    <p:sldId id="305" r:id="rId26"/>
    <p:sldId id="320" r:id="rId27"/>
    <p:sldId id="306" r:id="rId28"/>
    <p:sldId id="307" r:id="rId29"/>
    <p:sldId id="321" r:id="rId30"/>
    <p:sldId id="308" r:id="rId31"/>
    <p:sldId id="309" r:id="rId32"/>
    <p:sldId id="322" r:id="rId33"/>
    <p:sldId id="310" r:id="rId34"/>
    <p:sldId id="311" r:id="rId35"/>
    <p:sldId id="323" r:id="rId36"/>
    <p:sldId id="324" r:id="rId37"/>
    <p:sldId id="325" r:id="rId38"/>
    <p:sldId id="326" r:id="rId39"/>
    <p:sldId id="327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5FE2C-DA08-4421-B4E1-69401DACAB7C}" type="datetimeFigureOut">
              <a:rPr lang="pt-BR" smtClean="0"/>
              <a:pPr/>
              <a:t>1/1/2008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2AB5-F11D-45DA-BA03-A178BA811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Ficheiro:Pra%C3%A7a_Pinheiro_Machado_e_Catedral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pt.wikipedia.org/wiki/Ficheiro:RioGrandedoSul_Municip_SantoAngelo.svg" TargetMode="Externa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t.wikipedia.org/wiki/Ficheiro:Pra%C3%A7a_Pinheiro_Machado_e_Catedral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40050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/>
              <a:t>Melhoria da atenção a hipertensos e diabéticos atendidos na Unidade de Saúde do Bairro </a:t>
            </a:r>
            <a:r>
              <a:rPr lang="pt-BR" sz="3100" b="1" dirty="0" err="1" smtClean="0"/>
              <a:t>Haller</a:t>
            </a:r>
            <a:r>
              <a:rPr lang="pt-BR" sz="3100" b="1" dirty="0" smtClean="0"/>
              <a:t>, Santo </a:t>
            </a:r>
            <a:r>
              <a:rPr lang="pt-BR" sz="3100" b="1" dirty="0" err="1" smtClean="0"/>
              <a:t>Ângelo-RS</a:t>
            </a:r>
            <a:r>
              <a:rPr lang="pt-BR" sz="3100" b="1" dirty="0" smtClean="0"/>
              <a:t>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237732"/>
            <a:ext cx="6400800" cy="2543196"/>
          </a:xfrm>
        </p:spPr>
        <p:txBody>
          <a:bodyPr>
            <a:normAutofit fontScale="85000" lnSpcReduction="20000"/>
          </a:bodyPr>
          <a:lstStyle/>
          <a:p>
            <a:endParaRPr lang="pt-BR" sz="2000" dirty="0" smtClean="0"/>
          </a:p>
          <a:p>
            <a:r>
              <a:rPr lang="en-US" sz="2000" dirty="0" smtClean="0">
                <a:solidFill>
                  <a:schemeClr val="tx1"/>
                </a:solidFill>
              </a:rPr>
              <a:t> 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b="1" dirty="0" smtClean="0">
                <a:solidFill>
                  <a:schemeClr val="tx1"/>
                </a:solidFill>
              </a:rPr>
              <a:t>UNIVERSIDADE ABERTA DO SUS/UNIVERSIDADE FEDERAL DE PELOTAS</a:t>
            </a: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b="1" dirty="0" smtClean="0">
                <a:solidFill>
                  <a:schemeClr val="tx1"/>
                </a:solidFill>
              </a:rPr>
              <a:t>Programa de Especialização em Saúde da Família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b="1" dirty="0" smtClean="0">
                <a:solidFill>
                  <a:schemeClr val="tx1"/>
                </a:solidFill>
              </a:rPr>
              <a:t>Departamento de Medicina Social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b="1" dirty="0" smtClean="0">
                <a:solidFill>
                  <a:schemeClr val="tx1"/>
                </a:solidFill>
              </a:rPr>
              <a:t>Curso de Especialização em Saúde da Família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b="1" dirty="0" smtClean="0">
                <a:solidFill>
                  <a:schemeClr val="tx1"/>
                </a:solidFill>
              </a:rPr>
              <a:t>Turma 4</a:t>
            </a:r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1026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9134" y="91955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83768" y="5602014"/>
            <a:ext cx="4058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Especializanda: Natália Machado Mildner</a:t>
            </a:r>
          </a:p>
          <a:p>
            <a:r>
              <a:rPr lang="pt-BR" dirty="0" smtClean="0"/>
              <a:t>Orientadora: Francine Cardozo Madruga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/>
              <a:t>Objetivo 2: </a:t>
            </a:r>
            <a:r>
              <a:rPr lang="pt-BR" sz="2700" dirty="0" smtClean="0"/>
              <a:t>Melhorar a adesão do hipertenso e/ou diabético ao programa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/>
              <a:t>Meta 2.1: </a:t>
            </a:r>
            <a:r>
              <a:rPr lang="pt-BR" sz="2400" dirty="0" smtClean="0"/>
              <a:t>Buscar 100% dos hipertensos faltosos às consultas na unidade de saúde conforme a periodicidade recomendada.</a:t>
            </a:r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20" y="0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Chart 3"/>
          <p:cNvPicPr>
            <a:picLocks noChangeArrowheads="1"/>
          </p:cNvPicPr>
          <p:nvPr/>
        </p:nvPicPr>
        <p:blipFill>
          <a:blip r:embed="rId3" cstate="print"/>
          <a:srcRect b="-56"/>
          <a:stretch>
            <a:fillRect/>
          </a:stretch>
        </p:blipFill>
        <p:spPr bwMode="auto">
          <a:xfrm>
            <a:off x="857224" y="2786058"/>
            <a:ext cx="507209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143636" y="2643182"/>
            <a:ext cx="2643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realizadas 165 buscas (97,6%)</a:t>
            </a:r>
          </a:p>
          <a:p>
            <a:endParaRPr lang="pt-BR" dirty="0" smtClean="0"/>
          </a:p>
          <a:p>
            <a:r>
              <a:rPr lang="pt-BR" dirty="0" smtClean="0"/>
              <a:t>2º mês realizadas 185 buscas (99,5%)</a:t>
            </a:r>
          </a:p>
          <a:p>
            <a:endParaRPr lang="pt-BR" dirty="0" smtClean="0"/>
          </a:p>
          <a:p>
            <a:r>
              <a:rPr lang="pt-BR" dirty="0" smtClean="0"/>
              <a:t>3º mês 186 indivíduos (100%) </a:t>
            </a:r>
          </a:p>
          <a:p>
            <a:endParaRPr lang="pt-BR" dirty="0" smtClean="0"/>
          </a:p>
          <a:p>
            <a:r>
              <a:rPr lang="pt-BR" dirty="0" smtClean="0"/>
              <a:t>4º mês foi realizada busca ativa de 15 hipertensos (29,4%)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algn="l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smtClean="0"/>
              <a:t>Objetivo 2: </a:t>
            </a:r>
            <a:r>
              <a:rPr lang="pt-BR" sz="2800" dirty="0" smtClean="0"/>
              <a:t>Melhorar a adesão do hipertenso e/ou diabético ao programa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2.2: </a:t>
            </a:r>
            <a:r>
              <a:rPr lang="pt-BR" sz="2400" dirty="0" smtClean="0"/>
              <a:t>Buscar 100% dos diabéticos faltosos às consultas na unidade de saúde conforme a periodicidade recomendada.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572132" y="2571744"/>
            <a:ext cx="35718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foram realizadas 47 buscas (100%)</a:t>
            </a:r>
          </a:p>
          <a:p>
            <a:endParaRPr lang="pt-BR" dirty="0" smtClean="0"/>
          </a:p>
          <a:p>
            <a:r>
              <a:rPr lang="pt-BR" dirty="0" smtClean="0"/>
              <a:t>2º mês foram realizadas 50 buscas (100%)</a:t>
            </a:r>
          </a:p>
          <a:p>
            <a:endParaRPr lang="pt-BR" dirty="0" smtClean="0"/>
          </a:p>
          <a:p>
            <a:r>
              <a:rPr lang="pt-BR" dirty="0" smtClean="0"/>
              <a:t>3º mês as buscas atingiram 49 indivíduos (100%) </a:t>
            </a:r>
          </a:p>
          <a:p>
            <a:endParaRPr lang="pt-BR" dirty="0" smtClean="0"/>
          </a:p>
          <a:p>
            <a:r>
              <a:rPr lang="pt-BR" dirty="0" smtClean="0"/>
              <a:t>4º mês foi realizada busca ativa de 3 diabéticos residentes na área de cobertura do total de 77 usuários (100%). </a:t>
            </a:r>
            <a:endParaRPr lang="pt-BR" dirty="0"/>
          </a:p>
        </p:txBody>
      </p:sp>
      <p:pic>
        <p:nvPicPr>
          <p:cNvPr id="2050" name="Chart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492922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t-BR" dirty="0" smtClean="0"/>
              <a:t>A meta proposta era realizar a busca ativa de 100% dos pacientes faltosos. </a:t>
            </a:r>
          </a:p>
          <a:p>
            <a:pPr algn="ctr"/>
            <a:r>
              <a:rPr lang="pt-BR" dirty="0" smtClean="0"/>
              <a:t>Ao final dos 4 meses, o número de pacientes hipertensos faltosos à consulta foi baixo o que gerou a meta de 100%.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Para os pacientes diabéticos a busca ativa realizada se manteve estável ao longo dos quatro meses, pois o montante de usuários faltosos também diminuiu o que pode ser verificado.</a:t>
            </a:r>
          </a:p>
          <a:p>
            <a:endParaRPr lang="pt-BR" dirty="0"/>
          </a:p>
        </p:txBody>
      </p:sp>
      <p:pic>
        <p:nvPicPr>
          <p:cNvPr id="5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Objetivo 3: </a:t>
            </a:r>
            <a:r>
              <a:rPr lang="pt-BR" sz="2400" dirty="0" smtClean="0"/>
              <a:t>Melhorar a qualidade do atendimento ao paciente hipertenso e/ou diabético realizado na unidade de saúde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3.1: </a:t>
            </a:r>
            <a:r>
              <a:rPr lang="pt-BR" sz="2400" dirty="0" smtClean="0"/>
              <a:t>Realizar exame clínico apropriado em 100% dos hipertensos.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57818" y="2643182"/>
            <a:ext cx="35004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foram realizados 70 exames (58,3%)</a:t>
            </a:r>
          </a:p>
          <a:p>
            <a:endParaRPr lang="pt-BR" dirty="0" smtClean="0"/>
          </a:p>
          <a:p>
            <a:r>
              <a:rPr lang="pt-BR" dirty="0" smtClean="0"/>
              <a:t>2º mês 150 exames foram realizados (81,1%)</a:t>
            </a:r>
          </a:p>
          <a:p>
            <a:endParaRPr lang="pt-BR" dirty="0" smtClean="0"/>
          </a:p>
          <a:p>
            <a:r>
              <a:rPr lang="pt-BR" dirty="0" smtClean="0"/>
              <a:t>3º mês 159 indivíduos tiveram seus exames realizados (79,5)%) </a:t>
            </a:r>
          </a:p>
          <a:p>
            <a:endParaRPr lang="pt-BR" dirty="0" smtClean="0"/>
          </a:p>
          <a:p>
            <a:r>
              <a:rPr lang="pt-BR" dirty="0" smtClean="0"/>
              <a:t>4º mês 184 hipertensos residentes na área de cobertura do total de 206 hipertensos acompanhados (89,3%)</a:t>
            </a:r>
            <a:endParaRPr lang="pt-BR" dirty="0"/>
          </a:p>
        </p:txBody>
      </p:sp>
      <p:pic>
        <p:nvPicPr>
          <p:cNvPr id="23553" name="Chart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143248"/>
            <a:ext cx="48101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Objetivo 3:</a:t>
            </a:r>
            <a:r>
              <a:rPr lang="pt-BR" sz="2400" dirty="0" smtClean="0"/>
              <a:t> Melhorar a qualidade do atendimento ao paciente hipertenso e/ou diabético realizado na unidade de saúde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3.2: </a:t>
            </a:r>
            <a:r>
              <a:rPr lang="pt-BR" sz="2400" dirty="0" smtClean="0"/>
              <a:t>Realizar exame clínico apropriado em 100% dos diabéticos.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214" y="0"/>
            <a:ext cx="785786" cy="78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000628" y="2571744"/>
            <a:ext cx="37862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foram realizados 49 exames (81,7%)</a:t>
            </a:r>
          </a:p>
          <a:p>
            <a:endParaRPr lang="pt-BR" dirty="0" smtClean="0"/>
          </a:p>
          <a:p>
            <a:r>
              <a:rPr lang="pt-BR" dirty="0" smtClean="0"/>
              <a:t>2º mês 46 exames foram realizados (70,8%)</a:t>
            </a:r>
          </a:p>
          <a:p>
            <a:endParaRPr lang="pt-BR" dirty="0" smtClean="0"/>
          </a:p>
          <a:p>
            <a:r>
              <a:rPr lang="pt-BR" dirty="0" smtClean="0"/>
              <a:t>3º mês 49 indivíduos tiveram seus exames realizados (70%)</a:t>
            </a:r>
          </a:p>
          <a:p>
            <a:endParaRPr lang="pt-BR" dirty="0" smtClean="0"/>
          </a:p>
          <a:p>
            <a:r>
              <a:rPr lang="pt-BR" dirty="0" smtClean="0"/>
              <a:t>4º mês foi realizado o exame de 51 diabéticos residentes na área de cobertura do total de 80 diabéticos acompanhados (63,8%)</a:t>
            </a:r>
            <a:endParaRPr lang="pt-BR" dirty="0"/>
          </a:p>
        </p:txBody>
      </p:sp>
      <p:pic>
        <p:nvPicPr>
          <p:cNvPr id="22529" name="Chart 6"/>
          <p:cNvPicPr>
            <a:picLocks noChangeArrowheads="1"/>
          </p:cNvPicPr>
          <p:nvPr/>
        </p:nvPicPr>
        <p:blipFill>
          <a:blip r:embed="rId3" cstate="print"/>
          <a:srcRect b="-128"/>
          <a:stretch>
            <a:fillRect/>
          </a:stretch>
        </p:blipFill>
        <p:spPr bwMode="auto">
          <a:xfrm>
            <a:off x="214282" y="3071810"/>
            <a:ext cx="44577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t-BR" dirty="0" smtClean="0"/>
              <a:t>Metas alcançadas foram menores que a meta proposta de 100%.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Tal resultado deve-se ao fato de os exames serem realizados em qualquer tempo disponível pelos profissionais entre os atendimentos de emergência e livre demanda.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Outro fator é de que a demanda de atendimentos é moderada e a Unidade não costuma dispensar usuários sem atendimento.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No decorrer desses 4 meses de intervenção o número de atendimentos teve que aumentar pois grande parcela da população começou a freqüentar o serviço o que gerou  sobrecarga pela equipe e remanejamento de consultas durante a semana. </a:t>
            </a:r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2" y="0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Objetivo 3: </a:t>
            </a:r>
            <a:r>
              <a:rPr lang="pt-BR" sz="2400" dirty="0" smtClean="0"/>
              <a:t>Melhorar a qualidade do atendimento ao paciente hipertenso e/ou diabético realizado na unidade de saúde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3.3: </a:t>
            </a:r>
            <a:r>
              <a:rPr lang="pt-BR" sz="2400" dirty="0" smtClean="0"/>
              <a:t>Garantir a 100% dos hipertensos a realização de exames complementares em dia de acordo com o protocolo. 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2" y="0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5500694" y="2571744"/>
            <a:ext cx="32147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70 usuários estavam com os exames em dia (58,3%)</a:t>
            </a:r>
          </a:p>
          <a:p>
            <a:endParaRPr lang="pt-BR" dirty="0" smtClean="0"/>
          </a:p>
          <a:p>
            <a:r>
              <a:rPr lang="pt-BR" dirty="0" smtClean="0"/>
              <a:t>2º mês 68 usuários (36,8%)</a:t>
            </a:r>
          </a:p>
          <a:p>
            <a:endParaRPr lang="pt-BR" dirty="0" smtClean="0"/>
          </a:p>
          <a:p>
            <a:r>
              <a:rPr lang="pt-BR" dirty="0" smtClean="0"/>
              <a:t>3º mês 70 usuários (35%)</a:t>
            </a:r>
          </a:p>
          <a:p>
            <a:endParaRPr lang="pt-BR" dirty="0" smtClean="0"/>
          </a:p>
          <a:p>
            <a:r>
              <a:rPr lang="pt-BR" dirty="0" smtClean="0"/>
              <a:t>4º mês 169 hipertensos residentes na área de cobertura do total de 206 hipertensos acompanhados na intervenção possuíam registro adequado (82%).</a:t>
            </a:r>
            <a:endParaRPr lang="pt-BR" dirty="0"/>
          </a:p>
        </p:txBody>
      </p:sp>
      <p:pic>
        <p:nvPicPr>
          <p:cNvPr id="21505" name="Chart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71810"/>
            <a:ext cx="46196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Objetivo 3: </a:t>
            </a:r>
            <a:r>
              <a:rPr lang="pt-BR" sz="2400" dirty="0" smtClean="0"/>
              <a:t>Melhorar a qualidade do atendimento ao paciente hipertenso e/ou diabético realizado na unidade de saúde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3.4: </a:t>
            </a:r>
            <a:r>
              <a:rPr lang="pt-BR" sz="2400" dirty="0" smtClean="0"/>
              <a:t>Garantir a 100% dos diabéticos a realização de exames complementares em dia de acordo com o protocolo. 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2" y="0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929190" y="2857496"/>
            <a:ext cx="40005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10 usuários estavam com os exames em dia (16,7%)</a:t>
            </a:r>
          </a:p>
          <a:p>
            <a:endParaRPr lang="pt-BR" dirty="0" smtClean="0"/>
          </a:p>
          <a:p>
            <a:r>
              <a:rPr lang="pt-BR" dirty="0" smtClean="0"/>
              <a:t>2º mês 10 usuários (15,4%)</a:t>
            </a:r>
          </a:p>
          <a:p>
            <a:endParaRPr lang="pt-BR" dirty="0" smtClean="0"/>
          </a:p>
          <a:p>
            <a:r>
              <a:rPr lang="pt-BR" dirty="0" smtClean="0"/>
              <a:t>3º mês 10 usuários (14,3%) </a:t>
            </a:r>
          </a:p>
          <a:p>
            <a:endParaRPr lang="pt-BR" dirty="0" smtClean="0"/>
          </a:p>
          <a:p>
            <a:r>
              <a:rPr lang="pt-BR" dirty="0" smtClean="0"/>
              <a:t>4º mês 47 diabéticos residentes na área de cobertura do total de 80 diabéticos acompanhados na intervenção possuíam registro adequado(58,8%).</a:t>
            </a:r>
            <a:endParaRPr lang="pt-BR" dirty="0"/>
          </a:p>
        </p:txBody>
      </p:sp>
      <p:pic>
        <p:nvPicPr>
          <p:cNvPr id="20481" name="Chart 8"/>
          <p:cNvPicPr>
            <a:picLocks noChangeArrowheads="1"/>
          </p:cNvPicPr>
          <p:nvPr/>
        </p:nvPicPr>
        <p:blipFill>
          <a:blip r:embed="rId3" cstate="print"/>
          <a:srcRect b="-49"/>
          <a:stretch>
            <a:fillRect/>
          </a:stretch>
        </p:blipFill>
        <p:spPr bwMode="auto">
          <a:xfrm>
            <a:off x="285720" y="3000372"/>
            <a:ext cx="44481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pt-BR" dirty="0" smtClean="0"/>
              <a:t>A meta proposta era possibilitar que 100% dos usuários cadastrados na intervenção tivessem os exames complementares em dia, no entanto ao final dos quatro meses 82% dos hipertensos e 58,8% dos diabéticos possuíam os exames em dia.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Não foram realizadas ações com intuito de disponibilizar mais exames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O fato de a porcentagem ter aumentado ao longo do período refere-se a grande contribuição dos usuários em realizar exames particulares e os trazerem nas consultas na unidade de saúde.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Objetivo 4: </a:t>
            </a:r>
            <a:r>
              <a:rPr lang="pt-BR" sz="2400" dirty="0" smtClean="0"/>
              <a:t>Melhorar o registro das informações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4.1: </a:t>
            </a:r>
            <a:r>
              <a:rPr lang="pt-BR" sz="2400" dirty="0" smtClean="0"/>
              <a:t>Manter ficha de acompanhamento de 100% dos hipertensos cadastrados na unidade de saúde.</a:t>
            </a:r>
          </a:p>
          <a:p>
            <a:pPr>
              <a:buNone/>
            </a:pP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44" y="0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000628" y="2714620"/>
            <a:ext cx="39290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26 (21,7%) dos usuários estavam com o registro adequado</a:t>
            </a:r>
          </a:p>
          <a:p>
            <a:endParaRPr lang="pt-BR" dirty="0" smtClean="0"/>
          </a:p>
          <a:p>
            <a:r>
              <a:rPr lang="pt-BR" dirty="0" smtClean="0"/>
              <a:t>2º  mês 29 usuários possuíam registro adequado (15,7%)</a:t>
            </a:r>
          </a:p>
          <a:p>
            <a:endParaRPr lang="pt-BR" dirty="0" smtClean="0"/>
          </a:p>
          <a:p>
            <a:r>
              <a:rPr lang="pt-BR" dirty="0" smtClean="0"/>
              <a:t>3º mês 33 usuários estavam com registro adequado (16,5%)</a:t>
            </a:r>
          </a:p>
          <a:p>
            <a:endParaRPr lang="pt-BR" dirty="0" smtClean="0"/>
          </a:p>
          <a:p>
            <a:r>
              <a:rPr lang="pt-BR" dirty="0" smtClean="0"/>
              <a:t>4º  mês 38 hipertensos residentes na área de cobertura do total de 206 hipertensos acompanhados na intervenção possuíam registro adequado (18,4%)</a:t>
            </a:r>
            <a:endParaRPr lang="pt-BR" dirty="0"/>
          </a:p>
        </p:txBody>
      </p:sp>
      <p:pic>
        <p:nvPicPr>
          <p:cNvPr id="19457" name="Chart 9"/>
          <p:cNvPicPr>
            <a:picLocks noChangeArrowheads="1"/>
          </p:cNvPicPr>
          <p:nvPr/>
        </p:nvPicPr>
        <p:blipFill>
          <a:blip r:embed="rId3" cstate="print"/>
          <a:srcRect b="-128"/>
          <a:stretch>
            <a:fillRect/>
          </a:stretch>
        </p:blipFill>
        <p:spPr bwMode="auto">
          <a:xfrm>
            <a:off x="214282" y="3071810"/>
            <a:ext cx="46767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Importância da</a:t>
            </a:r>
            <a:r>
              <a:rPr lang="pt-BR" b="1" dirty="0"/>
              <a:t> </a:t>
            </a:r>
            <a:r>
              <a:rPr lang="pt-BR" b="1" dirty="0" smtClean="0"/>
              <a:t>ação</a:t>
            </a:r>
            <a:r>
              <a:rPr lang="pt-BR" b="1" dirty="0"/>
              <a:t> </a:t>
            </a:r>
            <a:r>
              <a:rPr lang="pt-BR" b="1" dirty="0" smtClean="0"/>
              <a:t>programática: 	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Melhorar o atendimento e o cuidado com a saúde de pacientes hipertensos e diabéticos atendidos na Unidade de Saúde do Bairro </a:t>
            </a:r>
            <a:r>
              <a:rPr lang="pt-BR" dirty="0" err="1" smtClean="0"/>
              <a:t>Haller</a:t>
            </a:r>
            <a:r>
              <a:rPr lang="pt-BR" dirty="0" smtClean="0"/>
              <a:t>, Santo Ângelo-RS</a:t>
            </a:r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/>
              <a:t> </a:t>
            </a:r>
            <a:r>
              <a:rPr lang="pt-BR" sz="3100" b="1" dirty="0" smtClean="0"/>
              <a:t>Objetivo 4: </a:t>
            </a:r>
            <a:r>
              <a:rPr lang="pt-BR" sz="3100" dirty="0" smtClean="0"/>
              <a:t>Melhorar o registro das informações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Meta 4.2: </a:t>
            </a:r>
            <a:r>
              <a:rPr lang="pt-BR" sz="2800" dirty="0" smtClean="0"/>
              <a:t>Manter ficha de acompanhamento de 100% dos diabéticos cadastrados na unidade de saúde.</a:t>
            </a:r>
          </a:p>
          <a:p>
            <a:endParaRPr lang="pt-BR" dirty="0"/>
          </a:p>
        </p:txBody>
      </p:sp>
      <p:pic>
        <p:nvPicPr>
          <p:cNvPr id="6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44" y="0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4929190" y="2714620"/>
            <a:ext cx="40719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4 (6,7%) dos usuários estavam com o registro adequado </a:t>
            </a:r>
          </a:p>
          <a:p>
            <a:endParaRPr lang="pt-BR" dirty="0" smtClean="0"/>
          </a:p>
          <a:p>
            <a:r>
              <a:rPr lang="pt-BR" dirty="0" smtClean="0"/>
              <a:t>2º mês 4 usuários possuíam registro adequado (6,2%)</a:t>
            </a:r>
          </a:p>
          <a:p>
            <a:endParaRPr lang="pt-BR" dirty="0" smtClean="0"/>
          </a:p>
          <a:p>
            <a:r>
              <a:rPr lang="pt-BR" dirty="0" smtClean="0"/>
              <a:t>3º mês 4 usuários estavam com registro adequado (5,7%) </a:t>
            </a:r>
          </a:p>
          <a:p>
            <a:endParaRPr lang="pt-BR" dirty="0" smtClean="0"/>
          </a:p>
          <a:p>
            <a:r>
              <a:rPr lang="pt-BR" dirty="0" smtClean="0"/>
              <a:t>4º mês 6 diabéticos residentes na área de cobertura do total de 80 diabéticos acompanhados na intervenção possuíam registro adequado (7,5%).</a:t>
            </a:r>
            <a:endParaRPr lang="pt-BR" dirty="0"/>
          </a:p>
        </p:txBody>
      </p:sp>
      <p:pic>
        <p:nvPicPr>
          <p:cNvPr id="47107" name="Chart 10"/>
          <p:cNvPicPr>
            <a:picLocks noChangeArrowheads="1"/>
          </p:cNvPicPr>
          <p:nvPr/>
        </p:nvPicPr>
        <p:blipFill>
          <a:blip r:embed="rId3" cstate="print"/>
          <a:srcRect b="-76"/>
          <a:stretch>
            <a:fillRect/>
          </a:stretch>
        </p:blipFill>
        <p:spPr bwMode="auto">
          <a:xfrm>
            <a:off x="214282" y="3286124"/>
            <a:ext cx="45339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t-BR" dirty="0" smtClean="0"/>
          </a:p>
          <a:p>
            <a:pPr algn="ctr"/>
            <a:r>
              <a:rPr lang="pt-BR" dirty="0" smtClean="0"/>
              <a:t>Os valores encontrados são insatisfatórios e não foram alcançados devido ao fato de alguns usuários afirmarem terem realizado exames complementares e não trazerem os exames para o serviço de saúde e pela dificuldade técnica em manterem os exames em dia devido à espera de cerca de 30-40 dias para realizar alguns exames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 Objetivo 5: </a:t>
            </a:r>
            <a:r>
              <a:rPr lang="pt-BR" sz="2400" dirty="0" smtClean="0"/>
              <a:t>Mapear hipertensos e  diabéticos de risco para doença cardiovascular.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5.1: </a:t>
            </a:r>
            <a:r>
              <a:rPr lang="pt-BR" sz="2400" dirty="0" smtClean="0"/>
              <a:t>Realizar estratificação do risco cardiovascular em 100% dos hipertensos cadastrados na unidade de saúde.</a:t>
            </a:r>
          </a:p>
          <a:p>
            <a:pPr>
              <a:buNone/>
            </a:pP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06" y="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000596" y="2857496"/>
            <a:ext cx="41434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foram realizados 25 estratificações (20,8%)</a:t>
            </a:r>
          </a:p>
          <a:p>
            <a:endParaRPr lang="pt-BR" dirty="0" smtClean="0"/>
          </a:p>
          <a:p>
            <a:r>
              <a:rPr lang="pt-BR" dirty="0" smtClean="0"/>
              <a:t>2º mês 25 estratificações (13,5%)</a:t>
            </a:r>
          </a:p>
          <a:p>
            <a:endParaRPr lang="pt-BR" dirty="0" smtClean="0"/>
          </a:p>
          <a:p>
            <a:r>
              <a:rPr lang="pt-BR" dirty="0" smtClean="0"/>
              <a:t>3º mês 25 estratificações (12,5%)</a:t>
            </a:r>
          </a:p>
          <a:p>
            <a:endParaRPr lang="pt-BR" dirty="0" smtClean="0"/>
          </a:p>
          <a:p>
            <a:r>
              <a:rPr lang="pt-BR" dirty="0" smtClean="0"/>
              <a:t>4º mês 29 hipertensos residentes na área de cobertura do total de 206 hipertensos acompanhados na intervenção possuíam estratificação de risco realizada (14,1%)</a:t>
            </a:r>
            <a:endParaRPr lang="pt-BR" dirty="0"/>
          </a:p>
        </p:txBody>
      </p:sp>
      <p:pic>
        <p:nvPicPr>
          <p:cNvPr id="18433" name="Chart 11"/>
          <p:cNvPicPr>
            <a:picLocks noChangeArrowheads="1"/>
          </p:cNvPicPr>
          <p:nvPr/>
        </p:nvPicPr>
        <p:blipFill>
          <a:blip r:embed="rId3" cstate="print"/>
          <a:srcRect b="-73"/>
          <a:stretch>
            <a:fillRect/>
          </a:stretch>
        </p:blipFill>
        <p:spPr bwMode="auto">
          <a:xfrm>
            <a:off x="357158" y="3071810"/>
            <a:ext cx="46196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2400" b="1" dirty="0" smtClean="0"/>
              <a:t>Objetivo 5: </a:t>
            </a:r>
            <a:r>
              <a:rPr lang="pt-BR" sz="2400" dirty="0" smtClean="0"/>
              <a:t>Mapear hipertensos e  diabéticos de risco para doença cardiovascular.</a:t>
            </a:r>
            <a:br>
              <a:rPr lang="pt-BR" sz="2400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/>
              <a:t>Meta 5.2: </a:t>
            </a:r>
            <a:r>
              <a:rPr lang="pt-BR" sz="2400" dirty="0" smtClean="0"/>
              <a:t>Realizar estratificação do risco cardiovascular em 100% dos diabéticos cadastrados na unidade de saúde.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143504" y="2928934"/>
            <a:ext cx="371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 mês foram realizados 4 estratificações (6,7%)</a:t>
            </a:r>
          </a:p>
          <a:p>
            <a:endParaRPr lang="pt-BR" dirty="0" smtClean="0"/>
          </a:p>
          <a:p>
            <a:r>
              <a:rPr lang="pt-BR" dirty="0" smtClean="0"/>
              <a:t>2º mês 4 estratificações (6,2%)</a:t>
            </a:r>
          </a:p>
          <a:p>
            <a:endParaRPr lang="pt-BR" dirty="0" smtClean="0"/>
          </a:p>
          <a:p>
            <a:r>
              <a:rPr lang="pt-BR" dirty="0" smtClean="0"/>
              <a:t>3º mês 4 estratificações (5,7%)</a:t>
            </a:r>
          </a:p>
          <a:p>
            <a:endParaRPr lang="pt-BR" dirty="0" smtClean="0"/>
          </a:p>
          <a:p>
            <a:r>
              <a:rPr lang="pt-BR" dirty="0" smtClean="0"/>
              <a:t>4º mês 6 diabéticos residentes na área de cobertura do total de 80 diabéticos acompanhados na intervenção possuíam estratificação de risco realizada (7,5%)</a:t>
            </a:r>
            <a:endParaRPr lang="pt-BR" dirty="0"/>
          </a:p>
        </p:txBody>
      </p:sp>
      <p:pic>
        <p:nvPicPr>
          <p:cNvPr id="17409" name="Chart 12"/>
          <p:cNvPicPr>
            <a:picLocks noChangeArrowheads="1"/>
          </p:cNvPicPr>
          <p:nvPr/>
        </p:nvPicPr>
        <p:blipFill>
          <a:blip r:embed="rId3" cstate="print"/>
          <a:srcRect b="-24"/>
          <a:stretch>
            <a:fillRect/>
          </a:stretch>
        </p:blipFill>
        <p:spPr bwMode="auto">
          <a:xfrm>
            <a:off x="357158" y="3357562"/>
            <a:ext cx="45434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/>
              <a:t>Objetivo 6: Promoção da saúde</a:t>
            </a:r>
            <a:endParaRPr lang="pt-BR" sz="27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6.1: </a:t>
            </a:r>
            <a:r>
              <a:rPr lang="pt-BR" sz="2400" dirty="0" smtClean="0"/>
              <a:t>Garantir avaliação odontológica a 20% dos pacientes hipertensos. 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06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072066" y="2714620"/>
            <a:ext cx="39290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foram realizadas 7 avaliações (5,8%)</a:t>
            </a:r>
          </a:p>
          <a:p>
            <a:endParaRPr lang="pt-BR" dirty="0" smtClean="0"/>
          </a:p>
          <a:p>
            <a:r>
              <a:rPr lang="pt-BR" dirty="0" smtClean="0"/>
              <a:t>2º mês 7 avaliações (3,8%)</a:t>
            </a:r>
          </a:p>
          <a:p>
            <a:endParaRPr lang="pt-BR" dirty="0" smtClean="0"/>
          </a:p>
          <a:p>
            <a:r>
              <a:rPr lang="pt-BR" dirty="0" smtClean="0"/>
              <a:t>3º mês foram realizadas 7 avaliações (3,5%) </a:t>
            </a:r>
          </a:p>
          <a:p>
            <a:endParaRPr lang="pt-BR" dirty="0" smtClean="0"/>
          </a:p>
          <a:p>
            <a:r>
              <a:rPr lang="pt-BR" dirty="0" smtClean="0"/>
              <a:t>4º mês 12 hipertensos residentes na área de cobertura do total de 206 hipertensos acompanhados na intervenção realizaram avaliação odontológica  (5,8%).</a:t>
            </a:r>
            <a:endParaRPr lang="pt-BR" dirty="0"/>
          </a:p>
        </p:txBody>
      </p:sp>
      <p:pic>
        <p:nvPicPr>
          <p:cNvPr id="13313" name="Chart 1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214686"/>
            <a:ext cx="4619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Objetivo 6: Promoção da saúde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6.2: </a:t>
            </a:r>
            <a:r>
              <a:rPr lang="pt-BR" sz="2400" dirty="0" smtClean="0"/>
              <a:t>Garantir avaliação odontológica a 20% dos pacientes diabéticos. 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929158" y="2714620"/>
            <a:ext cx="4214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foi realizada 1 avaliação (1,7%)</a:t>
            </a:r>
          </a:p>
          <a:p>
            <a:endParaRPr lang="pt-BR" dirty="0" smtClean="0"/>
          </a:p>
          <a:p>
            <a:r>
              <a:rPr lang="pt-BR" dirty="0" smtClean="0"/>
              <a:t>2º mês 1 avaliação (1,5%)</a:t>
            </a:r>
          </a:p>
          <a:p>
            <a:endParaRPr lang="pt-BR" dirty="0" smtClean="0"/>
          </a:p>
          <a:p>
            <a:r>
              <a:rPr lang="pt-BR" dirty="0" smtClean="0"/>
              <a:t>3º mês foi realizada 1 avaliação (1,4%)</a:t>
            </a:r>
          </a:p>
          <a:p>
            <a:endParaRPr lang="pt-BR" dirty="0" smtClean="0"/>
          </a:p>
          <a:p>
            <a:r>
              <a:rPr lang="pt-BR" dirty="0" smtClean="0"/>
              <a:t>4º mês 3 diabéticos residentes na área de cobertura do total de 80 diabéticos acompanhados na intervenção realizaram avaliação odontológica (3,8%). </a:t>
            </a:r>
            <a:endParaRPr lang="pt-BR" dirty="0"/>
          </a:p>
        </p:txBody>
      </p:sp>
      <p:pic>
        <p:nvPicPr>
          <p:cNvPr id="12289" name="Chart 14"/>
          <p:cNvPicPr>
            <a:picLocks noChangeArrowheads="1"/>
          </p:cNvPicPr>
          <p:nvPr/>
        </p:nvPicPr>
        <p:blipFill>
          <a:blip r:embed="rId3" cstate="print"/>
          <a:srcRect b="-79"/>
          <a:stretch>
            <a:fillRect/>
          </a:stretch>
        </p:blipFill>
        <p:spPr bwMode="auto">
          <a:xfrm>
            <a:off x="0" y="3143248"/>
            <a:ext cx="45434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dirty="0" smtClean="0"/>
              <a:t>A meta de 100% não foi atingida e o resultado se distanciou bastante do esperado.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Esse item foi de difícil realização na prática já que a unidade não possui profissional de saúde bucal e os pacientes precisam ser encaminhados para o Posto 22 de Março.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Com esse fator, perde-se a possibilidade de registro adequado.</a:t>
            </a:r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Objetivo 6: Promoção da saúde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6.3: </a:t>
            </a:r>
            <a:r>
              <a:rPr lang="pt-BR" sz="2400" dirty="0" smtClean="0"/>
              <a:t>Garantir orientação nutricional sobre alimentação saudável a 100% dos hipertensos.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786314" y="2643182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foram realizadas 10 orientações (8,3%)</a:t>
            </a:r>
          </a:p>
          <a:p>
            <a:endParaRPr lang="pt-BR" dirty="0" smtClean="0"/>
          </a:p>
          <a:p>
            <a:r>
              <a:rPr lang="pt-BR" dirty="0" smtClean="0"/>
              <a:t>2º mês 10 (5,4%)</a:t>
            </a:r>
          </a:p>
          <a:p>
            <a:endParaRPr lang="pt-BR" dirty="0" smtClean="0"/>
          </a:p>
          <a:p>
            <a:r>
              <a:rPr lang="pt-BR" dirty="0" smtClean="0"/>
              <a:t>3º  mês 10 usuários foram orientados (5%) </a:t>
            </a:r>
          </a:p>
          <a:p>
            <a:endParaRPr lang="pt-BR" dirty="0" smtClean="0"/>
          </a:p>
          <a:p>
            <a:r>
              <a:rPr lang="pt-BR" dirty="0" smtClean="0"/>
              <a:t>4º mês 15 hipertensos residentes na área de cobertura do total de 206 hipertensos acompanhados na intervenção receberam orientações sobre alimentação saudável (7,3%).</a:t>
            </a:r>
            <a:endParaRPr lang="pt-BR" dirty="0"/>
          </a:p>
        </p:txBody>
      </p:sp>
      <p:pic>
        <p:nvPicPr>
          <p:cNvPr id="11265" name="Chart 15"/>
          <p:cNvPicPr>
            <a:picLocks noChangeArrowheads="1"/>
          </p:cNvPicPr>
          <p:nvPr/>
        </p:nvPicPr>
        <p:blipFill>
          <a:blip r:embed="rId3" cstate="print"/>
          <a:srcRect b="-98"/>
          <a:stretch>
            <a:fillRect/>
          </a:stretch>
        </p:blipFill>
        <p:spPr bwMode="auto">
          <a:xfrm>
            <a:off x="0" y="3214686"/>
            <a:ext cx="46196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Objetivo 6: Promoção da saúde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6.4: </a:t>
            </a:r>
            <a:r>
              <a:rPr lang="pt-BR" sz="2400" dirty="0" smtClean="0"/>
              <a:t>Garantir orientação nutricional sobre alimentação saudável a 100% dos diabéticos.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714844" y="2643182"/>
            <a:ext cx="4429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foi realizada 1 orientação (1,7%</a:t>
            </a:r>
          </a:p>
          <a:p>
            <a:endParaRPr lang="pt-BR" dirty="0" smtClean="0"/>
          </a:p>
          <a:p>
            <a:r>
              <a:rPr lang="pt-BR" dirty="0" smtClean="0"/>
              <a:t>2º mês 1 (1,5%)</a:t>
            </a:r>
          </a:p>
          <a:p>
            <a:endParaRPr lang="pt-BR" dirty="0" smtClean="0"/>
          </a:p>
          <a:p>
            <a:r>
              <a:rPr lang="pt-BR" dirty="0" smtClean="0"/>
              <a:t>3º mês 1 usuário foi orientado (1,4%) </a:t>
            </a:r>
          </a:p>
          <a:p>
            <a:endParaRPr lang="pt-BR" dirty="0" smtClean="0"/>
          </a:p>
          <a:p>
            <a:r>
              <a:rPr lang="pt-BR" dirty="0" smtClean="0"/>
              <a:t>4º mês 3 diabéticos residentes na área de cobertura do total de 80 diabéticos acompanhados na intervenção receberam orientações (3,8%).</a:t>
            </a:r>
            <a:endParaRPr lang="pt-BR" dirty="0"/>
          </a:p>
        </p:txBody>
      </p:sp>
      <p:pic>
        <p:nvPicPr>
          <p:cNvPr id="10243" name="Chart 16"/>
          <p:cNvPicPr>
            <a:picLocks noChangeArrowheads="1"/>
          </p:cNvPicPr>
          <p:nvPr/>
        </p:nvPicPr>
        <p:blipFill>
          <a:blip r:embed="rId3" cstate="print"/>
          <a:srcRect b="-70"/>
          <a:stretch>
            <a:fillRect/>
          </a:stretch>
        </p:blipFill>
        <p:spPr bwMode="auto">
          <a:xfrm>
            <a:off x="0" y="2714620"/>
            <a:ext cx="45434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pt-BR" dirty="0" smtClean="0"/>
              <a:t>Os valores se distanciaram da meta definida de 100% pois também não temos o profissional nutricionista presente em nossa Unidade de Saúde.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Foi preciso realizar encaminhamento dos pacientes da Unidade de Saúde onde a maioria retornava sem referência.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Em relação a esse fator o número real de avaliações nutricionais não foi computado, ocasionando baixos registros e indicadores. 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Caracterização do município: </a:t>
            </a:r>
          </a:p>
          <a:p>
            <a:pPr>
              <a:buNone/>
            </a:pPr>
            <a:r>
              <a:rPr lang="pt-BR" sz="2000" dirty="0" smtClean="0"/>
              <a:t>-capital das missões,  situada na encosta Ocidental do Planalto Médio Rio-Grandense</a:t>
            </a:r>
          </a:p>
          <a:p>
            <a:pPr>
              <a:buNone/>
            </a:pPr>
            <a:r>
              <a:rPr lang="pt-BR" sz="2000" dirty="0" smtClean="0"/>
              <a:t>-Região Noroeste do Estado</a:t>
            </a:r>
            <a:br>
              <a:rPr lang="pt-BR" sz="2000" dirty="0" smtClean="0"/>
            </a:br>
            <a:endParaRPr lang="pt-BR" sz="2000" dirty="0" smtClean="0"/>
          </a:p>
          <a:p>
            <a:pPr>
              <a:buNone/>
            </a:pPr>
            <a:r>
              <a:rPr lang="pt-BR" sz="2000" i="1" dirty="0" smtClean="0"/>
              <a:t>-Segundo o censo de 2010:  </a:t>
            </a:r>
            <a:r>
              <a:rPr lang="pt-BR" sz="2000" dirty="0" smtClean="0"/>
              <a:t>a população total é cerca de 76.275 habitantes, sendo 36.586 mil homens e 39.689 mulheres, deste total 71.829 mil da população é urbana e o restante rural.</a:t>
            </a:r>
          </a:p>
          <a:p>
            <a:pPr>
              <a:buNone/>
            </a:pPr>
            <a:r>
              <a:rPr lang="pt-BR" dirty="0" smtClean="0"/>
              <a:t>		</a:t>
            </a:r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 descr="Vista da Praça Pinheiro Machado e da Catedral Angelopolitana, localizadas no centro histórico da cidade">
            <a:hlinkClick r:id="rId3" tooltip="Vista da Praça Pinheiro Machado e da Catedral Angelopolitana, localizadas no centro histórico da cida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57749"/>
            <a:ext cx="2667000" cy="2000251"/>
          </a:xfrm>
          <a:prstGeom prst="rect">
            <a:avLst/>
          </a:prstGeom>
          <a:noFill/>
        </p:spPr>
      </p:pic>
      <p:pic>
        <p:nvPicPr>
          <p:cNvPr id="31748" name="Picture 4" descr="Localização de Santo Ângelo">
            <a:hlinkClick r:id="rId5" tooltip="Localização de Santo Ângelo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286249"/>
            <a:ext cx="266700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Objetivo 6: Promoção da saúde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6.5: </a:t>
            </a:r>
            <a:r>
              <a:rPr lang="pt-BR" sz="2400" dirty="0" smtClean="0"/>
              <a:t>Garantir orientação em relação à prática de atividade física regular  a 100% dos pacientes hipertensos.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572000" y="2928934"/>
            <a:ext cx="50720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foram realizadas 15 orientações (12,5%)</a:t>
            </a:r>
          </a:p>
          <a:p>
            <a:endParaRPr lang="pt-BR" dirty="0" smtClean="0"/>
          </a:p>
          <a:p>
            <a:r>
              <a:rPr lang="pt-BR" dirty="0" smtClean="0"/>
              <a:t>2º mês 15 (8,1%)</a:t>
            </a:r>
          </a:p>
          <a:p>
            <a:endParaRPr lang="pt-BR" dirty="0" smtClean="0"/>
          </a:p>
          <a:p>
            <a:r>
              <a:rPr lang="pt-BR" dirty="0" smtClean="0"/>
              <a:t>3º mês 15 usuários foram orientados (7,5%)</a:t>
            </a:r>
          </a:p>
          <a:p>
            <a:endParaRPr lang="pt-BR" dirty="0" smtClean="0"/>
          </a:p>
          <a:p>
            <a:r>
              <a:rPr lang="pt-BR" dirty="0" smtClean="0"/>
              <a:t>4º mês 20 hipertensos residentes na área de cobertura do total de 206 hipertensos acompanhados na intervenção receberam orientações sobre atividade física (9,7%).</a:t>
            </a:r>
            <a:endParaRPr lang="pt-BR" dirty="0"/>
          </a:p>
        </p:txBody>
      </p:sp>
      <p:pic>
        <p:nvPicPr>
          <p:cNvPr id="9217" name="Chart 1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000372"/>
            <a:ext cx="4429124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Objetivo 6: Promoção da saúde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6.6: </a:t>
            </a:r>
            <a:r>
              <a:rPr lang="pt-BR" sz="2400" dirty="0" smtClean="0"/>
              <a:t>Garantir orientação em relação à prática de atividade física regular  a 100% dos pacientes diabéticos.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929190" y="2786058"/>
            <a:ext cx="39290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foi realizada 1 orientação (1,7%), </a:t>
            </a:r>
          </a:p>
          <a:p>
            <a:endParaRPr lang="pt-BR" dirty="0" smtClean="0"/>
          </a:p>
          <a:p>
            <a:r>
              <a:rPr lang="pt-BR" dirty="0" smtClean="0"/>
              <a:t>2º mês 1 (1,5%)</a:t>
            </a:r>
          </a:p>
          <a:p>
            <a:endParaRPr lang="pt-BR" dirty="0" smtClean="0"/>
          </a:p>
          <a:p>
            <a:r>
              <a:rPr lang="pt-BR" dirty="0" smtClean="0"/>
              <a:t>3º mês 1 usuário foi orientado (1,4%) </a:t>
            </a:r>
          </a:p>
          <a:p>
            <a:endParaRPr lang="pt-BR" dirty="0" smtClean="0"/>
          </a:p>
          <a:p>
            <a:r>
              <a:rPr lang="pt-BR" dirty="0" smtClean="0"/>
              <a:t>4º mês 3 diabéticos residentes na área de cobertura do total de 80 diabéticos acompanhados na intervenção receberam orientações (3,8%)</a:t>
            </a:r>
            <a:endParaRPr lang="pt-BR" dirty="0"/>
          </a:p>
        </p:txBody>
      </p:sp>
      <p:pic>
        <p:nvPicPr>
          <p:cNvPr id="8193" name="Chart 18"/>
          <p:cNvPicPr>
            <a:picLocks noChangeArrowheads="1"/>
          </p:cNvPicPr>
          <p:nvPr/>
        </p:nvPicPr>
        <p:blipFill>
          <a:blip r:embed="rId3" cstate="print"/>
          <a:srcRect b="-24"/>
          <a:stretch>
            <a:fillRect/>
          </a:stretch>
        </p:blipFill>
        <p:spPr bwMode="auto">
          <a:xfrm>
            <a:off x="142844" y="3071810"/>
            <a:ext cx="45434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dirty="0" smtClean="0"/>
              <a:t>Podemos observar que houve um grande distanciamento da meta estipulada com os indicadores.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A orientação foi realizada, mas não por todos os profissionais da equipe.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Cada profissional orientou os pacientes a importância da realização de atividades físicas e a motivação para evitar sedentarismo. </a:t>
            </a:r>
          </a:p>
          <a:p>
            <a:pPr algn="ctr"/>
            <a:endParaRPr lang="pt-BR" dirty="0" smtClean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Objetivo 6: Promoção da saúde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6.7: </a:t>
            </a:r>
            <a:r>
              <a:rPr lang="pt-BR" sz="2400" dirty="0" smtClean="0"/>
              <a:t>Garantir orientação  sobre os riscos do tabagismo a 100% dos pacientes hipertensos.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786314" y="2500306"/>
            <a:ext cx="43576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foram realizadas 120 orientações (100%)</a:t>
            </a:r>
          </a:p>
          <a:p>
            <a:endParaRPr lang="pt-BR" dirty="0" smtClean="0"/>
          </a:p>
          <a:p>
            <a:r>
              <a:rPr lang="pt-BR" dirty="0" smtClean="0"/>
              <a:t>2º mês 150 (81,1%)</a:t>
            </a:r>
          </a:p>
          <a:p>
            <a:endParaRPr lang="pt-BR" dirty="0" smtClean="0"/>
          </a:p>
          <a:p>
            <a:r>
              <a:rPr lang="pt-BR" dirty="0" smtClean="0"/>
              <a:t>3º mês 192 usuários foram orientados (96%) </a:t>
            </a:r>
          </a:p>
          <a:p>
            <a:endParaRPr lang="pt-BR" dirty="0" smtClean="0"/>
          </a:p>
          <a:p>
            <a:r>
              <a:rPr lang="pt-BR" dirty="0" smtClean="0"/>
              <a:t>4º mês 197 hipertensos residentes na área de cobertura do total de 206 hipertensos acompanhados na intervenção receberam orientações (95,6%).</a:t>
            </a:r>
            <a:endParaRPr lang="pt-BR" dirty="0"/>
          </a:p>
        </p:txBody>
      </p:sp>
      <p:pic>
        <p:nvPicPr>
          <p:cNvPr id="7169" name="Chart 1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000372"/>
            <a:ext cx="46196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Objetivo 6: Promoção da saúde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6.8: </a:t>
            </a:r>
            <a:r>
              <a:rPr lang="pt-BR" sz="2400" dirty="0" smtClean="0"/>
              <a:t>Garantir orientação  sobre os riscos do tabagismo a 100% dos pacientes diabéticos.</a:t>
            </a:r>
            <a:endParaRPr lang="pt-BR" sz="2400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643406" y="2643182"/>
            <a:ext cx="45005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foram realizadas 41 orientações (68,3%)</a:t>
            </a:r>
          </a:p>
          <a:p>
            <a:endParaRPr lang="pt-BR" dirty="0" smtClean="0"/>
          </a:p>
          <a:p>
            <a:r>
              <a:rPr lang="pt-BR" dirty="0" smtClean="0"/>
              <a:t>2º mês 41 (63,1%)</a:t>
            </a:r>
          </a:p>
          <a:p>
            <a:endParaRPr lang="pt-BR" dirty="0" smtClean="0"/>
          </a:p>
          <a:p>
            <a:r>
              <a:rPr lang="pt-BR" dirty="0" smtClean="0"/>
              <a:t>3º mês 50 usuários foram orientados (71,4%) </a:t>
            </a:r>
          </a:p>
          <a:p>
            <a:endParaRPr lang="pt-BR" dirty="0" smtClean="0"/>
          </a:p>
          <a:p>
            <a:r>
              <a:rPr lang="pt-BR" dirty="0" smtClean="0"/>
              <a:t>4º mês 52 diabéticos residentes na área de cobertura do total de 80 diabéticos acompanhados na intervenção receberam orientações  (65%).</a:t>
            </a:r>
            <a:endParaRPr lang="pt-BR" dirty="0"/>
          </a:p>
        </p:txBody>
      </p:sp>
      <p:pic>
        <p:nvPicPr>
          <p:cNvPr id="6145" name="Chart 2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00372"/>
            <a:ext cx="45434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 meta foi quase alcançada, mostrando grande ímpeto da equipe na busca da totalidade</a:t>
            </a:r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t-BR" dirty="0" smtClean="0"/>
              <a:t>Conseguimos aumentar o número de cadastros de pacientes diabéticos e hipertensos na área </a:t>
            </a:r>
            <a:r>
              <a:rPr lang="pt-BR" dirty="0" err="1" smtClean="0"/>
              <a:t>adscrita</a:t>
            </a:r>
            <a:r>
              <a:rPr lang="pt-BR" dirty="0" smtClean="0"/>
              <a:t>;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Realizamos estratégias dentro da equipe e com ajuda da população onde aumentamos a busca ativa de pacientes faltosos às consultas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Exame clínico: houve melhora da qualidade e do número de exames clínicos realizados pelo médico, como exame físico e </a:t>
            </a:r>
            <a:r>
              <a:rPr lang="pt-BR" dirty="0" err="1" smtClean="0"/>
              <a:t>anamnese</a:t>
            </a:r>
            <a:r>
              <a:rPr lang="pt-BR" dirty="0" smtClean="0"/>
              <a:t>; as medicações para hipertensos e diabéticos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Melhora quanto às orientações sobre os riscos do tabagismo e a importância da aquisição de hábitos saudáveis.</a:t>
            </a:r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t-BR" dirty="0" smtClean="0"/>
              <a:t>Para o serviço, a intervenção gerou muitos resultados atuais e a longo prazo.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Pois foram construídos melhores indicadores e cadastros mais   completos da população de maior risco de morbidade e mortalidade do bairro.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 Esse fato gera e vai gerar muitos benefícios para a população pois através de um bom exame clínico conseguimos realizar uma medicina preventiva  e curativa ao mesmo tempo, orientando os pacientes de maior risco mortalidade e morbidade a adquirir hábitos mais saudáveis e poder viver mais anos de vida com mais saúde e qualidade de vida caso não existisse essa intervenção.</a:t>
            </a:r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Reflexão Crítica do Processo de Aprendizagem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pt-BR" dirty="0" smtClean="0"/>
              <a:t>Aprofundei meus conhecimentos a cerca da atenção básica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Estudei pontos específicos e trabalhei minhas fragilidades através dos estudos de prática clínica. </a:t>
            </a:r>
          </a:p>
          <a:p>
            <a:pPr algn="ctr">
              <a:buNone/>
            </a:pPr>
            <a:endParaRPr lang="pt-BR" dirty="0" smtClean="0"/>
          </a:p>
          <a:p>
            <a:pPr algn="ctr"/>
            <a:r>
              <a:rPr lang="pt-BR" dirty="0" smtClean="0"/>
              <a:t>Acredito que todas as expectativas foram consolidadas e os ganhos que obtive com todo esse trabalham superam as dificuldades.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Foi um grande passo na minha formação e tem me ajudado a entender a realidade da atenção básica no Brasil e a possibilidade de mudar o que pode beneficiar a massa.</a:t>
            </a:r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pt-BR" dirty="0" smtClean="0"/>
          </a:p>
          <a:p>
            <a:pPr algn="r">
              <a:buNone/>
            </a:pPr>
            <a:endParaRPr lang="pt-BR" dirty="0" smtClean="0"/>
          </a:p>
          <a:p>
            <a:pPr algn="r">
              <a:buNone/>
            </a:pPr>
            <a:endParaRPr lang="pt-BR" dirty="0" smtClean="0"/>
          </a:p>
          <a:p>
            <a:pPr algn="r">
              <a:buNone/>
            </a:pPr>
            <a:endParaRPr lang="pt-BR" dirty="0" smtClean="0"/>
          </a:p>
          <a:p>
            <a:pPr algn="r">
              <a:buNone/>
            </a:pPr>
            <a:endParaRPr lang="pt-BR" dirty="0" smtClean="0"/>
          </a:p>
          <a:p>
            <a:pPr algn="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OBRIGADA!!!</a:t>
            </a:r>
            <a:endParaRPr lang="pt-B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370" name="Picture 2" descr="Vista da Praça Pinheiro Machado e da Catedral Angelopolitana, localizadas no centro histórico da cidade">
            <a:hlinkClick r:id="rId2" tooltip="Vista da Praça Pinheiro Machado e da Catedral Angelopolitana, localizadas no centro histórico da cida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714356"/>
            <a:ext cx="5762646" cy="4321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Situação antes da intervenção: 	</a:t>
            </a:r>
          </a:p>
          <a:p>
            <a:pPr>
              <a:buNone/>
            </a:pPr>
            <a:r>
              <a:rPr lang="pt-BR" b="1" dirty="0" smtClean="0"/>
              <a:t>		-</a:t>
            </a:r>
            <a:r>
              <a:rPr lang="pt-BR" dirty="0" smtClean="0"/>
              <a:t> não existia programas de saúde para atendimento dos usuários nem protocolo de atendimento para hipertensos e diabéticos. </a:t>
            </a:r>
            <a:endParaRPr lang="pt-BR" b="1" dirty="0" smtClean="0"/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Caracterização da Unidade Básica de Saúde: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sz="2800" dirty="0" smtClean="0"/>
              <a:t>-unidade urbana</a:t>
            </a:r>
          </a:p>
          <a:p>
            <a:pPr>
              <a:buNone/>
            </a:pPr>
            <a:r>
              <a:rPr lang="pt-BR" sz="2800" dirty="0" smtClean="0"/>
              <a:t>-afastada 5 km do centro da cidade. </a:t>
            </a:r>
          </a:p>
          <a:p>
            <a:pPr>
              <a:buNone/>
            </a:pPr>
            <a:r>
              <a:rPr lang="pt-BR" sz="2800" dirty="0" smtClean="0"/>
              <a:t>-constituída por:  01 consultório médico e de enfermagem, 01 sala de preparo dos pacientes, 01 sala de recepção, 01 sala de preparo de materiais, 01 banheiro para paciente e funcionários  e 01 depósito para lixo hospitalar.</a:t>
            </a:r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5" y="1524006"/>
            <a:ext cx="4000496" cy="5333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Geral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/>
              <a:t>Melhorar a atenção à saúde da população hipertensa </a:t>
            </a:r>
            <a:r>
              <a:rPr lang="pt-BR" dirty="0" smtClean="0"/>
              <a:t>e/ou </a:t>
            </a:r>
            <a:r>
              <a:rPr lang="pt-BR" dirty="0"/>
              <a:t>diabética na Unidade de Saúde Bairro </a:t>
            </a:r>
            <a:r>
              <a:rPr lang="pt-BR" dirty="0" err="1"/>
              <a:t>Haller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/>
              <a:t>Objetivo 1</a:t>
            </a:r>
            <a:r>
              <a:rPr lang="pt-BR" sz="2700" dirty="0" smtClean="0"/>
              <a:t>: Ampliar a cobertura à hipertensos e/ou diabéticos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/>
          <a:lstStyle/>
          <a:p>
            <a:pPr marL="457200" indent="-457200" algn="just">
              <a:buNone/>
            </a:pPr>
            <a:r>
              <a:rPr lang="pt-BR" sz="2400" b="1" dirty="0" smtClean="0"/>
              <a:t>Meta 1.1: </a:t>
            </a:r>
            <a:r>
              <a:rPr lang="pt-BR" sz="2400" dirty="0" smtClean="0"/>
              <a:t>Cadastrar 60% dos hipertensos da área de abrangência no Programa de Atenção à Hipertensão Arterial e à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da unidade de saúde</a:t>
            </a:r>
          </a:p>
          <a:p>
            <a:pPr marL="457200" indent="-457200" algn="just">
              <a:buNone/>
            </a:pPr>
            <a:endParaRPr lang="pt-BR" sz="2400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 cstate="print"/>
          <a:srcRect b="-73"/>
          <a:stretch>
            <a:fillRect/>
          </a:stretch>
        </p:blipFill>
        <p:spPr bwMode="auto">
          <a:xfrm>
            <a:off x="785786" y="3357562"/>
            <a:ext cx="46958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857224" y="607220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00" b="1" dirty="0" smtClean="0"/>
              <a:t>Figura 1: Cobertura do programa de atenção ao hipertenso na unidade de saúde </a:t>
            </a:r>
            <a:endParaRPr lang="pt-BR" sz="1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86446" y="3071810"/>
            <a:ext cx="30003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120 usuários (53,3%)</a:t>
            </a:r>
          </a:p>
          <a:p>
            <a:endParaRPr lang="pt-BR" dirty="0" smtClean="0"/>
          </a:p>
          <a:p>
            <a:r>
              <a:rPr lang="pt-BR" dirty="0" smtClean="0"/>
              <a:t>2º mês 185 usuários (82,2%)</a:t>
            </a:r>
          </a:p>
          <a:p>
            <a:endParaRPr lang="pt-BR" dirty="0" smtClean="0"/>
          </a:p>
          <a:p>
            <a:r>
              <a:rPr lang="pt-BR" dirty="0" smtClean="0"/>
              <a:t>3º mês 200 indivíduos (88,9%)</a:t>
            </a:r>
          </a:p>
          <a:p>
            <a:endParaRPr lang="pt-BR" dirty="0" smtClean="0"/>
          </a:p>
          <a:p>
            <a:r>
              <a:rPr lang="pt-BR" dirty="0" smtClean="0"/>
              <a:t> 4º mês 206 indivíduos (91,6%) do total de 228 hipertensos estimados para a área.</a:t>
            </a:r>
            <a:endParaRPr lang="pt-BR" dirty="0"/>
          </a:p>
        </p:txBody>
      </p:sp>
      <p:pic>
        <p:nvPicPr>
          <p:cNvPr id="8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214" y="0"/>
            <a:ext cx="785786" cy="78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/>
              <a:t>Objetivo 1: </a:t>
            </a:r>
            <a:r>
              <a:rPr lang="pt-BR" sz="2700" dirty="0" smtClean="0"/>
              <a:t>Ampliar a cobertura à hipertensos e/ou diabéticos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/>
              <a:t>Meta 1.2</a:t>
            </a:r>
            <a:r>
              <a:rPr lang="pt-BR" sz="2400" dirty="0" smtClean="0"/>
              <a:t>: Cadastrar 60% dos diabéticos da área de abrangência no Programa de Atenção à Hipertensão Arterial e à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da unidade de saúde.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572132" y="3071810"/>
            <a:ext cx="34290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mês 60 usuários (60%)</a:t>
            </a:r>
          </a:p>
          <a:p>
            <a:endParaRPr lang="pt-BR" dirty="0" smtClean="0"/>
          </a:p>
          <a:p>
            <a:r>
              <a:rPr lang="pt-BR" dirty="0" smtClean="0"/>
              <a:t>2º mês 65 usuários (65%)</a:t>
            </a:r>
          </a:p>
          <a:p>
            <a:endParaRPr lang="pt-BR" dirty="0" smtClean="0"/>
          </a:p>
          <a:p>
            <a:r>
              <a:rPr lang="pt-BR" dirty="0" smtClean="0"/>
              <a:t>3º mês 70 indivíduos (70%) </a:t>
            </a:r>
          </a:p>
          <a:p>
            <a:endParaRPr lang="pt-BR" dirty="0" smtClean="0"/>
          </a:p>
          <a:p>
            <a:r>
              <a:rPr lang="pt-BR" dirty="0" smtClean="0"/>
              <a:t>4º mês foram 80 diabéticos (80%) do total de 100 diabéticos estimados para a área.</a:t>
            </a:r>
            <a:endParaRPr lang="pt-BR" dirty="0"/>
          </a:p>
        </p:txBody>
      </p:sp>
      <p:pic>
        <p:nvPicPr>
          <p:cNvPr id="2050" name="Chart 2"/>
          <p:cNvPicPr>
            <a:picLocks noChangeArrowheads="1"/>
          </p:cNvPicPr>
          <p:nvPr/>
        </p:nvPicPr>
        <p:blipFill>
          <a:blip r:embed="rId2" cstate="print"/>
          <a:srcRect b="-72"/>
          <a:stretch>
            <a:fillRect/>
          </a:stretch>
        </p:blipFill>
        <p:spPr bwMode="auto">
          <a:xfrm>
            <a:off x="714348" y="3071810"/>
            <a:ext cx="45339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714348" y="592933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00" b="1" dirty="0" smtClean="0"/>
              <a:t>Figura 2: Cobertura do programa de atenção ao diabético na unidade de saúde</a:t>
            </a:r>
            <a:endParaRPr lang="pt-BR" sz="1000" b="1" dirty="0"/>
          </a:p>
        </p:txBody>
      </p:sp>
      <p:pic>
        <p:nvPicPr>
          <p:cNvPr id="8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Os valores ultrapassaram da meta proposta e contribuíram significativamente para melhoria da qualidade de atenção ofertada a esse grupo populacional.</a:t>
            </a:r>
          </a:p>
          <a:p>
            <a:pPr algn="ctr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1" descr="D:\Cris\UFPel\Análise Estratégica\Semana 8 - 30 de agosto a 05 de setembro\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2290</Words>
  <Application>Microsoft Office PowerPoint</Application>
  <PresentationFormat>Apresentação na tela (4:3)</PresentationFormat>
  <Paragraphs>288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Tema do Office</vt:lpstr>
      <vt:lpstr>Melhoria da atenção a hipertensos e diabéticos atendidos na Unidade de Saúde do Bairro Haller, Santo Ângelo-RS.  </vt:lpstr>
      <vt:lpstr>Apresentação</vt:lpstr>
      <vt:lpstr>Apresentação</vt:lpstr>
      <vt:lpstr>Apresentação</vt:lpstr>
      <vt:lpstr>Apresentação</vt:lpstr>
      <vt:lpstr>Objetivo Geral</vt:lpstr>
      <vt:lpstr>Metodologia  Objetivo 1: Ampliar a cobertura à hipertensos e/ou diabéticos </vt:lpstr>
      <vt:lpstr>Metodologia  Objetivo 1: Ampliar a cobertura à hipertensos e/ou diabéticos</vt:lpstr>
      <vt:lpstr>Resultados</vt:lpstr>
      <vt:lpstr>Metodologia Objetivo 2: Melhorar a adesão do hipertenso e/ou diabético ao programa </vt:lpstr>
      <vt:lpstr>Metodologia Objetivo 2: Melhorar a adesão do hipertenso e/ou diabético ao programa</vt:lpstr>
      <vt:lpstr>Resultados</vt:lpstr>
      <vt:lpstr>Metodologia Objetivo 3: Melhorar a qualidade do atendimento ao paciente hipertenso e/ou diabético realizado na unidade de saúde</vt:lpstr>
      <vt:lpstr>Metodologia Objetivo 3: Melhorar a qualidade do atendimento ao paciente hipertenso e/ou diabético realizado na unidade de saúde</vt:lpstr>
      <vt:lpstr>Resultados</vt:lpstr>
      <vt:lpstr>Metodologia Objetivo 3: Melhorar a qualidade do atendimento ao paciente hipertenso e/ou diabético realizado na unidade de saúde</vt:lpstr>
      <vt:lpstr>Metodologia  Objetivo 3: Melhorar a qualidade do atendimento ao paciente hipertenso e/ou diabético realizado na unidade de saúde</vt:lpstr>
      <vt:lpstr>Resultados</vt:lpstr>
      <vt:lpstr>Metodologia Objetivo 4: Melhorar o registro das informações</vt:lpstr>
      <vt:lpstr>Metodologia   Objetivo 4: Melhorar o registro das informações</vt:lpstr>
      <vt:lpstr>Resultados</vt:lpstr>
      <vt:lpstr>Metodologia  Objetivo 5: Mapear hipertensos e  diabéticos de risco para doença cardiovascular. </vt:lpstr>
      <vt:lpstr>Metodologia Objetivo 5: Mapear hipertensos e  diabéticos de risco para doença cardiovascular.  </vt:lpstr>
      <vt:lpstr>Metodologia Objetivo 6: Promoção da saúde</vt:lpstr>
      <vt:lpstr>Metodologia Objetivo 6: Promoção da saúde</vt:lpstr>
      <vt:lpstr>Resultados</vt:lpstr>
      <vt:lpstr>Metodologia  Objetivo 6: Promoção da saúde</vt:lpstr>
      <vt:lpstr>Metodologia Objetivo 6: Promoção da saúde</vt:lpstr>
      <vt:lpstr>Resultados</vt:lpstr>
      <vt:lpstr>Metodologia Objetivo 6: Promoção da saúde</vt:lpstr>
      <vt:lpstr>Metodologia Objetivo 6: Promoção da saúde</vt:lpstr>
      <vt:lpstr>Resultados</vt:lpstr>
      <vt:lpstr>Metodologia Objetivo 6: Promoção da saúde</vt:lpstr>
      <vt:lpstr>Metodologia Objetivo 6: Promoção da saúde</vt:lpstr>
      <vt:lpstr>Resultados</vt:lpstr>
      <vt:lpstr>Discussão</vt:lpstr>
      <vt:lpstr>Discussão</vt:lpstr>
      <vt:lpstr>Reflexão Crítica do Processo de Aprendizagem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epidemiológicas dos pacientes hipertensos e/ou diabéticos atendidos na Unidade de Saúde do Bairro Haller, em Santo Ângelo-RS,  no período de outubro de 2013 a janeiro de 2014.</dc:title>
  <dc:creator>USER</dc:creator>
  <cp:lastModifiedBy>USER</cp:lastModifiedBy>
  <cp:revision>24</cp:revision>
  <dcterms:created xsi:type="dcterms:W3CDTF">2014-04-21T20:00:58Z</dcterms:created>
  <dcterms:modified xsi:type="dcterms:W3CDTF">2008-01-01T12:51:08Z</dcterms:modified>
</cp:coreProperties>
</file>