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2" r:id="rId4"/>
    <p:sldId id="263" r:id="rId5"/>
    <p:sldId id="265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5143500" type="screen16x9"/>
  <p:notesSz cx="9144000" cy="5143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7F73D6-B93A-4CDF-98C2-48538D85A87A}" type="datetimeFigureOut">
              <a:rPr lang="pt-BR"/>
              <a:pPr>
                <a:defRPr/>
              </a:pPr>
              <a:t>22/01/2015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0C01D0-28B0-43CC-A619-E70DC14CE339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0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3623-CD13-447D-B81D-BC551D8F96BB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14E2-149A-4789-AFC3-E18D5499C192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7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C397-D6E7-45EC-86B9-B6BA2923D10A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6C88-2A2B-4DEC-9CCC-8AD1F84D4265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8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D33D-2575-4656-863C-08A6349B12D5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55C7F-7BC4-4AF1-8E61-B043BD1A5FA3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7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C06A-5B5B-42D5-8747-2A79DE152160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3A04-BFAD-49BF-840E-F845E40A42F2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8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2286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pt-BR" dirty="0"/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EFC7B3-288A-4494-8827-0D8DE8D39F73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814-748A-469C-B2E3-72C1FFB2840A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2286000" y="0"/>
            <a:ext cx="6858000" cy="5143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pt-BR" dirty="0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898775" y="477838"/>
            <a:ext cx="3346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087563" y="1838325"/>
            <a:ext cx="4968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63377-7A5D-4ABA-9335-4DB107F355F8}" type="datetimeFigureOut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7" cy="2571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6E1B955B-4D79-4EEC-BAD7-4C0D2ED386B7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inca.gov.br/wps/wcm/connect/tiposdecancer/site/home/mama+/prevenca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2286000" y="285750"/>
            <a:ext cx="449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1400" b="1" dirty="0"/>
              <a:t>UNIVERSIDADE ABERTA DO SUS</a:t>
            </a:r>
            <a:endParaRPr lang="pt-BR" sz="1400" dirty="0"/>
          </a:p>
          <a:p>
            <a:pPr algn="ctr" eaLnBrk="1" hangingPunct="1"/>
            <a:r>
              <a:rPr lang="pt-BR" sz="1400" b="1" dirty="0"/>
              <a:t>UNIVERSIDADE FEDERAL DE PELOTAS</a:t>
            </a:r>
            <a:endParaRPr lang="pt-BR" sz="1400" dirty="0"/>
          </a:p>
          <a:p>
            <a:pPr algn="ctr" eaLnBrk="1" hangingPunct="1"/>
            <a:r>
              <a:rPr lang="pt-BR" sz="1400" b="1" dirty="0"/>
              <a:t>DEPARTAMENTO DE MEDICINA SOCIAL</a:t>
            </a:r>
            <a:endParaRPr lang="pt-BR" sz="1400" dirty="0"/>
          </a:p>
          <a:p>
            <a:pPr algn="ctr" eaLnBrk="1" hangingPunct="1"/>
            <a:r>
              <a:rPr lang="pt-BR" sz="1400" b="1" dirty="0"/>
              <a:t>CURSO DE ESPECIALIZAÇÃO EM SAÚDE DA FAMÍLIA</a:t>
            </a:r>
            <a:endParaRPr lang="pt-BR" sz="1400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1259632" y="2114551"/>
            <a:ext cx="6893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pt-BR" dirty="0"/>
          </a:p>
          <a:p>
            <a:pPr algn="ctr" eaLnBrk="1" hangingPunct="1"/>
            <a:r>
              <a:rPr lang="pt-BR" b="1" dirty="0"/>
              <a:t>Melhoria na Prevenção do Câncer do Colo do Útero e de mama no UBS PSF-1 de Baia Formosa/RN</a:t>
            </a:r>
          </a:p>
          <a:p>
            <a:pPr eaLnBrk="1" hangingPunct="1"/>
            <a:endParaRPr lang="pt-BR" dirty="0"/>
          </a:p>
        </p:txBody>
      </p:sp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2476500" y="2962275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pt-BR" sz="1600" b="1" dirty="0"/>
          </a:p>
          <a:p>
            <a:pPr algn="ctr" eaLnBrk="1" hangingPunct="1"/>
            <a:r>
              <a:rPr lang="pt-BR" sz="1600" b="1" dirty="0" smtClean="0"/>
              <a:t>Natália Tereza da Silva Evangelista</a:t>
            </a:r>
          </a:p>
          <a:p>
            <a:pPr algn="ctr" eaLnBrk="1" hangingPunct="1"/>
            <a:r>
              <a:rPr lang="pt-BR" sz="1600" b="1" dirty="0" smtClean="0"/>
              <a:t>Orientadora</a:t>
            </a:r>
            <a:r>
              <a:rPr lang="pt-BR" sz="1600" b="1" dirty="0"/>
              <a:t>: Elisiane </a:t>
            </a:r>
            <a:r>
              <a:rPr lang="pt-BR" sz="1600" b="1" dirty="0" err="1"/>
              <a:t>Bisognin</a:t>
            </a:r>
            <a:endParaRPr lang="pt-BR" sz="1600" b="1" dirty="0"/>
          </a:p>
          <a:p>
            <a:pPr algn="ctr" eaLnBrk="1" hangingPunct="1"/>
            <a:endParaRPr lang="pt-BR" sz="1600" b="1" dirty="0"/>
          </a:p>
        </p:txBody>
      </p:sp>
      <p:sp>
        <p:nvSpPr>
          <p:cNvPr id="4101" name="CaixaDeTexto 4"/>
          <p:cNvSpPr txBox="1">
            <a:spLocks noChangeArrowheads="1"/>
          </p:cNvSpPr>
          <p:nvPr/>
        </p:nvSpPr>
        <p:spPr bwMode="auto">
          <a:xfrm>
            <a:off x="3124200" y="462915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b="1"/>
              <a:t>Pelotas,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20880" cy="1001489"/>
          </a:xfrm>
        </p:spPr>
        <p:txBody>
          <a:bodyPr/>
          <a:lstStyle/>
          <a:p>
            <a:r>
              <a:rPr lang="pt-BR" sz="1600" b="1" dirty="0"/>
              <a:t>Objetivo 2.</a:t>
            </a:r>
            <a:r>
              <a:rPr lang="pt-BR" sz="1600" dirty="0"/>
              <a:t> Melhorar a qualidade do atendimento das mulheres que realizam detecção precoce de câncer de colo de útero e de mama na unidade de saúde</a:t>
            </a:r>
            <a:r>
              <a:rPr lang="pt-BR" sz="1600" dirty="0" smtClean="0"/>
              <a:t>.</a:t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Meta 2.1.</a:t>
            </a:r>
            <a:r>
              <a:rPr lang="pt-BR" sz="1600" dirty="0"/>
              <a:t> Obter 100% das coletas de amostra satisfatória do exame citopatológico, com o fim de melhorar a qualidade do atendimento das mulheres que realizam a detecção precoce.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09806"/>
              </p:ext>
            </p:extLst>
          </p:nvPr>
        </p:nvGraphicFramePr>
        <p:xfrm>
          <a:off x="4499992" y="1530237"/>
          <a:ext cx="451485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3" imgW="4514743" imgH="2371554" progId="Excel.Chart.8">
                  <p:embed/>
                </p:oleObj>
              </mc:Choice>
              <mc:Fallback>
                <p:oleObj name="Chart" r:id="rId3" imgW="4514743" imgH="2371554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723" r="-841" b="-27"/>
                      <a:stretch>
                        <a:fillRect/>
                      </a:stretch>
                    </p:blipFill>
                    <p:spPr bwMode="auto">
                      <a:xfrm>
                        <a:off x="4499992" y="1530237"/>
                        <a:ext cx="451485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5364088" y="3901962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ea typeface="Calibri" panose="020F0502020204030204" pitchFamily="34" charset="0"/>
              </a:rPr>
              <a:t>Figura 4: Proporção de mulheres com mostra satisfatória do exame citopatológico</a:t>
            </a:r>
            <a:endParaRPr lang="pt-BR" sz="1100" dirty="0"/>
          </a:p>
        </p:txBody>
      </p:sp>
      <p:sp>
        <p:nvSpPr>
          <p:cNvPr id="3" name="Retângulo 2"/>
          <p:cNvSpPr/>
          <p:nvPr/>
        </p:nvSpPr>
        <p:spPr>
          <a:xfrm>
            <a:off x="281809" y="2211710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Cadastramos durante a intervenção um número de 283 mulheres no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programa,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destas, 99 com resultados de citopatológicos em dia e apenas 1 exame com amostra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insatisfatória.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Chegamos à conclusão de que a qualidade da amostra é boa já que alcançamos 98,9% das amostras coletadas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satisfatória.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1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7704856" cy="1080120"/>
          </a:xfrm>
        </p:spPr>
        <p:txBody>
          <a:bodyPr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 3.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a realização do citopatológico e da mamografia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Meta 3.1.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exame citopatológico alterado sem acompanhamento pela unidade de saúde.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23528" y="2211710"/>
            <a:ext cx="47484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proporção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mulheres que não retornaram para receber o resultado de exames citopatológico alterados foi de 0%, já que apenas 5 mulheres estão com resultados alterados, dessas, 2 com células indeterminadas detectadas durante esses três meses e outras três que já haviam recebido resultados antes da intervenção, porém nenhuma deixou de retornar 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unidade.</a:t>
            </a: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6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23478"/>
            <a:ext cx="8136904" cy="152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3.</a:t>
            </a:r>
            <a:r>
              <a:rPr lang="pt-BR" sz="1600" dirty="0">
                <a:latin typeface="Arial" panose="020B0604020202020204" pitchFamily="34" charset="0"/>
              </a:rPr>
              <a:t> Melhorar a adesão das mulheres a realização do citopatológico e da mamografia.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3.2.</a:t>
            </a:r>
            <a:r>
              <a:rPr lang="pt-BR" sz="1600" dirty="0">
                <a:latin typeface="Arial" panose="020B0604020202020204" pitchFamily="34" charset="0"/>
              </a:rPr>
              <a:t> Identificar 100% das mulheres com mamografia alterada sem acompanhamento pela unidade de saúde.</a:t>
            </a:r>
            <a:endParaRPr lang="pt-BR" sz="1600" dirty="0"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3039" y="2571750"/>
            <a:ext cx="525658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meta não pudemos cumprir devido a não realização das mamografias solicitadas durante a intervenção. Referente à proporção de mulheres com mamografias com resultados alterados que não retornaram para conhecer o resultado, foi de 0% também já que apenas uma mulher apresentou mamografia alterada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deixou de conhecer 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resultado.</a:t>
            </a:r>
            <a:endParaRPr lang="pt-BR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9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2347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3.</a:t>
            </a:r>
            <a:r>
              <a:rPr lang="pt-BR" sz="1600" dirty="0">
                <a:latin typeface="Arial" panose="020B0604020202020204" pitchFamily="34" charset="0"/>
              </a:rPr>
              <a:t> Melhorar a adesão das mulheres a realização do citopatológico e da mamografia.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3.3.</a:t>
            </a:r>
            <a:r>
              <a:rPr lang="pt-BR" sz="1600" dirty="0">
                <a:latin typeface="Arial" panose="020B0604020202020204" pitchFamily="34" charset="0"/>
              </a:rPr>
              <a:t> Realizar busca ativa em 100% de mulheres com exame citopatológico alterado sem acompanhamento pela unidade de saúde.</a:t>
            </a:r>
            <a:endParaRPr lang="pt-BR" sz="1600" dirty="0"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5721" y="1995686"/>
            <a:ext cx="4032448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>proporção de busca ativa realizada foi de 0% pois nenhuma das mulheres com exame alterado deixou de comparecer a Unidade para conhecer o resultado.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6513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3478"/>
            <a:ext cx="8424936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</a:rPr>
              <a:t>Objetivo 3.</a:t>
            </a:r>
            <a:r>
              <a:rPr lang="pt-BR" sz="1400" dirty="0">
                <a:latin typeface="Arial" panose="020B0604020202020204" pitchFamily="34" charset="0"/>
              </a:rPr>
              <a:t> Melhorar a adesão das mulheres a realização do citopatológico e da mamografia.</a:t>
            </a:r>
            <a:endParaRPr lang="pt-BR" sz="14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</a:rPr>
              <a:t>Meta 3.4.</a:t>
            </a:r>
            <a:r>
              <a:rPr lang="pt-BR" sz="1400" dirty="0">
                <a:latin typeface="Arial" panose="020B0604020202020204" pitchFamily="34" charset="0"/>
              </a:rPr>
              <a:t> Realizar busca ativa em 100% de mulheres com mamografia alterada sem acompanhamento pela unidade de saúde</a:t>
            </a:r>
            <a:endParaRPr lang="pt-BR" sz="1400" dirty="0"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211710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caso, a proporção de busca ativa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realizada em mulheres com mamografia alterada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de 0%, já que apenas uma das quatro mulheres com resultado de mamografia apresentou alteração no exame e esta foi encaminhada para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especialista,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necessitando de busca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ativa.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2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3478"/>
            <a:ext cx="7992888" cy="11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4.</a:t>
            </a:r>
            <a:r>
              <a:rPr lang="pt-BR" sz="1600" dirty="0">
                <a:latin typeface="Arial" panose="020B0604020202020204" pitchFamily="34" charset="0"/>
              </a:rPr>
              <a:t> Melhorar o registro das informações.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4.1.</a:t>
            </a:r>
            <a:r>
              <a:rPr lang="pt-BR" sz="1600" dirty="0">
                <a:latin typeface="Arial" panose="020B0604020202020204" pitchFamily="34" charset="0"/>
              </a:rPr>
              <a:t> Manter registro da coleta de exame citopatológico de colo de útero em registro específico em 100% das mulheres cadastradas.</a:t>
            </a:r>
            <a:endParaRPr lang="pt-BR" sz="1600" dirty="0">
              <a:effectLst/>
            </a:endParaRPr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661591"/>
              </p:ext>
            </p:extLst>
          </p:nvPr>
        </p:nvGraphicFramePr>
        <p:xfrm>
          <a:off x="5364088" y="1351356"/>
          <a:ext cx="3672408" cy="237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Worksheet" r:id="rId3" imgW="4524427" imgH="2781458" progId="Excel.Sheet.8">
                  <p:embed/>
                </p:oleObj>
              </mc:Choice>
              <mc:Fallback>
                <p:oleObj name="Worksheet" r:id="rId3" imgW="4524427" imgH="278145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158" r="-2942" b="-134"/>
                      <a:stretch>
                        <a:fillRect/>
                      </a:stretch>
                    </p:blipFill>
                    <p:spPr bwMode="auto">
                      <a:xfrm>
                        <a:off x="5364088" y="1351356"/>
                        <a:ext cx="3672408" cy="2372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5724128" y="3795886"/>
            <a:ext cx="316835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5: Proporção de mulheres com registro adequado do exame citopatológico de colo de útero</a:t>
            </a:r>
            <a:endParaRPr lang="pt-B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78022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adastramos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283 mulheres no programa sendo 259 na idade que necessita 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Papanicolau.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proporção de mulheres com registros adequados do exame citopatológico, foi de 68,5% no primeiro mês, 59,9% no segundo mês e 52,5,0% no terceiro mês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8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2347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4.</a:t>
            </a:r>
            <a:r>
              <a:rPr lang="pt-BR" sz="1600" dirty="0">
                <a:latin typeface="Arial" panose="020B0604020202020204" pitchFamily="34" charset="0"/>
              </a:rPr>
              <a:t> Melhorar o registro das informações.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4.2.</a:t>
            </a:r>
            <a:r>
              <a:rPr lang="pt-BR" sz="1600" dirty="0">
                <a:latin typeface="Arial" panose="020B0604020202020204" pitchFamily="34" charset="0"/>
              </a:rPr>
              <a:t> Manter registro da realização da mamografia em registro específico em 100% das mulheres cadastradas.</a:t>
            </a:r>
            <a:endParaRPr lang="pt-BR" sz="1600" dirty="0">
              <a:effectLst/>
            </a:endParaRPr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08135"/>
              </p:ext>
            </p:extLst>
          </p:nvPr>
        </p:nvGraphicFramePr>
        <p:xfrm>
          <a:off x="5220072" y="1203598"/>
          <a:ext cx="4074121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hart" r:id="rId3" imgW="4533691" imgH="2390893" progId="Excel.Chart.8">
                  <p:embed/>
                </p:oleObj>
              </mc:Choice>
              <mc:Fallback>
                <p:oleObj name="Chart" r:id="rId3" imgW="4533691" imgH="2390893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83" r="-5937" b="-53"/>
                      <a:stretch>
                        <a:fillRect/>
                      </a:stretch>
                    </p:blipFill>
                    <p:spPr bwMode="auto">
                      <a:xfrm>
                        <a:off x="5220072" y="1203598"/>
                        <a:ext cx="4074121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6012160" y="3571803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6: Proporção de mulheres com registro adequado da mamografia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323528" y="2067694"/>
            <a:ext cx="3795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proporção de mulheres com registro adequado de mamografias, no primeiro mês foi de 18,5%, no segundo mês de 10,0% e no terceiro mês 11,9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registradas109 mulheres na faixa etária de 50 a 69 anos de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idade.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Destas, apenas 13 (11,9%) tinham registro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adequado da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 mamografia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-236562"/>
            <a:ext cx="8496944" cy="186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5.</a:t>
            </a:r>
            <a:r>
              <a:rPr lang="pt-BR" sz="1600" dirty="0">
                <a:latin typeface="Arial" panose="020B0604020202020204" pitchFamily="34" charset="0"/>
              </a:rPr>
              <a:t> Identificar sinais de risco para câncer de colo uterino e de mama.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5.1.</a:t>
            </a:r>
            <a:r>
              <a:rPr lang="pt-BR" sz="1600" dirty="0">
                <a:latin typeface="Arial" panose="020B0604020202020204" pitchFamily="34" charset="0"/>
              </a:rPr>
              <a:t> Pesquisar sinais de alerta para câncer de colo de útero em 100% das mulheres entre 25 e 64 anos (Dor e sangramento após relação sexual e/ou corrimento vaginal excessivo).</a:t>
            </a:r>
            <a:endParaRPr lang="pt-BR" sz="1600" dirty="0">
              <a:effectLst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2" y="1347613"/>
            <a:ext cx="86253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594491"/>
              </p:ext>
            </p:extLst>
          </p:nvPr>
        </p:nvGraphicFramePr>
        <p:xfrm>
          <a:off x="4986808" y="1323835"/>
          <a:ext cx="435597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hart" r:id="rId3" imgW="5267200" imgH="3057670" progId="Excel.Chart.8">
                  <p:embed/>
                </p:oleObj>
              </mc:Choice>
              <mc:Fallback>
                <p:oleObj name="Chart" r:id="rId3" imgW="5267200" imgH="30576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289" r="-5095"/>
                      <a:stretch>
                        <a:fillRect/>
                      </a:stretch>
                    </p:blipFill>
                    <p:spPr bwMode="auto">
                      <a:xfrm>
                        <a:off x="4986808" y="1323835"/>
                        <a:ext cx="4355976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9672" y="4405138"/>
            <a:ext cx="86253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788024" y="3790511"/>
            <a:ext cx="4104456" cy="82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</a:pPr>
            <a:r>
              <a:rPr lang="pt-B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7: Proporção de mulheres entre 25 e 64 anos com pesquisa de sinais de alerta para câncer de colo de útero</a:t>
            </a:r>
            <a:endParaRPr lang="pt-B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4966" y="2774848"/>
            <a:ext cx="3600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proporção de mulheres entre 25 e 64 anos de idade que tiveram pesquisa de sinais de alerta para o câncer de colo de útero, foi de 100% no primeiro mês, 99,9% no segundo mês e 99,6% no terceiro mês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0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-380578"/>
            <a:ext cx="87129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</a:rPr>
              <a:t> </a:t>
            </a:r>
            <a:endParaRPr lang="pt-BR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5.</a:t>
            </a:r>
            <a:r>
              <a:rPr lang="pt-BR" sz="1600" dirty="0">
                <a:latin typeface="Arial" panose="020B0604020202020204" pitchFamily="34" charset="0"/>
              </a:rPr>
              <a:t> Identificar sinais de risco para câncer de colo uterino e de mama.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5.2.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Realizar avaliação de risco para câncer de mama em 100% das mulheres entre 50 e 69 anos.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688" y="9875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69924"/>
              </p:ext>
            </p:extLst>
          </p:nvPr>
        </p:nvGraphicFramePr>
        <p:xfrm>
          <a:off x="4463988" y="1145178"/>
          <a:ext cx="452437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3" imgW="4524427" imgH="2647766" progId="Excel.Chart.8">
                  <p:embed/>
                </p:oleObj>
              </mc:Choice>
              <mc:Fallback>
                <p:oleObj name="Chart" r:id="rId3" imgW="4524427" imgH="2647766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083" r="-2731" b="-96"/>
                      <a:stretch>
                        <a:fillRect/>
                      </a:stretch>
                    </p:blipFill>
                    <p:spPr bwMode="auto">
                      <a:xfrm>
                        <a:off x="4463988" y="1145178"/>
                        <a:ext cx="4524375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63688" y="3635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1923678"/>
            <a:ext cx="345638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proporção de mulheres entre 50 e 69 anos de idade com a avaliação de risco para câncer de mama, foi de 96,3% no primeiro mês, 85,7% no segundo mês e 90,8% no terceiro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mês.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Tivemos um número de 109 mulheres entre 50 e 69 anos de idade cadastradas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109 foram avaliadas para o risco de câncer de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mama.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0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92546"/>
            <a:ext cx="8748464" cy="165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600" b="1" dirty="0">
                <a:latin typeface="Arial" panose="020B0604020202020204" pitchFamily="34" charset="0"/>
              </a:rPr>
              <a:t>Objetivo 6</a:t>
            </a:r>
            <a:r>
              <a:rPr lang="pt-BR" sz="1600" dirty="0">
                <a:latin typeface="Arial" panose="020B0604020202020204" pitchFamily="34" charset="0"/>
              </a:rPr>
              <a:t>. Promover a saúde das mulheres que realizam detecção precoce de câncer de colo de útero e de mama na unidade de saúde.</a:t>
            </a:r>
            <a:endParaRPr lang="pt-BR" sz="1600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600" b="1" dirty="0">
                <a:latin typeface="Arial" panose="020B0604020202020204" pitchFamily="34" charset="0"/>
              </a:rPr>
              <a:t>Meta 6.1.</a:t>
            </a:r>
            <a:r>
              <a:rPr lang="pt-BR" sz="1600" dirty="0">
                <a:latin typeface="Arial" panose="020B0604020202020204" pitchFamily="34" charset="0"/>
              </a:rPr>
              <a:t> Orientar 100% das mulheres cadastradas sobre doenças sexualmente transmissíveis (DST) e fatores de risco para câncer de colo de útero.</a:t>
            </a:r>
            <a:endParaRPr lang="pt-BR" sz="1600" dirty="0">
              <a:effectLst/>
            </a:endParaRPr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312244"/>
              </p:ext>
            </p:extLst>
          </p:nvPr>
        </p:nvGraphicFramePr>
        <p:xfrm>
          <a:off x="4426229" y="1565537"/>
          <a:ext cx="472440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hart" r:id="rId3" imgW="4724437" imgH="2600259" progId="Excel.Chart.8">
                  <p:embed/>
                </p:oleObj>
              </mc:Choice>
              <mc:Fallback>
                <p:oleObj name="Chart" r:id="rId3" imgW="4724437" imgH="2600259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229" y="1565537"/>
                        <a:ext cx="472440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2499742"/>
            <a:ext cx="33843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 registro de 283 mulheres no programa pra detecção precoce para o câncer de colo de útero, pode-se afirmar que todas as 283 receberam orientações sobre a transmissão de doenças sexualmente transmissíveis, alcançando 100% da meta proposta.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7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7495"/>
            <a:ext cx="7560840" cy="720080"/>
          </a:xfrm>
        </p:spPr>
        <p:txBody>
          <a:bodyPr/>
          <a:lstStyle/>
          <a:p>
            <a:r>
              <a:rPr lang="pt-BR" cap="small" dirty="0"/>
              <a:t>Contextualização do Local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9512" y="771551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Baia Formosa se encontra no extremo leste do RN e localiza-se ao sul da capital do estado. Ocupa uma área de 245,510 km² e tem uma população estimada em 9 540 habitantes segundo o último senso realizado.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Disponibiliza de três UBS, duas estão na zona urbana da cidade e uma na zona rural, com três equipes da saúde da família.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 UBS de Baia Formosa PSF-1 se encontra na zona urbana da cidade.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A população adstrita é composta de 3,209 habitantes sendo 1,583 homens e 1,626 mulheres. 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Infraestrutura: seis salas de atendimento.  </a:t>
            </a:r>
            <a:r>
              <a:rPr lang="pt-BR" dirty="0" smtClean="0"/>
              <a:t>A UBS </a:t>
            </a:r>
            <a:r>
              <a:rPr lang="pt-BR" dirty="0"/>
              <a:t>está bem </a:t>
            </a:r>
            <a:r>
              <a:rPr lang="pt-BR" dirty="0" smtClean="0"/>
              <a:t>localizada, </a:t>
            </a:r>
            <a:r>
              <a:rPr lang="pt-BR" dirty="0"/>
              <a:t>a maioria das salas está climatizada, porém se observa a falta de instrumentos </a:t>
            </a:r>
            <a:r>
              <a:rPr lang="pt-BR" dirty="0" smtClean="0"/>
              <a:t>Não existe sala de reunião e não temos farmácia.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52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0"/>
            <a:ext cx="8784976" cy="178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tabLst>
                <a:tab pos="1581150" algn="l"/>
              </a:tabLs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6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Promover a saúde das mulheres que realizam detecção precoce de câncer de colo de útero e de mama na unidade de saúde.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tabLst>
                <a:tab pos="1581150" algn="l"/>
              </a:tabLst>
            </a:pP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6.2.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Orientar 100% das mulheres cadastradas sobre doenças sexualmente transmissíveis (DST) e fatores de risco para câncer de mama.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19236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945787"/>
              </p:ext>
            </p:extLst>
          </p:nvPr>
        </p:nvGraphicFramePr>
        <p:xfrm>
          <a:off x="5004048" y="1855000"/>
          <a:ext cx="429922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hart" r:id="rId3" imgW="5667219" imgH="2647766" progId="Excel.Chart.8">
                  <p:embed/>
                </p:oleObj>
              </mc:Choice>
              <mc:Fallback>
                <p:oleObj name="Chart" r:id="rId3" imgW="5667219" imgH="2647766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038" r="-2637" b="-96"/>
                      <a:stretch>
                        <a:fillRect/>
                      </a:stretch>
                    </p:blipFill>
                    <p:spPr bwMode="auto">
                      <a:xfrm>
                        <a:off x="5004048" y="1855000"/>
                        <a:ext cx="4299223" cy="2647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45716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7303" y="278777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Registramos 109 mulheres com idade entre 50 e 69 anos no programa, das quais 109 receberam orientações sobre os riscos sobre câncer de mama, alcançando a meta com 100% da cobertura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8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200800" cy="719137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92944" y="843558"/>
            <a:ext cx="835292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intervenção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propiciou a ampliação da cobertura da Atenção a Mulher na área de abrangência do PSF-1 de Baia Formosa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aumento do número de coletas de citopatológicos e com a solicitação das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mamografias,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informação sobre os temas de câncer de mama e de útero.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Houve uma melhora no registro da informação sobre a atenção já que criamos um arquivo com as fichas espelhos que servirá para o controle da realização dos exames do citopatológico e da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mamografia.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equipe a intervenção exigiu que a mesma se unisse para captar o máximo de mulheres para realização dos exames e conscientizar a todas sobre a importância dos mesmos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UBS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teve uma grande importância o a implantação da intervenção, pois antes	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 as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atividades de atenção à Mulher estavam estacionadas pois, pela ausência de foco de luz na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os últimos três meses, não estava sendo brindada 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atenção.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 a intervenção, o serviço voltou a ser oferecido na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Unidade. </a:t>
            </a:r>
          </a:p>
        </p:txBody>
      </p:sp>
    </p:spTree>
    <p:extLst>
      <p:ext uri="{BB962C8B-B14F-4D97-AF65-F5344CB8AC3E}">
        <p14:creationId xmlns:p14="http://schemas.microsoft.com/office/powerpoint/2010/main" val="344985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1" y="123478"/>
            <a:ext cx="8496944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nossa comunidade, o impacto da intervenção	 na área de abrangência foi significativo, pois as mulheres se sentiram bem acolhidas, incentivadas devido a volta da realização da coleta dos citopatológicos e da solicitação das mamografias, pois muitas nunca tinham realizado o exame e não sabiam da importância do mesmo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principal logro com isso é a perpetuação das informações na comunidade e a autonomia de cada mulher enfatizando a responsabilidade de cada mulher com a sua saúde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Apesar da ampliação da cobertura do programa ainda temos muitas mulheres que não foram abordadas durante a intervenção, por isso é relevante a continuação das ações na unidade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intervenção poderia ter sido facilitada se a gestão tivesse oferecido o apoio necessário para as ações. Se solicitou desde um princípio o foco de luz para a realização das coletas de citopatológicos e a iniciativa para realização das mamografias, porém esses não foram providenciados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4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7838"/>
            <a:ext cx="7560840" cy="719137"/>
          </a:xfrm>
        </p:spPr>
        <p:txBody>
          <a:bodyPr/>
          <a:lstStyle/>
          <a:p>
            <a:r>
              <a:rPr lang="pt-BR" dirty="0" smtClean="0"/>
              <a:t>Processo de Aprendizagem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196975"/>
            <a:ext cx="86409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intervenção foi uma experiência única para mim e para o restante da equipe, pois desenvolvemos conhecimentos, aumentamos habilidades e observamos o quanto podemos fazer a diferença dentro da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realidade.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toda a especialização, tive como prioridade o processo de aprendizagem, e por isso, tive que superar cada obstáculo encontrado durante a intervenção para poder fazer acontecer o impacto tão esperado na comunidade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de tudo isso, senti o choque entre a realidade vivida e a teoria para todos os profissionais de saúde. Confesso que pensava ainda ser mais discreta a disparidade entre essas e esperava também encontrar mais preparação de parte da gestão para poder melhorar a realidade da comunidade, porém me deparei com a grande influência negativa da política no âmbito da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saúde.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Apesar desses obstáculos, ao final desses meses, me sinto mais preparada para cumprir com a função de melhorar a qualidade da vida das pessoas e trabalhar em equipe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pt-BR" sz="14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855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3346450" cy="719137"/>
          </a:xfrm>
        </p:spPr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1009057"/>
            <a:ext cx="8928992" cy="580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latin typeface="Arial" panose="020B0604020202020204" pitchFamily="34" charset="0"/>
              </a:rPr>
              <a:t>BRASIL. Ministério da Saúde. Secretaria de Atenção à Saúde. Departamento de Atenção Básica. Caderno de Atenção Básica: Controle dos Cânceres do Colo do útero e de Mama. 2 ed. Brasília: Ministério da Saúde, 2013. 124p. (Cadernos de Atenção Básica, n. 13).</a:t>
            </a:r>
            <a:endParaRPr lang="pt-BR" sz="12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latin typeface="Arial" panose="020B0604020202020204" pitchFamily="34" charset="0"/>
              </a:rPr>
              <a:t> </a:t>
            </a:r>
            <a:endParaRPr lang="pt-BR" sz="12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latin typeface="Arial" panose="020B0604020202020204" pitchFamily="34" charset="0"/>
              </a:rPr>
              <a:t>BRASIL. Instituto Nacional do Câncer (INCA). Prevenção Câncer de mama. Disponível em:&lt;</a:t>
            </a:r>
            <a:r>
              <a:rPr lang="pt-BR" sz="1200" dirty="0">
                <a:solidFill>
                  <a:srgbClr val="0563C1"/>
                </a:solidFill>
                <a:latin typeface="Arial" panose="020B0604020202020204" pitchFamily="34" charset="0"/>
                <a:hlinkClick r:id="rId2"/>
              </a:rPr>
              <a:t>http://www2.inca.gov.br/wps/wcm/connect/tiposdecancer/site/home/mama+/prevencao</a:t>
            </a:r>
            <a:r>
              <a:rPr lang="pt-BR" sz="1200" dirty="0">
                <a:latin typeface="Arial" panose="020B0604020202020204" pitchFamily="34" charset="0"/>
              </a:rPr>
              <a:t>&gt; Acessado em 01/09/2013</a:t>
            </a:r>
            <a:r>
              <a:rPr lang="pt-BR" sz="1200" dirty="0" smtClean="0">
                <a:latin typeface="Arial" panose="020B0604020202020204" pitchFamily="34" charset="0"/>
              </a:rPr>
              <a:t>.</a:t>
            </a:r>
            <a:endParaRPr lang="pt-BR" sz="12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200" dirty="0"/>
          </a:p>
          <a:p>
            <a:pPr algn="just">
              <a:spcAft>
                <a:spcPts val="10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BRASIL. Portaria nº 2.488, de 21 de outubro de 2011, a Atenção Primária à Saúde.</a:t>
            </a:r>
            <a:endParaRPr lang="pt-BR" sz="1200" dirty="0"/>
          </a:p>
          <a:p>
            <a:pPr algn="just">
              <a:spcAft>
                <a:spcPts val="10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Diário Oficial da União, Ministério da Saúde. Acesso: julho, 2013b.</a:t>
            </a:r>
            <a:endParaRPr lang="pt-BR" sz="1200" dirty="0"/>
          </a:p>
          <a:p>
            <a:pPr algn="just">
              <a:spcAft>
                <a:spcPts val="10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IBGE. Censo Demográfico 2010. Disponível em: &lt;http://www.censo2010.ibge.gov.br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&gt;.</a:t>
            </a:r>
            <a:endParaRPr lang="pt-BR" sz="1200" dirty="0" smtClean="0"/>
          </a:p>
          <a:p>
            <a:pPr algn="just">
              <a:spcAft>
                <a:spcPts val="1000"/>
              </a:spcAft>
            </a:pPr>
            <a:endParaRPr lang="pt-BR" sz="1200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INSTITUTO NACIONAL DE CÂNCER (Brasil). Coordenação Geral de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Ações</a:t>
            </a:r>
            <a:r>
              <a:rPr lang="pt-BR" sz="1200" dirty="0" smtClean="0"/>
              <a:t>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Estratégicas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. Divisão de Apoio à Rede de Atenção Oncológica. Diretrizes brasileiras para o rastreamento do câncer do colo do útero / Instituto Nacional de Câncer. Coordenação Geral de Ações Estratégicas. Divisão de Apoio à Rede de Atenção Oncológica. – Rio de Janeiro: INCA, 2011. 104p.</a:t>
            </a:r>
            <a:endParaRPr lang="pt-BR" sz="1200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pt-BR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000000"/>
                </a:solidFill>
              </a:rPr>
              <a:t> </a:t>
            </a:r>
            <a:endParaRPr lang="pt-BR" dirty="0"/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46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7838"/>
            <a:ext cx="7560840" cy="719137"/>
          </a:xfrm>
        </p:spPr>
        <p:txBody>
          <a:bodyPr/>
          <a:lstStyle/>
          <a:p>
            <a:r>
              <a:rPr lang="pt-BR" sz="2800" dirty="0"/>
              <a:t>Situação da Saúde na área de abrangência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059582"/>
            <a:ext cx="8208911" cy="367240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/>
              <a:t>A equipe é composta por uma Médica, uma Enfermeira, uma Técnica de Enfermagem, oito Agentes comunitários de </a:t>
            </a:r>
            <a:r>
              <a:rPr lang="pt-BR" sz="2000" dirty="0" smtClean="0"/>
              <a:t>Saúde.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O atendimento da equipe está organizado através de agendamentos de grupos prioritários, livre demanda e visitas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Existe atenção especializada de reumatologia e a nutricionista e fisioterapeuta </a:t>
            </a:r>
            <a:r>
              <a:rPr lang="pt-BR" sz="2000" dirty="0"/>
              <a:t>atende três dias pela </a:t>
            </a:r>
            <a:r>
              <a:rPr lang="pt-BR" sz="2000" dirty="0" smtClean="0"/>
              <a:t>semana.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8566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5777681" cy="576064"/>
          </a:xfrm>
        </p:spPr>
        <p:txBody>
          <a:bodyPr/>
          <a:lstStyle/>
          <a:p>
            <a:r>
              <a:rPr lang="pt-BR" dirty="0"/>
              <a:t>Problema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8064895" cy="345638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Na UBS PSF-1, no ano de 2013 foram realizados 201 exames citopatológicos alcançando apenas 19% da cobertura  esperada. Em relação às mamografias, não existe registro de quantas foram feitas. Além disso, não existe um seguimento dessas </a:t>
            </a:r>
            <a:r>
              <a:rPr lang="pt-BR" dirty="0" smtClean="0"/>
              <a:t>usuárias </a:t>
            </a:r>
            <a:r>
              <a:rPr lang="pt-BR" dirty="0"/>
              <a:t>e esse rastreamento é feito apenas de maneira </a:t>
            </a:r>
            <a:r>
              <a:rPr lang="pt-BR" dirty="0" err="1"/>
              <a:t>oportunistica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0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7838"/>
            <a:ext cx="5705673" cy="719137"/>
          </a:xfrm>
        </p:spPr>
        <p:txBody>
          <a:bodyPr/>
          <a:lstStyle/>
          <a:p>
            <a:r>
              <a:rPr lang="pt-BR" b="1" dirty="0"/>
              <a:t>Objetivo Geral: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7" y="1419622"/>
            <a:ext cx="8352928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Melhorar a atenção à saúde da mulher com ênfase na detecção precoce do câncer de colo do útero e do câncer de mama na área de abrangência da UBS PSF-1 do Município de Baía Formosa no ano de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86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5487"/>
            <a:ext cx="7560840" cy="648072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771550"/>
            <a:ext cx="8208912" cy="41044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O cadastramento </a:t>
            </a:r>
            <a:r>
              <a:rPr lang="pt-BR" sz="1600" dirty="0" smtClean="0"/>
              <a:t>foi </a:t>
            </a:r>
            <a:r>
              <a:rPr lang="pt-BR" sz="1600" dirty="0"/>
              <a:t>realizado durante a procura das </a:t>
            </a:r>
            <a:r>
              <a:rPr lang="pt-BR" sz="1600" dirty="0" smtClean="0"/>
              <a:t>mulheres </a:t>
            </a:r>
            <a:r>
              <a:rPr lang="pt-BR" sz="1600" dirty="0"/>
              <a:t>a UBS além da busca ativa pelos ACS </a:t>
            </a:r>
            <a:r>
              <a:rPr lang="pt-BR" sz="1600" dirty="0" smtClean="0"/>
              <a:t> </a:t>
            </a:r>
            <a:r>
              <a:rPr lang="pt-BR" sz="1600" dirty="0"/>
              <a:t>que não frequentam a unidade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endParaRPr lang="pt-BR" sz="1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A estratificação de risco </a:t>
            </a:r>
            <a:r>
              <a:rPr lang="pt-BR" sz="1600" dirty="0" smtClean="0"/>
              <a:t>foi </a:t>
            </a:r>
            <a:r>
              <a:rPr lang="pt-BR" sz="1600" dirty="0"/>
              <a:t>feita com base nos principais fatores de risco para o desenvolvimento das patologias assim como através dos sintomas característicos de tais </a:t>
            </a:r>
            <a:r>
              <a:rPr lang="pt-BR" sz="1600" dirty="0" smtClean="0"/>
              <a:t>doenças. Utilizada </a:t>
            </a:r>
            <a:r>
              <a:rPr lang="pt-BR" sz="1600" dirty="0"/>
              <a:t>uma ficha espelho brindada pelo curso </a:t>
            </a:r>
            <a:r>
              <a:rPr lang="pt-BR" sz="1600" dirty="0" smtClean="0"/>
              <a:t>com </a:t>
            </a:r>
            <a:r>
              <a:rPr lang="pt-BR" sz="1600" dirty="0"/>
              <a:t>as informações importantes sobre a saúde da mulher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endParaRPr lang="pt-BR" sz="1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Os fatores de risco avaliados serão: antecedentes ginecológicos e obstétricos, dismenorreia, sangramento pós-coito, </a:t>
            </a:r>
            <a:r>
              <a:rPr lang="pt-BR" sz="1600" dirty="0" err="1"/>
              <a:t>dispareunia</a:t>
            </a:r>
            <a:r>
              <a:rPr lang="pt-BR" sz="1600" dirty="0"/>
              <a:t>, </a:t>
            </a:r>
            <a:r>
              <a:rPr lang="pt-BR" sz="1600" dirty="0" smtClean="0"/>
              <a:t>número </a:t>
            </a:r>
            <a:r>
              <a:rPr lang="pt-BR" sz="1600" dirty="0"/>
              <a:t>de companheiros sexuais, se já realizou </a:t>
            </a:r>
            <a:r>
              <a:rPr lang="pt-BR" sz="1600" dirty="0" smtClean="0"/>
              <a:t>o </a:t>
            </a:r>
            <a:r>
              <a:rPr lang="pt-BR" sz="1600" dirty="0"/>
              <a:t>Papanicolau e a Mamografia, </a:t>
            </a:r>
            <a:r>
              <a:rPr lang="pt-BR" sz="1600" dirty="0" smtClean="0"/>
              <a:t>antecedentes </a:t>
            </a:r>
            <a:r>
              <a:rPr lang="pt-BR" sz="1600" dirty="0"/>
              <a:t>não patológicos como realização de exercício físico, consumo de bebida alcoólica e tabaco, dieta, uso de preservativos e uso de reposição hormonal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r>
              <a:rPr lang="pt-BR" sz="1600" dirty="0" smtClean="0"/>
              <a:t> </a:t>
            </a:r>
            <a:endParaRPr lang="pt-BR" sz="1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/>
              <a:t>A médica e a enfermeira </a:t>
            </a:r>
            <a:r>
              <a:rPr lang="pt-BR" sz="1600" dirty="0" smtClean="0"/>
              <a:t>foram </a:t>
            </a:r>
            <a:r>
              <a:rPr lang="pt-BR" sz="1600" dirty="0"/>
              <a:t>as responsáveis por coletar os dados na ficha acessória e solicitar os exames de rastreamento, além de orientar sobre os fatores de riso e sobre a importância dos </a:t>
            </a:r>
            <a:r>
              <a:rPr lang="pt-BR" sz="1600" dirty="0" smtClean="0"/>
              <a:t>exames.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7971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776863" cy="3096344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8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Resultados</a:t>
            </a:r>
            <a:endParaRPr lang="pt-BR" sz="8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690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632848" cy="1008112"/>
          </a:xfrm>
        </p:spPr>
        <p:txBody>
          <a:bodyPr/>
          <a:lstStyle/>
          <a:p>
            <a:r>
              <a:rPr lang="pt-BR" sz="1600" b="1" dirty="0"/>
              <a:t>Objetivo 1.</a:t>
            </a:r>
            <a:r>
              <a:rPr lang="pt-BR" sz="1600" dirty="0"/>
              <a:t> Ampliar a cobertura de detecção precoce do câncer de colo uterino e do câncer de mama</a:t>
            </a:r>
            <a:br>
              <a:rPr lang="pt-BR" sz="1600" dirty="0"/>
            </a:br>
            <a:r>
              <a:rPr lang="pt-BR" sz="1600" b="1" dirty="0"/>
              <a:t>Meta 1.1.</a:t>
            </a:r>
            <a:r>
              <a:rPr lang="pt-BR" sz="1600" dirty="0"/>
              <a:t> Ampliar a cobertura de detecção precoce do câncer de colo de útero das mulheres na faixa etária entre 25 e 64 anos de idade para 60%.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79712" y="156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85091"/>
              </p:ext>
            </p:extLst>
          </p:nvPr>
        </p:nvGraphicFramePr>
        <p:xfrm>
          <a:off x="5076056" y="1779663"/>
          <a:ext cx="396044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3" imgW="4724437" imgH="2609929" progId="Excel.Chart.8">
                  <p:embed/>
                </p:oleObj>
              </mc:Choice>
              <mc:Fallback>
                <p:oleObj name="Chart" r:id="rId3" imgW="4724437" imgH="2609929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983" b="-24"/>
                      <a:stretch>
                        <a:fillRect/>
                      </a:stretch>
                    </p:blipFill>
                    <p:spPr bwMode="auto">
                      <a:xfrm>
                        <a:off x="5076056" y="1779663"/>
                        <a:ext cx="3960440" cy="260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79712" y="4173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3528" y="2035022"/>
            <a:ext cx="408128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Estima-se que na área de abrangência existem aproximadamente 834,34 mulheres na faixa etária entre 25 e 64 anos de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idade.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intervenção cadastramos 99 mulheres com exames em dia (11,8%), sendo realizados 98 coletas de citopatológicos com apenas 35 resultados no período dos três meses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920880" cy="719137"/>
          </a:xfrm>
        </p:spPr>
        <p:txBody>
          <a:bodyPr/>
          <a:lstStyle/>
          <a:p>
            <a:r>
              <a:rPr lang="pt-BR" sz="1600" b="1" dirty="0"/>
              <a:t>Objetivo 1.</a:t>
            </a:r>
            <a:r>
              <a:rPr lang="pt-BR" sz="1600" dirty="0"/>
              <a:t> Ampliar a cobertura de detecção precoce do câncer de colo e do câncer de </a:t>
            </a:r>
            <a:r>
              <a:rPr lang="pt-BR" sz="1600" dirty="0" smtClean="0"/>
              <a:t>mama</a:t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Meta 1.2.</a:t>
            </a:r>
            <a:r>
              <a:rPr lang="pt-BR" sz="1600" dirty="0"/>
              <a:t> Ampliar a cobertura de detecção precoce do câncer de mama das mulheres na faixa etária entre 50 e 69 anos de idade para 60%.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12035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49973"/>
              </p:ext>
            </p:extLst>
          </p:nvPr>
        </p:nvGraphicFramePr>
        <p:xfrm>
          <a:off x="5148064" y="1036623"/>
          <a:ext cx="383431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3" imgW="4705489" imgH="2514495" progId="Excel.Chart.8">
                  <p:embed/>
                </p:oleObj>
              </mc:Choice>
              <mc:Fallback>
                <p:oleObj name="Chart" r:id="rId3" imgW="4705489" imgH="2514495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482" r="-607" b="-127"/>
                      <a:stretch>
                        <a:fillRect/>
                      </a:stretch>
                    </p:blipFill>
                    <p:spPr bwMode="auto">
                      <a:xfrm>
                        <a:off x="5148064" y="1036623"/>
                        <a:ext cx="383431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37181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084168" y="3606881"/>
            <a:ext cx="273630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3: Proporção de mulheres entre 50 e 69 anos com exame em dia para detecção precoce de </a:t>
            </a:r>
            <a:r>
              <a:rPr lang="pt-B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câncer </a:t>
            </a:r>
            <a:r>
              <a:rPr lang="pt-B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mama</a:t>
            </a:r>
            <a:endParaRPr lang="pt-BR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2373977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o cálculo baseado na população total da área, temos aproximadamente 266 mulheres entre 50 e 69 anos. Ao iniciar a intervenção não tínhamos registros de quantas mulheres haviam realizado a mamografia. Durante a intervenção apenas 4 mulheres foram cadastradas com a mamografia em dia (1,5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</a:t>
            </a:r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88098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TCC - Thamara [Modo de Compatibilidade]" id="{1FFCFA15-9004-4A37-8578-19D899839F86}" vid="{F4319BB4-E659-43B4-8A2C-5CAD7C353FF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259</TotalTime>
  <Words>1911</Words>
  <Application>Microsoft Office PowerPoint</Application>
  <PresentationFormat>Apresentação na tela (16:9)</PresentationFormat>
  <Paragraphs>117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Andalus</vt:lpstr>
      <vt:lpstr>Arial</vt:lpstr>
      <vt:lpstr>Calibri</vt:lpstr>
      <vt:lpstr>Times New Roman</vt:lpstr>
      <vt:lpstr>Wingdings</vt:lpstr>
      <vt:lpstr>Apresentação</vt:lpstr>
      <vt:lpstr>Chart</vt:lpstr>
      <vt:lpstr>Worksheet</vt:lpstr>
      <vt:lpstr>Apresentação do PowerPoint</vt:lpstr>
      <vt:lpstr>Contextualização do Local</vt:lpstr>
      <vt:lpstr>Situação da Saúde na área de abrangência</vt:lpstr>
      <vt:lpstr>Problema</vt:lpstr>
      <vt:lpstr>Objetivo Geral:  </vt:lpstr>
      <vt:lpstr>Metodologia</vt:lpstr>
      <vt:lpstr>                     Resultados</vt:lpstr>
      <vt:lpstr>Objetivo 1. Ampliar a cobertura de detecção precoce do câncer de colo uterino e do câncer de mama Meta 1.1. Ampliar a cobertura de detecção precoce do câncer de colo de útero das mulheres na faixa etária entre 25 e 64 anos de idade para 60%. </vt:lpstr>
      <vt:lpstr>Objetivo 1. Ampliar a cobertura de detecção precoce do câncer de colo e do câncer de mama  Meta 1.2. Ampliar a cobertura de detecção precoce do câncer de mama das mulheres na faixa etária entre 50 e 69 anos de idade para 60%. </vt:lpstr>
      <vt:lpstr>Objetivo 2. Melhorar a qualidade do atendimento das mulheres que realizam detecção precoce de câncer de colo de útero e de mama na unidade de saúde.  Meta 2.1. Obter 100% das coletas de amostra satisfatória do exame citopatológico, com o fim de melhorar a qualidade do atendimento das mulheres que realizam a detecção precoce. </vt:lpstr>
      <vt:lpstr> Objetivo 3. Melhorar a adesão das mulheres a realização do citopatológico e da mamografia.  Meta 3.1. Identificar 100% das mulheres com exame citopatológico alterado sem acompanhamento pela unidade de saúde.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Processo de Aprendizagem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elisiane</dc:creator>
  <cp:lastModifiedBy>Natalia</cp:lastModifiedBy>
  <cp:revision>39</cp:revision>
  <dcterms:created xsi:type="dcterms:W3CDTF">2015-01-22T07:25:28Z</dcterms:created>
  <dcterms:modified xsi:type="dcterms:W3CDTF">2015-01-22T23:01:47Z</dcterms:modified>
</cp:coreProperties>
</file>