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9" r:id="rId12"/>
    <p:sldId id="271" r:id="rId13"/>
    <p:sldId id="273" r:id="rId14"/>
    <p:sldId id="274" r:id="rId15"/>
    <p:sldId id="275" r:id="rId16"/>
    <p:sldId id="276" r:id="rId17"/>
    <p:sldId id="263" r:id="rId18"/>
    <p:sldId id="278" r:id="rId19"/>
    <p:sldId id="27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76FBA-D3AA-4253-AB0F-715E26529ECB}" type="datetimeFigureOut">
              <a:rPr lang="en-US"/>
              <a:pPr>
                <a:defRPr/>
              </a:pPr>
              <a:t>3/21/2014</a:t>
            </a:fld>
            <a:endParaRPr lang="en-US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DDFCD-B957-4D61-91C3-40405A93F5B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227DB-6A46-442B-BE29-4A327CBF14F6}" type="datetimeFigureOut">
              <a:rPr lang="en-US"/>
              <a:pPr>
                <a:defRPr/>
              </a:pPr>
              <a:t>3/21/2014</a:t>
            </a:fld>
            <a:endParaRPr lang="en-US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A8537-CBDE-4A6D-A1B6-13A4CEB4154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2DCD3-66D8-424E-BB79-7D9746EADE7B}" type="datetimeFigureOut">
              <a:rPr lang="en-US"/>
              <a:pPr>
                <a:defRPr/>
              </a:pPr>
              <a:t>3/21/2014</a:t>
            </a:fld>
            <a:endParaRPr lang="en-US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CB612-D91E-4291-B5A0-D5FCB5ECEC1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ABE2E-14D9-4EFE-A25A-3F3DCEEF7BF7}" type="datetimeFigureOut">
              <a:rPr lang="en-US"/>
              <a:pPr>
                <a:defRPr/>
              </a:pPr>
              <a:t>3/21/2014</a:t>
            </a:fld>
            <a:endParaRPr lang="en-US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D6CD3-6577-4F32-9E1E-829A036FF10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90C54-D1DC-48BE-BD6D-85EF6CC4FF74}" type="datetimeFigureOut">
              <a:rPr lang="en-US"/>
              <a:pPr>
                <a:defRPr/>
              </a:pPr>
              <a:t>3/21/2014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E8B7A-C130-415E-81C3-0AC1B91325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9E84D-E750-4428-B4E4-FB92A00D6C84}" type="datetimeFigureOut">
              <a:rPr lang="en-US"/>
              <a:pPr>
                <a:defRPr/>
              </a:pPr>
              <a:t>3/21/2014</a:t>
            </a:fld>
            <a:endParaRPr lang="en-US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C2138-660D-4EC1-8503-6D766A8F3E6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A8D87-6137-48A3-A668-5CADD619AE5D}" type="datetimeFigureOut">
              <a:rPr lang="en-US"/>
              <a:pPr>
                <a:defRPr/>
              </a:pPr>
              <a:t>3/21/2014</a:t>
            </a:fld>
            <a:endParaRPr lang="en-US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2D4C8-B0AE-4CDF-A562-39931507AB7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411F0-D8FA-4E2F-B166-43A2212169BB}" type="datetimeFigureOut">
              <a:rPr lang="en-US"/>
              <a:pPr>
                <a:defRPr/>
              </a:pPr>
              <a:t>3/21/2014</a:t>
            </a:fld>
            <a:endParaRPr lang="en-US"/>
          </a:p>
        </p:txBody>
      </p:sp>
      <p:sp>
        <p:nvSpPr>
          <p:cNvPr id="4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18272-111C-45F2-80EE-D175C20E8B7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0E116-8148-4448-8CED-E1089511A3FB}" type="datetimeFigureOut">
              <a:rPr lang="en-US"/>
              <a:pPr>
                <a:defRPr/>
              </a:pPr>
              <a:t>3/21/2014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7EE5-DFBA-48BE-8F77-BC0DDE882B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198BC-543E-4362-8545-647BD93A5224}" type="datetimeFigureOut">
              <a:rPr lang="en-US"/>
              <a:pPr>
                <a:defRPr/>
              </a:pPr>
              <a:t>3/21/2014</a:t>
            </a:fld>
            <a:endParaRPr lang="en-US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1501B-1CEF-420A-901E-F128CFFA2E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51095-3B57-4C6D-A0C8-00F111E0881B}" type="datetimeFigureOut">
              <a:rPr lang="en-US"/>
              <a:pPr>
                <a:defRPr/>
              </a:pPr>
              <a:t>3/21/2014</a:t>
            </a:fld>
            <a:endParaRPr lang="en-US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6959D-3B97-48B5-B315-1868F4BC958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1027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407CEF-77A6-4BD9-8A27-55D38A43ECCF}" type="datetimeFigureOut">
              <a:rPr lang="en-US"/>
              <a:pPr>
                <a:defRPr/>
              </a:pPr>
              <a:t>3/21/2014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22B9F4-45DF-4A83-8486-36E1EA240CC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9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07496" cy="425956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pt-BR" dirty="0" smtClean="0"/>
              <a:t> </a:t>
            </a:r>
            <a:r>
              <a:rPr lang="pt-BR" sz="3600" dirty="0"/>
              <a:t>Qualificação da atenção ao pré-natal e </a:t>
            </a:r>
            <a:r>
              <a:rPr lang="pt-BR" sz="3600" dirty="0" err="1" smtClean="0"/>
              <a:t>puerpério</a:t>
            </a:r>
            <a:r>
              <a:rPr lang="pt-BR" sz="3600" dirty="0" smtClean="0"/>
              <a:t> </a:t>
            </a:r>
            <a:r>
              <a:rPr lang="pt-BR" sz="3600" dirty="0"/>
              <a:t>na Unidade Básica de Saúde Santa Cecília, município de </a:t>
            </a:r>
            <a:r>
              <a:rPr lang="pt-BR" sz="3600" dirty="0" smtClean="0"/>
              <a:t>Gravataí/RS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pt-BR" dirty="0" err="1" smtClean="0"/>
              <a:t>Nataly</a:t>
            </a:r>
            <a:r>
              <a:rPr lang="pt-BR" dirty="0" smtClean="0"/>
              <a:t> O. de Moraes</a:t>
            </a:r>
            <a:br>
              <a:rPr lang="pt-BR" dirty="0" smtClean="0"/>
            </a:br>
            <a:r>
              <a:rPr lang="pt-BR" dirty="0" smtClean="0"/>
              <a:t>Orientadora: Betânia Rodrigues dos Santos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Espaço Reservado para Imagem 4" descr="UFPEL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0648" b="10648"/>
          <a:stretch>
            <a:fillRect/>
          </a:stretch>
        </p:blipFill>
        <p:spPr>
          <a:xfrm>
            <a:off x="2843808" y="5085184"/>
            <a:ext cx="1440160" cy="1224136"/>
          </a:xfrm>
        </p:spPr>
      </p:pic>
      <p:pic>
        <p:nvPicPr>
          <p:cNvPr id="6" name="Espaço Reservado para Imagem 4" descr="UFP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5085184"/>
            <a:ext cx="1603876" cy="1224135"/>
          </a:xfrm>
          <a:prstGeom prst="rect">
            <a:avLst/>
          </a:prstGeo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468313" y="1341438"/>
            <a:ext cx="4040187" cy="5746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dirty="0" smtClean="0"/>
              <a:t>EQU</a:t>
            </a:r>
            <a:endParaRPr lang="en-US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half" idx="3"/>
          </p:nvPr>
        </p:nvSpPr>
        <p:spPr>
          <a:xfrm>
            <a:off x="4716463" y="1196975"/>
            <a:ext cx="3898900" cy="7508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dirty="0" smtClean="0"/>
              <a:t>DM</a:t>
            </a:r>
            <a:endParaRPr lang="en-US" dirty="0"/>
          </a:p>
        </p:txBody>
      </p:sp>
      <p:pic>
        <p:nvPicPr>
          <p:cNvPr id="12293" name="Gráfico 4"/>
          <p:cNvPicPr>
            <a:picLocks noGrp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87900" y="2349500"/>
            <a:ext cx="4040188" cy="2159000"/>
          </a:xfrm>
        </p:spPr>
      </p:pic>
      <p:pic>
        <p:nvPicPr>
          <p:cNvPr id="12294" name="Gráfico 6"/>
          <p:cNvPicPr>
            <a:picLocks noChangeArrowheads="1"/>
          </p:cNvPicPr>
          <p:nvPr/>
        </p:nvPicPr>
        <p:blipFill>
          <a:blip r:embed="rId3"/>
          <a:srcRect b="-124"/>
          <a:stretch>
            <a:fillRect/>
          </a:stretch>
        </p:blipFill>
        <p:spPr bwMode="auto">
          <a:xfrm>
            <a:off x="395288" y="2349500"/>
            <a:ext cx="4038600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Texto 2"/>
          <p:cNvSpPr txBox="1">
            <a:spLocks/>
          </p:cNvSpPr>
          <p:nvPr/>
        </p:nvSpPr>
        <p:spPr>
          <a:xfrm>
            <a:off x="395288" y="1989138"/>
            <a:ext cx="4032250" cy="287337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Meta: </a:t>
            </a:r>
            <a:r>
              <a:rPr lang="pt-BR" dirty="0">
                <a:latin typeface="+mn-lt"/>
                <a:cs typeface="+mn-cs"/>
              </a:rPr>
              <a:t>100% </a:t>
            </a:r>
            <a:endParaRPr lang="en-US" cap="all" dirty="0">
              <a:latin typeface="+mn-lt"/>
              <a:cs typeface="+mn-cs"/>
            </a:endParaRPr>
          </a:p>
        </p:txBody>
      </p:sp>
      <p:sp>
        <p:nvSpPr>
          <p:cNvPr id="11" name="Espaço Reservado para Texto 2"/>
          <p:cNvSpPr txBox="1">
            <a:spLocks/>
          </p:cNvSpPr>
          <p:nvPr/>
        </p:nvSpPr>
        <p:spPr>
          <a:xfrm>
            <a:off x="4787900" y="2060575"/>
            <a:ext cx="4032250" cy="2889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Meta: </a:t>
            </a:r>
            <a:r>
              <a:rPr lang="pt-BR" dirty="0">
                <a:latin typeface="+mn-lt"/>
                <a:cs typeface="+mn-cs"/>
              </a:rPr>
              <a:t>100% </a:t>
            </a:r>
            <a:endParaRPr lang="en-US" cap="all" dirty="0">
              <a:latin typeface="+mn-lt"/>
              <a:cs typeface="+mn-cs"/>
            </a:endParaRPr>
          </a:p>
        </p:txBody>
      </p:sp>
      <p:sp>
        <p:nvSpPr>
          <p:cNvPr id="12297" name="Retângulo 1"/>
          <p:cNvSpPr>
            <a:spLocks noChangeArrowheads="1"/>
          </p:cNvSpPr>
          <p:nvPr/>
        </p:nvSpPr>
        <p:spPr bwMode="auto">
          <a:xfrm>
            <a:off x="4181475" y="3244850"/>
            <a:ext cx="300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latin typeface="Book Antiqua" pitchFamily="18" charset="0"/>
              </a:rPr>
              <a:t>1</a:t>
            </a:r>
            <a:endParaRPr lang="en-US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355600" y="1125538"/>
            <a:ext cx="4041775" cy="50323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sz="1800" dirty="0" smtClean="0"/>
              <a:t>Sorologias</a:t>
            </a:r>
            <a:endParaRPr lang="en-US" sz="1800" dirty="0"/>
          </a:p>
        </p:txBody>
      </p:sp>
      <p:pic>
        <p:nvPicPr>
          <p:cNvPr id="13316" name="Gráfico 7"/>
          <p:cNvPicPr>
            <a:picLocks noGrp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95288" y="1844675"/>
            <a:ext cx="4040187" cy="2103438"/>
          </a:xfrm>
        </p:spPr>
      </p:pic>
      <p:pic>
        <p:nvPicPr>
          <p:cNvPr id="13317" name="Gráfico 8"/>
          <p:cNvPicPr>
            <a:picLocks noGrp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787900" y="1844675"/>
            <a:ext cx="3825875" cy="2163763"/>
          </a:xfrm>
        </p:spPr>
      </p:pic>
      <p:pic>
        <p:nvPicPr>
          <p:cNvPr id="13318" name="Gráfico 5"/>
          <p:cNvPicPr>
            <a:picLocks noChangeArrowheads="1"/>
          </p:cNvPicPr>
          <p:nvPr/>
        </p:nvPicPr>
        <p:blipFill>
          <a:blip r:embed="rId4"/>
          <a:srcRect b="-52"/>
          <a:stretch>
            <a:fillRect/>
          </a:stretch>
        </p:blipFill>
        <p:spPr bwMode="auto">
          <a:xfrm>
            <a:off x="4787900" y="4437063"/>
            <a:ext cx="3887788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Gráfico 9"/>
          <p:cNvPicPr>
            <a:picLocks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4365625"/>
            <a:ext cx="403225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Texto 2"/>
          <p:cNvSpPr txBox="1">
            <a:spLocks/>
          </p:cNvSpPr>
          <p:nvPr/>
        </p:nvSpPr>
        <p:spPr>
          <a:xfrm>
            <a:off x="395288" y="1557338"/>
            <a:ext cx="4032250" cy="287337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Meta:</a:t>
            </a:r>
            <a:r>
              <a:rPr lang="pt-BR" dirty="0">
                <a:latin typeface="+mn-lt"/>
                <a:cs typeface="+mn-cs"/>
              </a:rPr>
              <a:t>100% </a:t>
            </a:r>
            <a:endParaRPr lang="en-US" cap="all" dirty="0">
              <a:latin typeface="+mn-lt"/>
              <a:cs typeface="+mn-cs"/>
            </a:endParaRPr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>
          <a:xfrm>
            <a:off x="4787900" y="1412875"/>
            <a:ext cx="3960813" cy="431800"/>
          </a:xfrm>
          <a:prstGeom prst="rect">
            <a:avLst/>
          </a:prstGeom>
        </p:spPr>
        <p:txBody>
          <a:bodyPr anchor="ctr">
            <a:normAutofit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</a:t>
            </a:r>
            <a:r>
              <a:rPr lang="pt-BR" sz="2400" cap="all" dirty="0">
                <a:latin typeface="+mn-lt"/>
                <a:cs typeface="+mn-cs"/>
              </a:rPr>
              <a:t>: </a:t>
            </a:r>
            <a:r>
              <a:rPr lang="pt-BR" sz="2400" dirty="0">
                <a:latin typeface="+mn-lt"/>
                <a:cs typeface="+mn-cs"/>
              </a:rPr>
              <a:t>100% </a:t>
            </a:r>
            <a:endParaRPr lang="en-US" sz="2400" cap="all" dirty="0">
              <a:latin typeface="+mn-lt"/>
              <a:cs typeface="+mn-cs"/>
            </a:endParaRPr>
          </a:p>
        </p:txBody>
      </p:sp>
      <p:sp>
        <p:nvSpPr>
          <p:cNvPr id="12" name="Espaço Reservado para Texto 2"/>
          <p:cNvSpPr txBox="1">
            <a:spLocks/>
          </p:cNvSpPr>
          <p:nvPr/>
        </p:nvSpPr>
        <p:spPr>
          <a:xfrm>
            <a:off x="395288" y="4076700"/>
            <a:ext cx="4032250" cy="2889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Meta: </a:t>
            </a:r>
            <a:r>
              <a:rPr lang="pt-BR" dirty="0">
                <a:latin typeface="+mn-lt"/>
                <a:cs typeface="+mn-cs"/>
              </a:rPr>
              <a:t>100% </a:t>
            </a:r>
            <a:endParaRPr lang="en-US" cap="all" dirty="0">
              <a:latin typeface="+mn-lt"/>
              <a:cs typeface="+mn-cs"/>
            </a:endParaRPr>
          </a:p>
        </p:txBody>
      </p:sp>
      <p:sp>
        <p:nvSpPr>
          <p:cNvPr id="13" name="Espaço Reservado para Texto 2"/>
          <p:cNvSpPr txBox="1">
            <a:spLocks/>
          </p:cNvSpPr>
          <p:nvPr/>
        </p:nvSpPr>
        <p:spPr>
          <a:xfrm>
            <a:off x="4859338" y="4149725"/>
            <a:ext cx="4033837" cy="28733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Meta: </a:t>
            </a:r>
            <a:r>
              <a:rPr lang="pt-BR" dirty="0">
                <a:latin typeface="+mn-lt"/>
                <a:cs typeface="+mn-cs"/>
              </a:rPr>
              <a:t>100% </a:t>
            </a:r>
            <a:endParaRPr lang="en-US" cap="al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2339975" y="1557338"/>
            <a:ext cx="4040188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dirty="0" smtClean="0"/>
              <a:t>Situação Vacinal</a:t>
            </a:r>
            <a:endParaRPr lang="en-US" dirty="0"/>
          </a:p>
        </p:txBody>
      </p:sp>
      <p:pic>
        <p:nvPicPr>
          <p:cNvPr id="14340" name="Gráfico 1"/>
          <p:cNvPicPr>
            <a:picLocks noGrp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3173413"/>
            <a:ext cx="4040188" cy="2271712"/>
          </a:xfrm>
        </p:spPr>
      </p:pic>
      <p:pic>
        <p:nvPicPr>
          <p:cNvPr id="14341" name="Gráfico 2"/>
          <p:cNvPicPr>
            <a:picLocks noGrp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716463" y="3141663"/>
            <a:ext cx="3970337" cy="2255837"/>
          </a:xfrm>
        </p:spPr>
      </p:pic>
      <p:sp>
        <p:nvSpPr>
          <p:cNvPr id="7" name="Espaço Reservado para Texto 2"/>
          <p:cNvSpPr txBox="1">
            <a:spLocks/>
          </p:cNvSpPr>
          <p:nvPr/>
        </p:nvSpPr>
        <p:spPr>
          <a:xfrm>
            <a:off x="468313" y="2781300"/>
            <a:ext cx="4032250" cy="28733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Meta: </a:t>
            </a:r>
            <a:r>
              <a:rPr lang="pt-BR" dirty="0">
                <a:latin typeface="+mn-lt"/>
                <a:cs typeface="+mn-cs"/>
              </a:rPr>
              <a:t>100% </a:t>
            </a:r>
            <a:endParaRPr lang="en-US" cap="all" dirty="0">
              <a:latin typeface="+mn-lt"/>
              <a:cs typeface="+mn-cs"/>
            </a:endParaRPr>
          </a:p>
        </p:txBody>
      </p:sp>
      <p:sp>
        <p:nvSpPr>
          <p:cNvPr id="8" name="Espaço Reservado para Texto 2"/>
          <p:cNvSpPr txBox="1">
            <a:spLocks/>
          </p:cNvSpPr>
          <p:nvPr/>
        </p:nvSpPr>
        <p:spPr>
          <a:xfrm>
            <a:off x="4716463" y="2708275"/>
            <a:ext cx="4032250" cy="2889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Meta: 10</a:t>
            </a:r>
            <a:r>
              <a:rPr lang="pt-BR" dirty="0">
                <a:latin typeface="+mn-lt"/>
                <a:cs typeface="+mn-cs"/>
              </a:rPr>
              <a:t>0%</a:t>
            </a:r>
            <a:endParaRPr lang="en-US" cap="al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4500563" y="1636713"/>
            <a:ext cx="4040187" cy="639762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dirty="0" smtClean="0"/>
              <a:t>Avaliação Risco Gestacional</a:t>
            </a:r>
            <a:endParaRPr lang="en-US" dirty="0"/>
          </a:p>
        </p:txBody>
      </p:sp>
      <p:pic>
        <p:nvPicPr>
          <p:cNvPr id="15364" name="Gráfico 4"/>
          <p:cNvPicPr>
            <a:picLocks noGrp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60888" y="3189288"/>
            <a:ext cx="4040187" cy="2109787"/>
          </a:xfrm>
        </p:spPr>
      </p:pic>
      <p:sp>
        <p:nvSpPr>
          <p:cNvPr id="6" name="Espaço Reservado para Texto 2"/>
          <p:cNvSpPr txBox="1">
            <a:spLocks/>
          </p:cNvSpPr>
          <p:nvPr/>
        </p:nvSpPr>
        <p:spPr>
          <a:xfrm>
            <a:off x="4572000" y="2781300"/>
            <a:ext cx="4032250" cy="28733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Meta: </a:t>
            </a:r>
            <a:r>
              <a:rPr lang="pt-BR" dirty="0">
                <a:latin typeface="+mn-lt"/>
                <a:cs typeface="+mn-cs"/>
              </a:rPr>
              <a:t>100% </a:t>
            </a:r>
            <a:endParaRPr lang="en-US" cap="all" dirty="0">
              <a:latin typeface="+mn-lt"/>
              <a:cs typeface="+mn-cs"/>
            </a:endParaRPr>
          </a:p>
        </p:txBody>
      </p:sp>
      <p:sp>
        <p:nvSpPr>
          <p:cNvPr id="8" name="Espaço Reservado para Texto 6"/>
          <p:cNvSpPr>
            <a:spLocks noGrp="1"/>
          </p:cNvSpPr>
          <p:nvPr>
            <p:ph type="body" idx="1"/>
          </p:nvPr>
        </p:nvSpPr>
        <p:spPr>
          <a:xfrm>
            <a:off x="468313" y="1557338"/>
            <a:ext cx="4040187" cy="639762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dirty="0" smtClean="0"/>
              <a:t>registros</a:t>
            </a:r>
            <a:endParaRPr lang="en-US" dirty="0"/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>
          <a:xfrm>
            <a:off x="468313" y="2781300"/>
            <a:ext cx="4032250" cy="28733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Meta: </a:t>
            </a:r>
            <a:r>
              <a:rPr lang="pt-BR" dirty="0">
                <a:latin typeface="+mn-lt"/>
                <a:cs typeface="+mn-cs"/>
              </a:rPr>
              <a:t>100% </a:t>
            </a:r>
            <a:endParaRPr lang="en-US" cap="all" dirty="0">
              <a:latin typeface="+mn-lt"/>
              <a:cs typeface="+mn-cs"/>
            </a:endParaRPr>
          </a:p>
        </p:txBody>
      </p:sp>
      <p:pic>
        <p:nvPicPr>
          <p:cNvPr id="15368" name="Gráfico 18"/>
          <p:cNvPicPr>
            <a:picLocks noChangeArrowheads="1"/>
          </p:cNvPicPr>
          <p:nvPr/>
        </p:nvPicPr>
        <p:blipFill>
          <a:blip r:embed="rId3"/>
          <a:srcRect b="-24"/>
          <a:stretch>
            <a:fillRect/>
          </a:stretch>
        </p:blipFill>
        <p:spPr bwMode="auto">
          <a:xfrm>
            <a:off x="250825" y="3213100"/>
            <a:ext cx="4033838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2843213" y="1557338"/>
            <a:ext cx="4040187" cy="639762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dirty="0" smtClean="0"/>
              <a:t>Orientação Nutricional</a:t>
            </a:r>
            <a:endParaRPr lang="en-US" dirty="0"/>
          </a:p>
        </p:txBody>
      </p:sp>
      <p:pic>
        <p:nvPicPr>
          <p:cNvPr id="16388" name="Gráfico 6"/>
          <p:cNvPicPr>
            <a:picLocks noGrp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3209925"/>
            <a:ext cx="4040188" cy="2068513"/>
          </a:xfrm>
        </p:spPr>
      </p:pic>
      <p:sp>
        <p:nvSpPr>
          <p:cNvPr id="6" name="Espaço Reservado para Texto 2"/>
          <p:cNvSpPr txBox="1">
            <a:spLocks/>
          </p:cNvSpPr>
          <p:nvPr/>
        </p:nvSpPr>
        <p:spPr>
          <a:xfrm>
            <a:off x="468313" y="2852738"/>
            <a:ext cx="4032250" cy="2889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Meta: </a:t>
            </a:r>
            <a:r>
              <a:rPr lang="pt-BR" dirty="0">
                <a:latin typeface="+mn-lt"/>
                <a:cs typeface="+mn-cs"/>
              </a:rPr>
              <a:t>100% </a:t>
            </a:r>
            <a:endParaRPr lang="en-US" cap="al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50887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dirty="0" smtClean="0"/>
              <a:t>Aleitamento Materno</a:t>
            </a:r>
            <a:endParaRPr lang="en-US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750887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dirty="0" smtClean="0"/>
              <a:t>Cuidados com Recém-nascido</a:t>
            </a:r>
            <a:endParaRPr lang="en-US" dirty="0"/>
          </a:p>
        </p:txBody>
      </p:sp>
      <p:pic>
        <p:nvPicPr>
          <p:cNvPr id="17413" name="Gráfico 7"/>
          <p:cNvPicPr>
            <a:picLocks noGrp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3082925"/>
            <a:ext cx="4040188" cy="2322513"/>
          </a:xfrm>
        </p:spPr>
      </p:pic>
      <p:pic>
        <p:nvPicPr>
          <p:cNvPr id="17414" name="Gráfico 8"/>
          <p:cNvPicPr>
            <a:picLocks noGrp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643438" y="3068638"/>
            <a:ext cx="4032250" cy="2305050"/>
          </a:xfrm>
        </p:spPr>
      </p:pic>
      <p:sp>
        <p:nvSpPr>
          <p:cNvPr id="8" name="Espaço Reservado para Texto 2"/>
          <p:cNvSpPr txBox="1">
            <a:spLocks/>
          </p:cNvSpPr>
          <p:nvPr/>
        </p:nvSpPr>
        <p:spPr>
          <a:xfrm>
            <a:off x="468313" y="2420938"/>
            <a:ext cx="4032250" cy="5032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</a:t>
            </a:r>
            <a:r>
              <a:rPr lang="pt-BR" sz="2400" cap="all" dirty="0">
                <a:latin typeface="+mn-lt"/>
                <a:cs typeface="+mn-cs"/>
              </a:rPr>
              <a:t>: </a:t>
            </a:r>
            <a:r>
              <a:rPr lang="pt-BR" sz="2400" dirty="0">
                <a:latin typeface="+mn-lt"/>
                <a:cs typeface="+mn-cs"/>
              </a:rPr>
              <a:t>100% </a:t>
            </a:r>
            <a:endParaRPr lang="en-US" sz="2400" cap="all" dirty="0">
              <a:latin typeface="+mn-lt"/>
              <a:cs typeface="+mn-cs"/>
            </a:endParaRPr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>
          <a:xfrm>
            <a:off x="4572000" y="2492375"/>
            <a:ext cx="4032250" cy="5048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</a:t>
            </a:r>
            <a:r>
              <a:rPr lang="pt-BR" sz="2400" cap="all" dirty="0">
                <a:latin typeface="+mn-lt"/>
                <a:cs typeface="+mn-cs"/>
              </a:rPr>
              <a:t>: </a:t>
            </a:r>
            <a:r>
              <a:rPr lang="pt-BR" sz="2400" dirty="0">
                <a:latin typeface="+mn-lt"/>
                <a:cs typeface="+mn-cs"/>
              </a:rPr>
              <a:t>100% </a:t>
            </a:r>
            <a:endParaRPr lang="en-US" sz="2400" cap="al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508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dirty="0" smtClean="0"/>
              <a:t>Anticoncepção</a:t>
            </a:r>
            <a:endParaRPr lang="en-US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750887"/>
          </a:xfrm>
        </p:spPr>
        <p:txBody>
          <a:bodyPr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dirty="0" smtClean="0"/>
              <a:t>Tabagismo x Álcool x Drogas</a:t>
            </a:r>
            <a:endParaRPr lang="en-US" dirty="0"/>
          </a:p>
        </p:txBody>
      </p:sp>
      <p:pic>
        <p:nvPicPr>
          <p:cNvPr id="18437" name="Gráfico 9"/>
          <p:cNvPicPr>
            <a:picLocks noGrp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3008313"/>
            <a:ext cx="4040188" cy="2471737"/>
          </a:xfrm>
        </p:spPr>
      </p:pic>
      <p:pic>
        <p:nvPicPr>
          <p:cNvPr id="18438" name="Gráfico 10"/>
          <p:cNvPicPr>
            <a:picLocks noGrp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716463" y="2997200"/>
            <a:ext cx="3959225" cy="2447925"/>
          </a:xfrm>
        </p:spPr>
      </p:pic>
      <p:sp>
        <p:nvSpPr>
          <p:cNvPr id="7" name="Espaço Reservado para Texto 2"/>
          <p:cNvSpPr txBox="1">
            <a:spLocks/>
          </p:cNvSpPr>
          <p:nvPr/>
        </p:nvSpPr>
        <p:spPr>
          <a:xfrm>
            <a:off x="4716463" y="2420938"/>
            <a:ext cx="4032250" cy="5032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</a:t>
            </a:r>
            <a:r>
              <a:rPr lang="pt-BR" sz="2400" cap="all" dirty="0">
                <a:latin typeface="+mn-lt"/>
                <a:cs typeface="+mn-cs"/>
              </a:rPr>
              <a:t>: </a:t>
            </a:r>
            <a:r>
              <a:rPr lang="pt-BR" sz="2400" dirty="0">
                <a:latin typeface="+mn-lt"/>
                <a:cs typeface="+mn-cs"/>
              </a:rPr>
              <a:t>100% </a:t>
            </a:r>
            <a:endParaRPr lang="en-US" sz="2400" cap="all" dirty="0">
              <a:latin typeface="+mn-lt"/>
              <a:cs typeface="+mn-cs"/>
            </a:endParaRPr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>
          <a:xfrm>
            <a:off x="620713" y="2573338"/>
            <a:ext cx="4032250" cy="5032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</a:t>
            </a:r>
            <a:r>
              <a:rPr lang="pt-BR" sz="2400" cap="all" dirty="0">
                <a:latin typeface="+mn-lt"/>
                <a:cs typeface="+mn-cs"/>
              </a:rPr>
              <a:t>: </a:t>
            </a:r>
            <a:r>
              <a:rPr lang="pt-BR" sz="2400" dirty="0">
                <a:latin typeface="+mn-lt"/>
                <a:cs typeface="+mn-cs"/>
              </a:rPr>
              <a:t>100% </a:t>
            </a:r>
            <a:endParaRPr lang="en-US" sz="2400" cap="al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idx="1"/>
          </p:nvPr>
        </p:nvSpPr>
        <p:spPr>
          <a:xfrm>
            <a:off x="2411413" y="1052513"/>
            <a:ext cx="3960812" cy="360362"/>
          </a:xfrm>
        </p:spPr>
        <p:txBody>
          <a:bodyPr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sz="1800" dirty="0" smtClean="0"/>
              <a:t>Saúde Bucal</a:t>
            </a:r>
            <a:endParaRPr lang="en-US" sz="1800" dirty="0"/>
          </a:p>
        </p:txBody>
      </p:sp>
      <p:pic>
        <p:nvPicPr>
          <p:cNvPr id="19460" name="Gráfico 11"/>
          <p:cNvPicPr>
            <a:picLocks noGrp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23850" y="4275138"/>
            <a:ext cx="4040188" cy="2322512"/>
          </a:xfrm>
        </p:spPr>
      </p:pic>
      <p:pic>
        <p:nvPicPr>
          <p:cNvPr id="19461" name="Gráfico 4"/>
          <p:cNvPicPr>
            <a:picLocks noGrp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323850" y="1773238"/>
            <a:ext cx="4040188" cy="2076450"/>
          </a:xfrm>
        </p:spPr>
      </p:pic>
      <p:pic>
        <p:nvPicPr>
          <p:cNvPr id="19462" name="Gráfico 1"/>
          <p:cNvPicPr>
            <a:picLocks noGrp="1" noChangeArrowheads="1"/>
          </p:cNvPicPr>
          <p:nvPr>
            <p:ph sz="quarter" idx="4294967295"/>
          </p:nvPr>
        </p:nvPicPr>
        <p:blipFill>
          <a:blip r:embed="rId4">
            <a:lum contrast="20000"/>
          </a:blip>
          <a:srcRect/>
          <a:stretch>
            <a:fillRect/>
          </a:stretch>
        </p:blipFill>
        <p:spPr>
          <a:xfrm>
            <a:off x="4787900" y="4292600"/>
            <a:ext cx="4032250" cy="2305050"/>
          </a:xfrm>
        </p:spPr>
      </p:pic>
      <p:pic>
        <p:nvPicPr>
          <p:cNvPr id="19463" name="Gráfico 7"/>
          <p:cNvPicPr>
            <a:picLocks noChangeArrowheads="1"/>
          </p:cNvPicPr>
          <p:nvPr/>
        </p:nvPicPr>
        <p:blipFill>
          <a:blip r:embed="rId5"/>
          <a:srcRect b="-73"/>
          <a:stretch>
            <a:fillRect/>
          </a:stretch>
        </p:blipFill>
        <p:spPr bwMode="auto">
          <a:xfrm>
            <a:off x="4787900" y="1773238"/>
            <a:ext cx="40386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Espaço Reservado para Texto 2"/>
          <p:cNvSpPr txBox="1">
            <a:spLocks/>
          </p:cNvSpPr>
          <p:nvPr/>
        </p:nvSpPr>
        <p:spPr>
          <a:xfrm>
            <a:off x="395288" y="1341438"/>
            <a:ext cx="4032250" cy="35877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Meta: </a:t>
            </a:r>
            <a:r>
              <a:rPr lang="pt-BR" sz="2400" dirty="0">
                <a:latin typeface="+mn-lt"/>
                <a:cs typeface="+mn-cs"/>
              </a:rPr>
              <a:t>80%</a:t>
            </a:r>
            <a:r>
              <a:rPr lang="pt-BR" dirty="0">
                <a:latin typeface="+mn-lt"/>
                <a:cs typeface="+mn-cs"/>
              </a:rPr>
              <a:t> </a:t>
            </a:r>
            <a:endParaRPr lang="en-US" cap="all" dirty="0">
              <a:latin typeface="+mn-lt"/>
              <a:cs typeface="+mn-cs"/>
            </a:endParaRPr>
          </a:p>
        </p:txBody>
      </p:sp>
      <p:sp>
        <p:nvSpPr>
          <p:cNvPr id="13" name="Espaço Reservado para Texto 2"/>
          <p:cNvSpPr txBox="1">
            <a:spLocks/>
          </p:cNvSpPr>
          <p:nvPr/>
        </p:nvSpPr>
        <p:spPr>
          <a:xfrm>
            <a:off x="4859338" y="1268413"/>
            <a:ext cx="4033837" cy="5048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</a:t>
            </a:r>
            <a:r>
              <a:rPr lang="pt-BR" sz="2400" cap="all" dirty="0">
                <a:latin typeface="+mn-lt"/>
                <a:cs typeface="+mn-cs"/>
              </a:rPr>
              <a:t>: </a:t>
            </a:r>
            <a:r>
              <a:rPr lang="pt-BR" sz="2400" dirty="0">
                <a:latin typeface="+mn-lt"/>
                <a:cs typeface="+mn-cs"/>
              </a:rPr>
              <a:t>70%</a:t>
            </a:r>
            <a:endParaRPr lang="en-US" sz="2400" cap="all" dirty="0">
              <a:latin typeface="+mn-lt"/>
              <a:cs typeface="+mn-cs"/>
            </a:endParaRPr>
          </a:p>
        </p:txBody>
      </p:sp>
      <p:sp>
        <p:nvSpPr>
          <p:cNvPr id="14" name="Espaço Reservado para Texto 2"/>
          <p:cNvSpPr txBox="1">
            <a:spLocks/>
          </p:cNvSpPr>
          <p:nvPr/>
        </p:nvSpPr>
        <p:spPr>
          <a:xfrm>
            <a:off x="323850" y="3860800"/>
            <a:ext cx="4032250" cy="5048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</a:t>
            </a:r>
            <a:r>
              <a:rPr lang="pt-BR" sz="2400" cap="all" dirty="0">
                <a:latin typeface="+mn-lt"/>
                <a:cs typeface="+mn-cs"/>
              </a:rPr>
              <a:t>: </a:t>
            </a:r>
            <a:r>
              <a:rPr lang="pt-BR" sz="2400" dirty="0">
                <a:latin typeface="+mn-lt"/>
                <a:cs typeface="+mn-cs"/>
              </a:rPr>
              <a:t>30% </a:t>
            </a:r>
            <a:endParaRPr lang="en-US" sz="2400" cap="all" dirty="0">
              <a:latin typeface="+mn-lt"/>
              <a:cs typeface="+mn-cs"/>
            </a:endParaRPr>
          </a:p>
        </p:txBody>
      </p:sp>
      <p:sp>
        <p:nvSpPr>
          <p:cNvPr id="15" name="Espaço Reservado para Texto 2"/>
          <p:cNvSpPr txBox="1">
            <a:spLocks/>
          </p:cNvSpPr>
          <p:nvPr/>
        </p:nvSpPr>
        <p:spPr>
          <a:xfrm>
            <a:off x="4787900" y="3789363"/>
            <a:ext cx="4032250" cy="5032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</a:t>
            </a:r>
            <a:r>
              <a:rPr lang="pt-BR" sz="2400" cap="all" dirty="0">
                <a:latin typeface="+mn-lt"/>
                <a:cs typeface="+mn-cs"/>
              </a:rPr>
              <a:t>: </a:t>
            </a:r>
            <a:r>
              <a:rPr lang="pt-BR" sz="2400" dirty="0">
                <a:latin typeface="+mn-lt"/>
                <a:cs typeface="+mn-cs"/>
              </a:rPr>
              <a:t>80% </a:t>
            </a:r>
            <a:endParaRPr lang="en-US" sz="2400" cap="al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100" dirty="0" smtClean="0"/>
              <a:t/>
            </a:r>
            <a:br>
              <a:rPr lang="pt-BR" sz="3100" dirty="0" smtClean="0"/>
            </a:br>
            <a:r>
              <a:rPr lang="pt-BR" sz="3100" dirty="0" smtClean="0"/>
              <a:t>Discussão e da Reflexão Crítica do Processo Pessoal de Aprendizagem.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7508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7508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pt-BR" dirty="0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70000" lnSpcReduction="200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 smtClean="0"/>
              <a:t>Esse trabalho possibilitou </a:t>
            </a:r>
            <a:r>
              <a:rPr lang="pt-BR" dirty="0"/>
              <a:t>a identificação de possíveis gestantes em áreas afastadas da unidade de saúde, </a:t>
            </a:r>
            <a:endParaRPr lang="pt-BR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/>
              <a:t>A</a:t>
            </a:r>
            <a:r>
              <a:rPr lang="pt-BR" dirty="0" smtClean="0"/>
              <a:t>umentou </a:t>
            </a:r>
            <a:r>
              <a:rPr lang="pt-BR" dirty="0"/>
              <a:t>a captação das gestantes em fase precoce, a identificação de patologias evitando possíveis complicações para mãe e para o feto, </a:t>
            </a:r>
            <a:endParaRPr lang="pt-BR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/>
              <a:t>M</a:t>
            </a:r>
            <a:r>
              <a:rPr lang="pt-BR" dirty="0" smtClean="0"/>
              <a:t>elhorias </a:t>
            </a:r>
            <a:r>
              <a:rPr lang="pt-BR" dirty="0"/>
              <a:t>na saúde bucal, </a:t>
            </a:r>
            <a:endParaRPr lang="pt-BR" dirty="0" smtClean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/>
              <a:t>M</a:t>
            </a:r>
            <a:r>
              <a:rPr lang="pt-BR" dirty="0" smtClean="0"/>
              <a:t>aior </a:t>
            </a:r>
            <a:r>
              <a:rPr lang="pt-BR" dirty="0"/>
              <a:t>adesão ao tratamento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dirty="0" smtClean="0"/>
              <a:t> </a:t>
            </a:r>
            <a:r>
              <a:rPr lang="pt-BR" dirty="0"/>
              <a:t>F</a:t>
            </a:r>
            <a:r>
              <a:rPr lang="pt-BR" dirty="0" smtClean="0"/>
              <a:t>ortalecimento </a:t>
            </a:r>
            <a:r>
              <a:rPr lang="pt-BR" dirty="0"/>
              <a:t>do vínculo desse núcleo familiar com a equipe de saúde</a:t>
            </a:r>
          </a:p>
        </p:txBody>
      </p:sp>
      <p:sp>
        <p:nvSpPr>
          <p:cNvPr id="20486" name="Espaço Reservado para Conteúdo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Bibliografia</a:t>
            </a:r>
            <a:endParaRPr lang="en-US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8313" y="1752600"/>
            <a:ext cx="8280400" cy="3763963"/>
          </a:xfr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dirty="0" smtClean="0"/>
              <a:t>Brasil</a:t>
            </a:r>
            <a:r>
              <a:rPr lang="pt-BR" dirty="0"/>
              <a:t>. Ministério da Saúde. Cadernos de Atenção Básica N° 32: </a:t>
            </a:r>
            <a:r>
              <a:rPr lang="pt-BR" b="1" dirty="0"/>
              <a:t>Atenção ao </a:t>
            </a:r>
            <a:r>
              <a:rPr lang="pt-BR" b="1" dirty="0" err="1"/>
              <a:t>Pré</a:t>
            </a:r>
            <a:r>
              <a:rPr lang="pt-BR" b="1" dirty="0"/>
              <a:t>- </a:t>
            </a:r>
            <a:endParaRPr lang="pt-BR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pt-BR" b="1" dirty="0"/>
              <a:t>Natal de Baixo </a:t>
            </a:r>
            <a:r>
              <a:rPr lang="pt-BR" b="1" dirty="0" err="1" smtClean="0"/>
              <a:t>Risco</a:t>
            </a:r>
            <a:r>
              <a:rPr lang="pt-BR" dirty="0" err="1" smtClean="0"/>
              <a:t>.Brasília</a:t>
            </a:r>
            <a:r>
              <a:rPr lang="pt-BR" dirty="0"/>
              <a:t>: Ministério da Saúde, 2012. Disponível </a:t>
            </a:r>
            <a:r>
              <a:rPr lang="pt-BR" dirty="0" smtClean="0"/>
              <a:t>em: 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smtClean="0"/>
              <a:t>portalsaude.saude.gov.br/portalsaude/arquivos/caderno_atencao_pre_natal_baixo_risco.pdf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err="1" smtClean="0"/>
              <a:t>Introduçao</a:t>
            </a:r>
            <a:endParaRPr lang="en-US" dirty="0"/>
          </a:p>
        </p:txBody>
      </p:sp>
      <p:sp>
        <p:nvSpPr>
          <p:cNvPr id="409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Este volume engloba a análise situacional da unidade de saúde</a:t>
            </a:r>
          </a:p>
          <a:p>
            <a:pPr eaLnBrk="1" hangingPunct="1"/>
            <a:r>
              <a:rPr lang="pt-BR" smtClean="0"/>
              <a:t>Pré-natal e puerpério</a:t>
            </a:r>
          </a:p>
          <a:p>
            <a:pPr eaLnBrk="1" hangingPunct="1"/>
            <a:r>
              <a:rPr lang="pt-BR" smtClean="0"/>
              <a:t>principais causas de óbito maternas</a:t>
            </a:r>
          </a:p>
          <a:p>
            <a:pPr eaLnBrk="1" hangingPunct="1"/>
            <a:r>
              <a:rPr lang="pt-BR" smtClean="0"/>
              <a:t>Fatores para melhorar o serviço</a:t>
            </a:r>
          </a:p>
          <a:p>
            <a:pPr eaLnBrk="1" hangingPunct="1"/>
            <a:r>
              <a:rPr lang="pt-BR" smtClean="0"/>
              <a:t>Objetivo das consultas de pré-natal</a:t>
            </a:r>
          </a:p>
          <a:p>
            <a:pPr eaLnBrk="1" hangingPunct="1"/>
            <a:r>
              <a:rPr lang="pt-BR" smtClean="0"/>
              <a:t>Avaliação global da gestante 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Problema</a:t>
            </a:r>
            <a:endParaRPr lang="en-US" dirty="0"/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 A coleta de dados realizada durante a análise situacional evidenciou deficiências em vários pontos relacionados a essa ação programática 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Objetivos Gerais</a:t>
            </a:r>
            <a:endParaRPr lang="en-US" dirty="0"/>
          </a:p>
        </p:txBody>
      </p:sp>
      <p:sp>
        <p:nvSpPr>
          <p:cNvPr id="614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Qualificação da atenção ao pré-natal e puerpério na Unidade Básica de Saúde Santa Cecília, município de Gravataí/RS </a:t>
            </a: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Objetivos </a:t>
            </a:r>
            <a:r>
              <a:rPr lang="pt-BR" dirty="0" err="1"/>
              <a:t>E</a:t>
            </a:r>
            <a:r>
              <a:rPr lang="pt-BR" dirty="0" err="1" smtClean="0"/>
              <a:t>specificos</a:t>
            </a:r>
            <a:r>
              <a:rPr lang="pt-BR" dirty="0" smtClean="0"/>
              <a:t> </a:t>
            </a:r>
            <a:endParaRPr lang="en-US" dirty="0"/>
          </a:p>
        </p:txBody>
      </p:sp>
      <p:sp>
        <p:nvSpPr>
          <p:cNvPr id="717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Ampliar a cobertura do pré-natal. </a:t>
            </a:r>
          </a:p>
          <a:p>
            <a:pPr eaLnBrk="1" hangingPunct="1"/>
            <a:r>
              <a:rPr lang="pt-BR" smtClean="0"/>
              <a:t>Melhorar a adesão ao pré-natal. </a:t>
            </a:r>
          </a:p>
          <a:p>
            <a:pPr eaLnBrk="1" hangingPunct="1"/>
            <a:r>
              <a:rPr lang="pt-BR" b="1" smtClean="0"/>
              <a:t> </a:t>
            </a:r>
            <a:r>
              <a:rPr lang="pt-BR" smtClean="0"/>
              <a:t>Melhorar a qualidade da atenção ao pré-natal e puerpério realizado na Unidade. </a:t>
            </a:r>
          </a:p>
          <a:p>
            <a:pPr eaLnBrk="1" hangingPunct="1"/>
            <a:r>
              <a:rPr lang="pt-BR" smtClean="0"/>
              <a:t>Melhorar registro das informações. </a:t>
            </a:r>
          </a:p>
          <a:p>
            <a:pPr eaLnBrk="1" hangingPunct="1"/>
            <a:r>
              <a:rPr lang="pt-BR" smtClean="0"/>
              <a:t>Mapear as gestantes de risco </a:t>
            </a:r>
          </a:p>
          <a:p>
            <a:pPr eaLnBrk="1" hangingPunct="1"/>
            <a:r>
              <a:rPr lang="pt-BR" smtClean="0"/>
              <a:t>Promover a Saúde no pré-natal </a:t>
            </a:r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Metodologia</a:t>
            </a:r>
            <a:endParaRPr lang="en-US" dirty="0"/>
          </a:p>
        </p:txBody>
      </p:sp>
      <p:sp>
        <p:nvSpPr>
          <p:cNvPr id="819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Desenvolvimento 3 meses</a:t>
            </a:r>
          </a:p>
          <a:p>
            <a:pPr eaLnBrk="1" hangingPunct="1"/>
            <a:r>
              <a:rPr lang="pt-BR" smtClean="0"/>
              <a:t>UBS município de Gravataí </a:t>
            </a:r>
          </a:p>
          <a:p>
            <a:pPr eaLnBrk="1" hangingPunct="1"/>
            <a:r>
              <a:rPr lang="pt-BR" smtClean="0"/>
              <a:t>Participantes gestantes e puérperas pertencentes à área de abrangência e cadastradas na UBS </a:t>
            </a:r>
          </a:p>
          <a:p>
            <a:pPr eaLnBrk="1" hangingPunct="1"/>
            <a:r>
              <a:rPr lang="pt-BR" smtClean="0"/>
              <a:t>protocolo de Atenção Básica número 32, de 2012, do Ministério da Saúde </a:t>
            </a: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Resultados</a:t>
            </a:r>
            <a:endParaRPr lang="en-US" dirty="0"/>
          </a:p>
        </p:txBody>
      </p:sp>
      <p:pic>
        <p:nvPicPr>
          <p:cNvPr id="9219" name="Gráfico 1"/>
          <p:cNvPicPr>
            <a:picLocks noGrp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68313" y="1628775"/>
            <a:ext cx="4038600" cy="2249488"/>
          </a:xfrm>
        </p:spPr>
      </p:pic>
      <p:pic>
        <p:nvPicPr>
          <p:cNvPr id="9220" name="Gráfico 3"/>
          <p:cNvPicPr>
            <a:picLocks noGrp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59338" y="1700213"/>
            <a:ext cx="3960812" cy="2208212"/>
          </a:xfrm>
        </p:spPr>
      </p:pic>
      <p:pic>
        <p:nvPicPr>
          <p:cNvPr id="9221" name="Gráfico 6"/>
          <p:cNvPicPr>
            <a:picLocks noChangeArrowheads="1"/>
          </p:cNvPicPr>
          <p:nvPr/>
        </p:nvPicPr>
        <p:blipFill>
          <a:blip r:embed="rId4"/>
          <a:srcRect b="-96"/>
          <a:stretch>
            <a:fillRect/>
          </a:stretch>
        </p:blipFill>
        <p:spPr bwMode="auto">
          <a:xfrm>
            <a:off x="2555875" y="4292600"/>
            <a:ext cx="4038600" cy="21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spaço Reservado para Texto 2"/>
          <p:cNvSpPr txBox="1">
            <a:spLocks/>
          </p:cNvSpPr>
          <p:nvPr/>
        </p:nvSpPr>
        <p:spPr>
          <a:xfrm>
            <a:off x="323850" y="1268413"/>
            <a:ext cx="4032250" cy="288925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pt-BR" cap="all" dirty="0">
                <a:latin typeface="+mn-lt"/>
                <a:cs typeface="+mn-cs"/>
              </a:rPr>
              <a:t>Meta:80%   </a:t>
            </a:r>
            <a:endParaRPr lang="en-US" cap="all" dirty="0">
              <a:latin typeface="+mn-lt"/>
              <a:cs typeface="+mn-cs"/>
            </a:endParaRPr>
          </a:p>
        </p:txBody>
      </p:sp>
      <p:sp>
        <p:nvSpPr>
          <p:cNvPr id="8" name="Espaço Reservado para Texto 2"/>
          <p:cNvSpPr txBox="1">
            <a:spLocks/>
          </p:cNvSpPr>
          <p:nvPr/>
        </p:nvSpPr>
        <p:spPr>
          <a:xfrm>
            <a:off x="4932363" y="1268413"/>
            <a:ext cx="4032250" cy="2889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/>
            </a:pPr>
            <a:r>
              <a:rPr lang="pt-BR" cap="all" dirty="0">
                <a:latin typeface="+mn-lt"/>
                <a:cs typeface="+mn-cs"/>
              </a:rPr>
              <a:t>Meta:100%</a:t>
            </a:r>
            <a:endParaRPr lang="en-US" cap="all" dirty="0">
              <a:latin typeface="+mn-lt"/>
              <a:cs typeface="+mn-cs"/>
            </a:endParaRPr>
          </a:p>
        </p:txBody>
      </p:sp>
      <p:sp>
        <p:nvSpPr>
          <p:cNvPr id="9" name="Espaço Reservado para Texto 2"/>
          <p:cNvSpPr txBox="1">
            <a:spLocks/>
          </p:cNvSpPr>
          <p:nvPr/>
        </p:nvSpPr>
        <p:spPr>
          <a:xfrm>
            <a:off x="2627313" y="3933825"/>
            <a:ext cx="4032250" cy="28733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Meta:</a:t>
            </a:r>
            <a:r>
              <a:rPr lang="pt-BR" dirty="0">
                <a:latin typeface="+mn-lt"/>
                <a:cs typeface="+mn-cs"/>
              </a:rPr>
              <a:t>80% </a:t>
            </a:r>
            <a:endParaRPr lang="en-US" cap="al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idx="1"/>
          </p:nvPr>
        </p:nvSpPr>
        <p:spPr>
          <a:xfrm>
            <a:off x="2555875" y="1125538"/>
            <a:ext cx="5915025" cy="63817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dirty="0" smtClean="0"/>
              <a:t>Exame físico gestante</a:t>
            </a:r>
            <a:endParaRPr lang="en-US" dirty="0"/>
          </a:p>
        </p:txBody>
      </p:sp>
      <p:pic>
        <p:nvPicPr>
          <p:cNvPr id="10244" name="Gráfico 8"/>
          <p:cNvPicPr>
            <a:picLocks noGrp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3144838"/>
            <a:ext cx="4040188" cy="2198687"/>
          </a:xfrm>
        </p:spPr>
      </p:pic>
      <p:pic>
        <p:nvPicPr>
          <p:cNvPr id="10245" name="Gráfico 9"/>
          <p:cNvPicPr>
            <a:picLocks noGrp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>
          <a:xfrm>
            <a:off x="4645025" y="3141663"/>
            <a:ext cx="4041775" cy="2205037"/>
          </a:xfrm>
        </p:spPr>
      </p:pic>
      <p:sp>
        <p:nvSpPr>
          <p:cNvPr id="7" name="Espaço Reservado para Texto 2"/>
          <p:cNvSpPr txBox="1">
            <a:spLocks/>
          </p:cNvSpPr>
          <p:nvPr/>
        </p:nvSpPr>
        <p:spPr>
          <a:xfrm>
            <a:off x="468313" y="2852738"/>
            <a:ext cx="4032250" cy="288925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Meta: 100</a:t>
            </a:r>
            <a:r>
              <a:rPr lang="pt-BR" dirty="0">
                <a:latin typeface="+mn-lt"/>
                <a:cs typeface="+mn-cs"/>
              </a:rPr>
              <a:t>% </a:t>
            </a:r>
            <a:endParaRPr lang="en-US" cap="all" dirty="0">
              <a:latin typeface="+mn-lt"/>
              <a:cs typeface="+mn-cs"/>
            </a:endParaRPr>
          </a:p>
        </p:txBody>
      </p:sp>
      <p:sp>
        <p:nvSpPr>
          <p:cNvPr id="8" name="Espaço Reservado para Texto 2"/>
          <p:cNvSpPr txBox="1">
            <a:spLocks/>
          </p:cNvSpPr>
          <p:nvPr/>
        </p:nvSpPr>
        <p:spPr>
          <a:xfrm>
            <a:off x="4643438" y="2781300"/>
            <a:ext cx="4032250" cy="28733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Meta: 10</a:t>
            </a:r>
            <a:r>
              <a:rPr lang="pt-BR" dirty="0">
                <a:latin typeface="+mn-lt"/>
                <a:cs typeface="+mn-cs"/>
              </a:rPr>
              <a:t>0% </a:t>
            </a:r>
            <a:endParaRPr lang="en-US" cap="al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 smtClean="0"/>
              <a:t>Resultados</a:t>
            </a:r>
            <a:endParaRPr lang="en-US" dirty="0"/>
          </a:p>
        </p:txBody>
      </p:sp>
      <p:sp>
        <p:nvSpPr>
          <p:cNvPr id="8" name="Espaço Reservado para Texto 7"/>
          <p:cNvSpPr>
            <a:spLocks noGrp="1"/>
          </p:cNvSpPr>
          <p:nvPr>
            <p:ph type="body" idx="1"/>
          </p:nvPr>
        </p:nvSpPr>
        <p:spPr>
          <a:xfrm>
            <a:off x="2771775" y="1125538"/>
            <a:ext cx="4040188" cy="7493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pt-BR" dirty="0" smtClean="0"/>
              <a:t>Suplementação</a:t>
            </a:r>
            <a:endParaRPr lang="en-US" dirty="0"/>
          </a:p>
        </p:txBody>
      </p:sp>
      <p:pic>
        <p:nvPicPr>
          <p:cNvPr id="11268" name="Gráfico 10"/>
          <p:cNvPicPr>
            <a:picLocks noGrp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3152775"/>
            <a:ext cx="4040188" cy="2182813"/>
          </a:xfrm>
        </p:spPr>
      </p:pic>
      <p:pic>
        <p:nvPicPr>
          <p:cNvPr id="11269" name="Gráfico 3"/>
          <p:cNvPicPr>
            <a:picLocks noChangeArrowheads="1"/>
          </p:cNvPicPr>
          <p:nvPr/>
        </p:nvPicPr>
        <p:blipFill>
          <a:blip r:embed="rId3"/>
          <a:srcRect b="-24"/>
          <a:stretch>
            <a:fillRect/>
          </a:stretch>
        </p:blipFill>
        <p:spPr bwMode="auto">
          <a:xfrm>
            <a:off x="4787900" y="3141663"/>
            <a:ext cx="4038600" cy="211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ço Reservado para Texto 2"/>
          <p:cNvSpPr txBox="1">
            <a:spLocks/>
          </p:cNvSpPr>
          <p:nvPr/>
        </p:nvSpPr>
        <p:spPr>
          <a:xfrm>
            <a:off x="468313" y="2781300"/>
            <a:ext cx="4032250" cy="28733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Meta:</a:t>
            </a:r>
            <a:r>
              <a:rPr lang="pt-BR" dirty="0">
                <a:latin typeface="+mn-lt"/>
                <a:cs typeface="+mn-cs"/>
              </a:rPr>
              <a:t>  100% </a:t>
            </a:r>
            <a:endParaRPr lang="en-US" cap="all" dirty="0">
              <a:latin typeface="+mn-lt"/>
              <a:cs typeface="+mn-cs"/>
            </a:endParaRPr>
          </a:p>
        </p:txBody>
      </p:sp>
      <p:sp>
        <p:nvSpPr>
          <p:cNvPr id="10" name="Espaço Reservado para Texto 2"/>
          <p:cNvSpPr txBox="1">
            <a:spLocks/>
          </p:cNvSpPr>
          <p:nvPr/>
        </p:nvSpPr>
        <p:spPr>
          <a:xfrm>
            <a:off x="4787900" y="2781300"/>
            <a:ext cx="4032250" cy="28733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lang="pt-BR" cap="all" dirty="0">
                <a:latin typeface="+mn-lt"/>
                <a:cs typeface="+mn-cs"/>
              </a:rPr>
              <a:t>Meta:  </a:t>
            </a:r>
            <a:r>
              <a:rPr lang="pt-BR" dirty="0">
                <a:latin typeface="+mn-lt"/>
                <a:cs typeface="+mn-cs"/>
              </a:rPr>
              <a:t>100% </a:t>
            </a:r>
            <a:endParaRPr lang="en-US" cap="all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Ex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237</TotalTime>
  <Words>383</Words>
  <Application>Microsoft Office PowerPoint</Application>
  <PresentationFormat>Apresentação na tela (4:3)</PresentationFormat>
  <Paragraphs>85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7" baseType="lpstr">
      <vt:lpstr>Arial</vt:lpstr>
      <vt:lpstr>Lucida Sans</vt:lpstr>
      <vt:lpstr>Book Antiqua</vt:lpstr>
      <vt:lpstr>Wingdings 2</vt:lpstr>
      <vt:lpstr>Wingdings</vt:lpstr>
      <vt:lpstr>Wingdings 3</vt:lpstr>
      <vt:lpstr>Calibri</vt:lpstr>
      <vt:lpstr>Ápice</vt:lpstr>
      <vt:lpstr>    Qualificação da atenção ao pré-natal e puerpério na Unidade Básica de Saúde Santa Cecília, município de Gravataí/RS   Nataly O. de Moraes Orientadora: Betânia Rodrigues dos Santos </vt:lpstr>
      <vt:lpstr>Introduçao</vt:lpstr>
      <vt:lpstr>Problema</vt:lpstr>
      <vt:lpstr>Objetivos Gerais</vt:lpstr>
      <vt:lpstr>Objetivos Especificos </vt:lpstr>
      <vt:lpstr>Metodologia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 Discussão e da Reflexão Crítica do Processo Pessoal de Aprendizagem. </vt:lpstr>
      <vt:lpstr>Bibliografia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Qualificação da atenção ao pré-natal e puerpério na Unidade Básica de Saúde Santa Cecília, município de Gravataí/RS</dc:title>
  <dc:creator>usuario</dc:creator>
  <cp:lastModifiedBy>Marcinia</cp:lastModifiedBy>
  <cp:revision>37</cp:revision>
  <dcterms:created xsi:type="dcterms:W3CDTF">2014-02-25T23:33:43Z</dcterms:created>
  <dcterms:modified xsi:type="dcterms:W3CDTF">2014-03-21T23:10:01Z</dcterms:modified>
</cp:coreProperties>
</file>