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halia%20Richter\Documents\PROVAB%202014\Interven&#231;&#227;o\Coleta%20de%20dados%20Crian&#231;as%20Nathalia%20Richter%20FINAL%20O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0.14318442153493702</c:v>
                </c:pt>
                <c:pt idx="1">
                  <c:v>0.38373424971363118</c:v>
                </c:pt>
                <c:pt idx="2">
                  <c:v>0.55173730431462398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76736"/>
        <c:axId val="100678272"/>
      </c:barChart>
      <c:catAx>
        <c:axId val="10067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678272"/>
        <c:crosses val="autoZero"/>
        <c:auto val="1"/>
        <c:lblAlgn val="ctr"/>
        <c:lblOffset val="100"/>
        <c:noMultiLvlLbl val="0"/>
      </c:catAx>
      <c:valAx>
        <c:axId val="1006782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676736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2.0408163265306121E-2</c:v>
                </c:pt>
                <c:pt idx="1">
                  <c:v>1.5384615384615385E-2</c:v>
                </c:pt>
                <c:pt idx="2">
                  <c:v>1.5706806282722512E-2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38048"/>
        <c:axId val="90821760"/>
      </c:barChart>
      <c:catAx>
        <c:axId val="9073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821760"/>
        <c:crosses val="autoZero"/>
        <c:auto val="1"/>
        <c:lblAlgn val="ctr"/>
        <c:lblOffset val="100"/>
        <c:noMultiLvlLbl val="0"/>
      </c:catAx>
      <c:valAx>
        <c:axId val="908217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7380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Indicadores!$D$67:$F$67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Indicadores!$D$68:$F$68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36896"/>
        <c:axId val="83161472"/>
      </c:barChart>
      <c:catAx>
        <c:axId val="831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161472"/>
        <c:crosses val="autoZero"/>
        <c:auto val="1"/>
        <c:lblAlgn val="ctr"/>
        <c:lblOffset val="100"/>
        <c:noMultiLvlLbl val="0"/>
      </c:catAx>
      <c:valAx>
        <c:axId val="83161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136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Indicadores!$D$74:$F$74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Indicadores!$D$75:$F$75</c:f>
              <c:numCache>
                <c:formatCode>0.0%</c:formatCode>
                <c:ptCount val="3"/>
                <c:pt idx="0">
                  <c:v>0.52</c:v>
                </c:pt>
                <c:pt idx="1">
                  <c:v>0.63681592039800994</c:v>
                </c:pt>
                <c:pt idx="2">
                  <c:v>0.62283737024221453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01024"/>
        <c:axId val="83217408"/>
      </c:barChart>
      <c:catAx>
        <c:axId val="832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217408"/>
        <c:crosses val="autoZero"/>
        <c:auto val="1"/>
        <c:lblAlgn val="ctr"/>
        <c:lblOffset val="100"/>
        <c:noMultiLvlLbl val="0"/>
      </c:catAx>
      <c:valAx>
        <c:axId val="83217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201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Indicadores!$D$95:$F$95</c:f>
              <c:numCache>
                <c:formatCode>0.0%</c:formatCode>
                <c:ptCount val="3"/>
                <c:pt idx="0">
                  <c:v>0.14666666666666667</c:v>
                </c:pt>
                <c:pt idx="1">
                  <c:v>0.1691542288557214</c:v>
                </c:pt>
                <c:pt idx="2">
                  <c:v>0.18339100346020762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64544"/>
        <c:axId val="83329408"/>
      </c:barChart>
      <c:catAx>
        <c:axId val="8316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329408"/>
        <c:crosses val="autoZero"/>
        <c:auto val="1"/>
        <c:lblAlgn val="ctr"/>
        <c:lblOffset val="100"/>
        <c:noMultiLvlLbl val="0"/>
      </c:catAx>
      <c:valAx>
        <c:axId val="83329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1645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2.6881720430107529E-3"/>
                  <c:y val="1.9536019536019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881720430107529E-3"/>
                  <c:y val="2.44200244200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881720430107529E-3"/>
                  <c:y val="2.930364473671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0.92</c:v>
                </c:pt>
                <c:pt idx="1">
                  <c:v>0.93034825870646765</c:v>
                </c:pt>
                <c:pt idx="2">
                  <c:v>0.9273356401384083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60224"/>
        <c:axId val="50262400"/>
      </c:barChart>
      <c:catAx>
        <c:axId val="502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62400"/>
        <c:crosses val="autoZero"/>
        <c:auto val="1"/>
        <c:lblAlgn val="ctr"/>
        <c:lblOffset val="100"/>
        <c:noMultiLvlLbl val="0"/>
      </c:catAx>
      <c:valAx>
        <c:axId val="502624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602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1</c:v>
                </c:pt>
                <c:pt idx="1">
                  <c:v>0.99502487562189057</c:v>
                </c:pt>
                <c:pt idx="2">
                  <c:v>0.9965397923875432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65088"/>
        <c:axId val="64742144"/>
      </c:barChart>
      <c:catAx>
        <c:axId val="5026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742144"/>
        <c:crosses val="autoZero"/>
        <c:auto val="1"/>
        <c:lblAlgn val="ctr"/>
        <c:lblOffset val="100"/>
        <c:noMultiLvlLbl val="0"/>
      </c:catAx>
      <c:valAx>
        <c:axId val="647421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650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crianças com monitoramento de desenvolvimento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1</c:v>
                </c:pt>
                <c:pt idx="1">
                  <c:v>0.99502487562189057</c:v>
                </c:pt>
                <c:pt idx="2">
                  <c:v>0.9965397923875432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53280"/>
        <c:axId val="65161088"/>
      </c:barChart>
      <c:catAx>
        <c:axId val="6515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61088"/>
        <c:crosses val="autoZero"/>
        <c:auto val="1"/>
        <c:lblAlgn val="ctr"/>
        <c:lblOffset val="100"/>
        <c:noMultiLvlLbl val="0"/>
      </c:catAx>
      <c:valAx>
        <c:axId val="651610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53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0.99004975124378114</c:v>
                </c:pt>
                <c:pt idx="2">
                  <c:v>0.99307958477508651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91808"/>
        <c:axId val="89593344"/>
      </c:barChart>
      <c:catAx>
        <c:axId val="8959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593344"/>
        <c:crosses val="autoZero"/>
        <c:auto val="1"/>
        <c:lblAlgn val="ctr"/>
        <c:lblOffset val="100"/>
        <c:noMultiLvlLbl val="0"/>
      </c:catAx>
      <c:valAx>
        <c:axId val="895933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5918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0.1111111111111111</c:v>
                </c:pt>
                <c:pt idx="1">
                  <c:v>0.20270270270270271</c:v>
                </c:pt>
                <c:pt idx="2">
                  <c:v>0.17592592592592593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99840"/>
        <c:axId val="79183232"/>
      </c:barChart>
      <c:catAx>
        <c:axId val="7889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83232"/>
        <c:crosses val="autoZero"/>
        <c:auto val="1"/>
        <c:lblAlgn val="ctr"/>
        <c:lblOffset val="100"/>
        <c:noMultiLvlLbl val="0"/>
      </c:catAx>
      <c:valAx>
        <c:axId val="791832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899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0.17333333333333334</c:v>
                </c:pt>
                <c:pt idx="1">
                  <c:v>0.18407960199004975</c:v>
                </c:pt>
                <c:pt idx="2">
                  <c:v>0.19031141868512111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96160"/>
        <c:axId val="83215488"/>
      </c:barChart>
      <c:catAx>
        <c:axId val="8319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215488"/>
        <c:crosses val="autoZero"/>
        <c:auto val="1"/>
        <c:lblAlgn val="ctr"/>
        <c:lblOffset val="100"/>
        <c:noMultiLvlLbl val="0"/>
      </c:catAx>
      <c:valAx>
        <c:axId val="832154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196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0.89333333333333331</c:v>
                </c:pt>
                <c:pt idx="1">
                  <c:v>0.91044776119402981</c:v>
                </c:pt>
                <c:pt idx="2">
                  <c:v>0.91003460207612452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31936"/>
        <c:axId val="83070976"/>
      </c:barChart>
      <c:catAx>
        <c:axId val="8303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070976"/>
        <c:crosses val="autoZero"/>
        <c:auto val="1"/>
        <c:lblAlgn val="ctr"/>
        <c:lblOffset val="100"/>
        <c:noMultiLvlLbl val="0"/>
      </c:catAx>
      <c:valAx>
        <c:axId val="830709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031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2.0408163265306121E-2</c:v>
                </c:pt>
                <c:pt idx="1">
                  <c:v>8.461538461538462E-2</c:v>
                </c:pt>
                <c:pt idx="2">
                  <c:v>7.3298429319371722E-2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88512"/>
        <c:axId val="83090432"/>
      </c:barChart>
      <c:catAx>
        <c:axId val="830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090432"/>
        <c:crosses val="autoZero"/>
        <c:auto val="1"/>
        <c:lblAlgn val="ctr"/>
        <c:lblOffset val="100"/>
        <c:noMultiLvlLbl val="0"/>
      </c:catAx>
      <c:valAx>
        <c:axId val="830904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0885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63B5619-DA5A-460D-B817-A2A2B47F155C}" type="datetimeFigureOut">
              <a:rPr lang="pt-BR" smtClean="0"/>
              <a:t>17/01/2015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38AE09-18A9-4F27-8D29-351A186FBD0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21297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b="1" dirty="0" smtClean="0"/>
              <a:t>Universidade </a:t>
            </a:r>
            <a:r>
              <a:rPr lang="pt-BR" sz="2200" b="1" dirty="0"/>
              <a:t>Aberta do SUS – UNASUS</a:t>
            </a:r>
            <a:r>
              <a:rPr lang="pt-BR" sz="2200" dirty="0"/>
              <a:t> 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b="1" dirty="0" smtClean="0"/>
              <a:t>Universidade </a:t>
            </a:r>
            <a:r>
              <a:rPr lang="pt-BR" sz="2200" b="1" dirty="0"/>
              <a:t>Federal de Pelotas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b="1" dirty="0"/>
              <a:t>Especialização em Saúde da Família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Melhoria </a:t>
            </a:r>
            <a:r>
              <a:rPr lang="pt-BR" b="1" dirty="0"/>
              <a:t>da Atenção à Saúde da Criança de zero a setenta e dois meses na UBS Simões Lopes, Pelotas/RS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0964" y="5013176"/>
            <a:ext cx="6400800" cy="1752600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Nathalia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Bobrowski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 Richter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500" b="1" dirty="0" smtClean="0">
                <a:solidFill>
                  <a:schemeClr val="accent2">
                    <a:lumMod val="75000"/>
                  </a:schemeClr>
                </a:solidFill>
              </a:rPr>
              <a:t>Orientação - José Adailton da Silva</a:t>
            </a:r>
          </a:p>
          <a:p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9" y="412425"/>
            <a:ext cx="1057275" cy="819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72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/>
              <a:t>Meta 2.9 - Realizar teste do pezinho em 100% das crianças até 7 dias de </a:t>
            </a:r>
            <a:r>
              <a:rPr lang="pt-BR" sz="2600" dirty="0" smtClean="0"/>
              <a:t>vida</a:t>
            </a:r>
            <a:endParaRPr lang="pt-BR" sz="2600" dirty="0"/>
          </a:p>
          <a:p>
            <a:pPr algn="just"/>
            <a:r>
              <a:rPr lang="pt-BR" sz="2600" dirty="0" smtClean="0"/>
              <a:t>Resultados</a:t>
            </a:r>
          </a:p>
          <a:p>
            <a:pPr algn="just"/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Metas,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67485560"/>
              </p:ext>
            </p:extLst>
          </p:nvPr>
        </p:nvGraphicFramePr>
        <p:xfrm>
          <a:off x="3059832" y="3717032"/>
          <a:ext cx="51125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7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916832"/>
            <a:ext cx="3699933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Meta 2.10 – Realizar avaliação da necessidade de atendimento odontológico em 100% das crianças de 6 a 72 meses</a:t>
            </a:r>
          </a:p>
          <a:p>
            <a:pPr algn="just"/>
            <a:r>
              <a:rPr lang="pt-BR" dirty="0" smtClean="0"/>
              <a:t>Resultados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Meta 2.11 – Realizar a primeira consulta odontológica para 100% das crianças de 6 a 72 meses de idade moradoras da área de abrangência, cadastradas na </a:t>
            </a:r>
            <a:r>
              <a:rPr lang="pt-BR" dirty="0" smtClean="0"/>
              <a:t>UBS</a:t>
            </a:r>
          </a:p>
          <a:p>
            <a:pPr algn="just"/>
            <a:r>
              <a:rPr lang="pt-BR" dirty="0" smtClean="0"/>
              <a:t>Resultados</a:t>
            </a:r>
          </a:p>
          <a:p>
            <a:pPr marL="0" indent="0" algn="r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52945548"/>
              </p:ext>
            </p:extLst>
          </p:nvPr>
        </p:nvGraphicFramePr>
        <p:xfrm>
          <a:off x="4932040" y="1844824"/>
          <a:ext cx="3447083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79046270"/>
              </p:ext>
            </p:extLst>
          </p:nvPr>
        </p:nvGraphicFramePr>
        <p:xfrm>
          <a:off x="4932040" y="4077073"/>
          <a:ext cx="345638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just"/>
            <a:r>
              <a:rPr lang="pt-BR" b="1" dirty="0"/>
              <a:t>Objetivo 3</a:t>
            </a:r>
            <a:r>
              <a:rPr lang="pt-BR" dirty="0"/>
              <a:t> - Melhorar a adesão ao programa de saúde da criança</a:t>
            </a:r>
          </a:p>
          <a:p>
            <a:pPr algn="just"/>
            <a:r>
              <a:rPr lang="pt-BR" dirty="0"/>
              <a:t>Meta 3.1 - Fazer busca ativa de 100% das crianças faltosas às </a:t>
            </a:r>
            <a:r>
              <a:rPr lang="pt-BR" dirty="0" smtClean="0"/>
              <a:t>consultas</a:t>
            </a:r>
          </a:p>
          <a:p>
            <a:pPr algn="just"/>
            <a:r>
              <a:rPr lang="pt-BR" dirty="0" smtClean="0"/>
              <a:t>Resultados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90686813"/>
              </p:ext>
            </p:extLst>
          </p:nvPr>
        </p:nvGraphicFramePr>
        <p:xfrm>
          <a:off x="3347864" y="3645024"/>
          <a:ext cx="4724400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9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algn="just"/>
            <a:r>
              <a:rPr lang="pt-BR" b="1" dirty="0"/>
              <a:t>Objetivo 4</a:t>
            </a:r>
            <a:r>
              <a:rPr lang="pt-BR" dirty="0"/>
              <a:t> - Melhorar o registro das informações</a:t>
            </a:r>
          </a:p>
          <a:p>
            <a:pPr algn="just"/>
            <a:r>
              <a:rPr lang="pt-BR" dirty="0"/>
              <a:t>Meta 4.1 - Manter registro na ficha espelho de saúde da criança/vacinação de 100% das crianças que consultam no </a:t>
            </a:r>
            <a:r>
              <a:rPr lang="pt-BR" dirty="0" smtClean="0"/>
              <a:t>serviço</a:t>
            </a:r>
          </a:p>
          <a:p>
            <a:pPr algn="just"/>
            <a:r>
              <a:rPr lang="pt-BR" dirty="0" smtClean="0"/>
              <a:t>Resultados 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29608503"/>
              </p:ext>
            </p:extLst>
          </p:nvPr>
        </p:nvGraphicFramePr>
        <p:xfrm>
          <a:off x="3275856" y="3789040"/>
          <a:ext cx="468052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41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450696"/>
          </a:xfrm>
        </p:spPr>
        <p:txBody>
          <a:bodyPr/>
          <a:lstStyle/>
          <a:p>
            <a:pPr algn="just"/>
            <a:r>
              <a:rPr lang="pt-BR" b="1" dirty="0"/>
              <a:t>Objetivo 5</a:t>
            </a:r>
            <a:r>
              <a:rPr lang="pt-BR" dirty="0"/>
              <a:t> - Mapear as crianças de risco pertencentes à área de abrangência</a:t>
            </a:r>
          </a:p>
          <a:p>
            <a:pPr algn="just"/>
            <a:r>
              <a:rPr lang="pt-BR" dirty="0"/>
              <a:t>Meta 5.1 - Realizar avaliação de risco em 100% das crianças cadastradas no </a:t>
            </a:r>
            <a:r>
              <a:rPr lang="pt-BR" dirty="0" smtClean="0"/>
              <a:t>programa</a:t>
            </a:r>
          </a:p>
          <a:p>
            <a:pPr algn="just"/>
            <a:r>
              <a:rPr lang="pt-BR" dirty="0" smtClean="0"/>
              <a:t>Resultados – Obtenção de sua totalidade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327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4065315"/>
          </a:xfrm>
        </p:spPr>
        <p:txBody>
          <a:bodyPr/>
          <a:lstStyle/>
          <a:p>
            <a:pPr algn="just"/>
            <a:r>
              <a:rPr lang="pt-BR" b="1" dirty="0"/>
              <a:t>Objetivo 6</a:t>
            </a:r>
            <a:r>
              <a:rPr lang="pt-BR" dirty="0"/>
              <a:t> - Promover a saúde das </a:t>
            </a:r>
            <a:r>
              <a:rPr lang="pt-BR" dirty="0" smtClean="0"/>
              <a:t>crianças</a:t>
            </a:r>
            <a:endParaRPr lang="pt-BR" dirty="0"/>
          </a:p>
          <a:p>
            <a:pPr algn="just"/>
            <a:r>
              <a:rPr lang="pt-BR" dirty="0"/>
              <a:t>Meta 6.1 - Dar orientações para prevenir acidentes na infância em 100% das consultas de saúde da </a:t>
            </a:r>
            <a:r>
              <a:rPr lang="pt-BR" dirty="0" smtClean="0"/>
              <a:t>criança</a:t>
            </a:r>
          </a:p>
          <a:p>
            <a:pPr algn="just"/>
            <a:r>
              <a:rPr lang="pt-BR" dirty="0" smtClean="0"/>
              <a:t>Resultados – Obtenção de sua totalidade</a:t>
            </a:r>
            <a:endParaRPr lang="pt-BR" dirty="0"/>
          </a:p>
          <a:p>
            <a:pPr algn="just"/>
            <a:r>
              <a:rPr lang="pt-BR" dirty="0"/>
              <a:t>Meta 6.2 - Colocar 100% das crianças para mamar durante a primeira </a:t>
            </a:r>
            <a:r>
              <a:rPr lang="pt-BR" dirty="0" smtClean="0"/>
              <a:t>consulta</a:t>
            </a:r>
          </a:p>
          <a:p>
            <a:pPr algn="just"/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05248987"/>
              </p:ext>
            </p:extLst>
          </p:nvPr>
        </p:nvGraphicFramePr>
        <p:xfrm>
          <a:off x="4499992" y="4437112"/>
          <a:ext cx="3769246" cy="19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207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849291"/>
          </a:xfrm>
        </p:spPr>
        <p:txBody>
          <a:bodyPr/>
          <a:lstStyle/>
          <a:p>
            <a:pPr algn="just"/>
            <a:r>
              <a:rPr lang="pt-BR" sz="2600" dirty="0"/>
              <a:t>Meta 6.3 - Fornecer orientações nutricionais de acordo com a faixa etária para 100% das </a:t>
            </a:r>
            <a:r>
              <a:rPr lang="pt-BR" sz="2600" dirty="0" smtClean="0"/>
              <a:t>crianças</a:t>
            </a:r>
            <a:endParaRPr lang="pt-BR" sz="2600" dirty="0"/>
          </a:p>
          <a:p>
            <a:pPr algn="just"/>
            <a:r>
              <a:rPr lang="pt-BR" sz="2600" dirty="0" smtClean="0"/>
              <a:t>Resultados – Obtenção em sua totalidade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Meta 6.4 - Fornecer orientações sobre higiene bucal para 100% das crianças de acordo com a faixa </a:t>
            </a:r>
            <a:r>
              <a:rPr lang="pt-BR" sz="2600" dirty="0" smtClean="0"/>
              <a:t>etária</a:t>
            </a:r>
            <a:endParaRPr lang="pt-BR" sz="2600" dirty="0"/>
          </a:p>
          <a:p>
            <a:pPr algn="just"/>
            <a:r>
              <a:rPr lang="pt-BR" sz="2600" dirty="0" smtClean="0"/>
              <a:t>Resultados – Obtenção em sua totalidade</a:t>
            </a:r>
            <a:endParaRPr lang="pt-BR" sz="2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993307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Acesso dificultado à triagem auditiva neonatal</a:t>
            </a:r>
          </a:p>
          <a:p>
            <a:pPr algn="just"/>
            <a:r>
              <a:rPr lang="pt-BR" dirty="0" smtClean="0"/>
              <a:t>Falta frequente de suspensão sulfato ferroso</a:t>
            </a:r>
          </a:p>
          <a:p>
            <a:pPr algn="just"/>
            <a:r>
              <a:rPr lang="pt-BR" dirty="0" smtClean="0"/>
              <a:t>Ausência de um profissional odontólogo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Aumento da cobertura para 55,2% das crianças</a:t>
            </a:r>
          </a:p>
          <a:p>
            <a:pPr algn="just"/>
            <a:r>
              <a:rPr lang="pt-BR" dirty="0" smtClean="0"/>
              <a:t>Capacitação da equipe</a:t>
            </a:r>
          </a:p>
          <a:p>
            <a:pPr algn="just"/>
            <a:r>
              <a:rPr lang="pt-BR" dirty="0" smtClean="0"/>
              <a:t>Englobamento dos médicos na rotina da puericultura</a:t>
            </a:r>
          </a:p>
          <a:p>
            <a:pPr algn="just"/>
            <a:r>
              <a:rPr lang="pt-BR" dirty="0" smtClean="0"/>
              <a:t>Adoção das fichas-espelho</a:t>
            </a:r>
          </a:p>
          <a:p>
            <a:pPr algn="just"/>
            <a:r>
              <a:rPr lang="pt-BR" dirty="0" smtClean="0"/>
              <a:t>Manutenção das ações à rotina da unidade</a:t>
            </a:r>
          </a:p>
          <a:p>
            <a:pPr algn="just"/>
            <a:r>
              <a:rPr lang="pt-BR" dirty="0" smtClean="0"/>
              <a:t>Engajamento da equipe com a comunidade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0165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Desafio</a:t>
            </a:r>
          </a:p>
          <a:p>
            <a:r>
              <a:rPr lang="pt-BR" sz="2600" dirty="0" smtClean="0"/>
              <a:t>Experiência</a:t>
            </a:r>
          </a:p>
          <a:p>
            <a:pPr algn="just"/>
            <a:r>
              <a:rPr lang="pt-BR" sz="2600" dirty="0" smtClean="0"/>
              <a:t>Oportunidade de  </a:t>
            </a:r>
            <a:r>
              <a:rPr lang="pt-BR" sz="2600" dirty="0"/>
              <a:t>descobrir, nas crianças, através de um seguimento adequado, uma esperança de um futuro melhor, tanto para elas quanto para seus </a:t>
            </a:r>
            <a:r>
              <a:rPr lang="pt-BR" sz="2600" dirty="0" smtClean="0"/>
              <a:t>pais e responsáveis, </a:t>
            </a:r>
            <a:r>
              <a:rPr lang="pt-BR" sz="2600" dirty="0"/>
              <a:t>imbuídos em realizar as orientações fornecidas durante a </a:t>
            </a:r>
            <a:r>
              <a:rPr lang="pt-BR" sz="2600" dirty="0" smtClean="0"/>
              <a:t>puericultura</a:t>
            </a:r>
            <a:endParaRPr lang="pt-BR" sz="2600" dirty="0"/>
          </a:p>
          <a:p>
            <a:endParaRPr lang="pt-BR" sz="26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32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/>
              <a:t>“Lembre-se </a:t>
            </a:r>
            <a:r>
              <a:rPr lang="pt-BR" sz="2800" dirty="0"/>
              <a:t>que se algum dia você precisar de ajuda, você encontrará uma mão no final do seu braço. À medida que você envelhecer, você descobrirá que tem duas mãos </a:t>
            </a:r>
            <a:r>
              <a:rPr lang="pt-BR" sz="2800" dirty="0" smtClean="0"/>
              <a:t>- uma </a:t>
            </a:r>
            <a:r>
              <a:rPr lang="pt-BR" sz="2800" dirty="0"/>
              <a:t>para ajudar a si </a:t>
            </a:r>
            <a:r>
              <a:rPr lang="pt-BR" sz="2800" dirty="0" smtClean="0"/>
              <a:t>mesmo e </a:t>
            </a:r>
            <a:r>
              <a:rPr lang="pt-BR" sz="2800" dirty="0"/>
              <a:t>outra pra ajudar aos outros</a:t>
            </a:r>
            <a:r>
              <a:rPr lang="pt-BR" sz="2800" dirty="0" smtClean="0"/>
              <a:t>.”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Mensagem final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68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/>
              <a:t>Pelotas/RS – população de 328.475 habitantes (IBGE, 2010)</a:t>
            </a:r>
          </a:p>
          <a:p>
            <a:pPr algn="just"/>
            <a:r>
              <a:rPr lang="pt-BR" sz="2600" dirty="0" smtClean="0"/>
              <a:t>UBS Simões Lopes – comunidade </a:t>
            </a:r>
            <a:r>
              <a:rPr lang="pt-BR" sz="2600" dirty="0" err="1" smtClean="0"/>
              <a:t>adscrita</a:t>
            </a:r>
            <a:r>
              <a:rPr lang="pt-BR" sz="2600" dirty="0" smtClean="0"/>
              <a:t> de 10.476 indivíduos (SIAB, abril/2014)</a:t>
            </a:r>
          </a:p>
          <a:p>
            <a:pPr algn="just"/>
            <a:r>
              <a:rPr lang="pt-BR" sz="2600" dirty="0" smtClean="0"/>
              <a:t>Modelo ESF - 3 equipes de saúde</a:t>
            </a:r>
          </a:p>
          <a:p>
            <a:pPr algn="just"/>
            <a:r>
              <a:rPr lang="pt-BR" sz="2600" dirty="0" smtClean="0"/>
              <a:t>Situação da puericultura na UBS – índice de cobertura de 40%</a:t>
            </a:r>
          </a:p>
          <a:p>
            <a:pPr algn="just"/>
            <a:r>
              <a:rPr lang="pt-BR" sz="2600" dirty="0" smtClean="0"/>
              <a:t>Importância da puericultura</a:t>
            </a: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 Simões Lopes</a:t>
            </a:r>
            <a:endParaRPr lang="pt-BR" dirty="0"/>
          </a:p>
        </p:txBody>
      </p:sp>
      <p:pic>
        <p:nvPicPr>
          <p:cNvPr id="12" name="Espaço Reservado para Conteúdo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2448272" cy="2503276"/>
          </a:xfr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55378" y="2054382"/>
            <a:ext cx="2920646" cy="219048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25" y="4005064"/>
            <a:ext cx="3024336" cy="2268252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734050"/>
            <a:ext cx="3127048" cy="234528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82095"/>
            <a:ext cx="3321629" cy="2491221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56484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450696"/>
          </a:xfrm>
        </p:spPr>
        <p:txBody>
          <a:bodyPr>
            <a:noAutofit/>
          </a:bodyPr>
          <a:lstStyle/>
          <a:p>
            <a:pPr algn="just"/>
            <a:r>
              <a:rPr lang="pt-BR" sz="2300" dirty="0" smtClean="0"/>
              <a:t>Objetivo geral - </a:t>
            </a:r>
            <a:r>
              <a:rPr lang="pt-BR" sz="2300" dirty="0"/>
              <a:t>Melhorar a atenção à saúde das crianças entre zero e 72 meses pertencentes à área de abrangência da </a:t>
            </a:r>
            <a:r>
              <a:rPr lang="pt-BR" sz="2300" dirty="0" smtClean="0"/>
              <a:t>UBS</a:t>
            </a:r>
          </a:p>
          <a:p>
            <a:pPr algn="just"/>
            <a:r>
              <a:rPr lang="pt-BR" sz="2300" dirty="0"/>
              <a:t>Objetivos específicos</a:t>
            </a:r>
          </a:p>
          <a:p>
            <a:pPr marL="0" indent="0" algn="just">
              <a:buNone/>
            </a:pPr>
            <a:r>
              <a:rPr lang="pt-BR" sz="2300" dirty="0"/>
              <a:t>1 - Ampliar a cobertura do Programa de Saúde da </a:t>
            </a:r>
            <a:r>
              <a:rPr lang="pt-BR" sz="2300" dirty="0" smtClean="0"/>
              <a:t>Criança</a:t>
            </a:r>
            <a:endParaRPr lang="pt-BR" sz="2300" dirty="0"/>
          </a:p>
          <a:p>
            <a:pPr marL="0" indent="0" algn="just">
              <a:buNone/>
            </a:pPr>
            <a:r>
              <a:rPr lang="pt-BR" sz="2300" dirty="0"/>
              <a:t>2 - Melhorar a qualidade do atendimento à </a:t>
            </a:r>
            <a:r>
              <a:rPr lang="pt-BR" sz="2300" dirty="0" smtClean="0"/>
              <a:t>criança</a:t>
            </a:r>
            <a:endParaRPr lang="pt-BR" sz="2300" dirty="0"/>
          </a:p>
          <a:p>
            <a:pPr marL="0" indent="0" algn="just">
              <a:buNone/>
            </a:pPr>
            <a:r>
              <a:rPr lang="pt-BR" sz="2300" dirty="0"/>
              <a:t>3- Melhorar a adesão ao programa de Saúde da </a:t>
            </a:r>
            <a:r>
              <a:rPr lang="pt-BR" sz="2300" dirty="0" smtClean="0"/>
              <a:t>Criança</a:t>
            </a:r>
            <a:endParaRPr lang="pt-BR" sz="2300" dirty="0"/>
          </a:p>
          <a:p>
            <a:pPr marL="0" indent="0" algn="just">
              <a:buNone/>
            </a:pPr>
            <a:r>
              <a:rPr lang="pt-BR" sz="2300" dirty="0"/>
              <a:t>4- Melhorar registros das </a:t>
            </a:r>
            <a:r>
              <a:rPr lang="pt-BR" sz="2300" dirty="0" smtClean="0"/>
              <a:t>informações</a:t>
            </a:r>
            <a:endParaRPr lang="pt-BR" sz="2300" dirty="0"/>
          </a:p>
          <a:p>
            <a:pPr marL="0" indent="0" algn="just">
              <a:buNone/>
            </a:pPr>
            <a:r>
              <a:rPr lang="pt-BR" sz="2300" dirty="0"/>
              <a:t>5- Mapear as crianças de risco pertencentes à área de </a:t>
            </a:r>
            <a:r>
              <a:rPr lang="pt-BR" sz="2300" dirty="0" smtClean="0"/>
              <a:t>abrangência</a:t>
            </a:r>
            <a:endParaRPr lang="pt-BR" sz="2300" dirty="0"/>
          </a:p>
          <a:p>
            <a:pPr marL="0" indent="0" algn="just">
              <a:buNone/>
            </a:pPr>
            <a:r>
              <a:rPr lang="pt-BR" sz="2300" dirty="0"/>
              <a:t>6- Promover a saúde das crianças</a:t>
            </a:r>
            <a:endParaRPr lang="pt-BR" sz="2300" dirty="0"/>
          </a:p>
          <a:p>
            <a:pPr algn="just"/>
            <a:endParaRPr lang="pt-BR" sz="2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4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dirty="0" smtClean="0"/>
              <a:t>Logística </a:t>
            </a:r>
          </a:p>
          <a:p>
            <a:pPr marL="0" indent="0" algn="just">
              <a:buNone/>
            </a:pPr>
            <a:r>
              <a:rPr lang="pt-BR" sz="2600" dirty="0" smtClean="0"/>
              <a:t>1. Cadernos </a:t>
            </a:r>
            <a:r>
              <a:rPr lang="pt-BR" sz="2600" dirty="0"/>
              <a:t>de Atenção Básica do Ministério da Saúde</a:t>
            </a:r>
            <a:r>
              <a:rPr lang="pt-BR" sz="2600" dirty="0" smtClean="0"/>
              <a:t>:</a:t>
            </a:r>
          </a:p>
          <a:p>
            <a:pPr marL="0" indent="0" algn="just">
              <a:buNone/>
            </a:pPr>
            <a:r>
              <a:rPr lang="pt-BR" sz="2600" dirty="0"/>
              <a:t>#</a:t>
            </a:r>
            <a:r>
              <a:rPr lang="pt-BR" sz="2600" dirty="0" smtClean="0"/>
              <a:t> Saúde </a:t>
            </a:r>
            <a:r>
              <a:rPr lang="pt-BR" sz="2600" dirty="0"/>
              <a:t>da Criança: Nutrição Infantil – Aleitamento Materno e Alimentação </a:t>
            </a:r>
            <a:r>
              <a:rPr lang="pt-BR" sz="2600" dirty="0" smtClean="0"/>
              <a:t>Complementar, nº 23 (Brasília </a:t>
            </a:r>
            <a:r>
              <a:rPr lang="pt-BR" sz="2600" dirty="0"/>
              <a:t>– DF, </a:t>
            </a:r>
            <a:r>
              <a:rPr lang="pt-BR" sz="2600" dirty="0" smtClean="0"/>
              <a:t>2009)</a:t>
            </a:r>
          </a:p>
          <a:p>
            <a:pPr marL="0" indent="0" algn="just">
              <a:buNone/>
            </a:pPr>
            <a:r>
              <a:rPr lang="pt-BR" sz="2600" dirty="0" smtClean="0"/>
              <a:t># Saúde </a:t>
            </a:r>
            <a:r>
              <a:rPr lang="pt-BR" sz="2600" dirty="0"/>
              <a:t>da Criança: Crescimento e Desenvolvimento, nº </a:t>
            </a:r>
            <a:r>
              <a:rPr lang="pt-BR" sz="2600" dirty="0" smtClean="0"/>
              <a:t>33 (Brasília </a:t>
            </a:r>
            <a:r>
              <a:rPr lang="pt-BR" sz="2600" dirty="0"/>
              <a:t>– DF, </a:t>
            </a:r>
            <a:r>
              <a:rPr lang="pt-BR" sz="2600" dirty="0" smtClean="0"/>
              <a:t>2012)</a:t>
            </a:r>
          </a:p>
          <a:p>
            <a:pPr marL="0" indent="0" algn="just">
              <a:buNone/>
            </a:pPr>
            <a:r>
              <a:rPr lang="pt-BR" sz="2600" dirty="0" smtClean="0"/>
              <a:t>2. Registro das informações</a:t>
            </a:r>
          </a:p>
          <a:p>
            <a:pPr marL="0" indent="0" algn="just">
              <a:buNone/>
            </a:pPr>
            <a:r>
              <a:rPr lang="pt-BR" sz="2600" dirty="0" smtClean="0"/>
              <a:t>3. Material adequado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marL="0" indent="0" algn="just">
              <a:buNone/>
            </a:pP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2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/>
              <a:t>Objetivo 1</a:t>
            </a:r>
            <a:r>
              <a:rPr lang="pt-BR" sz="2600" dirty="0"/>
              <a:t> – Ampliar a cobertura do Programa de Atenção à Saúde da Criança</a:t>
            </a:r>
          </a:p>
          <a:p>
            <a:pPr algn="just"/>
            <a:r>
              <a:rPr lang="pt-BR" sz="2600" dirty="0"/>
              <a:t>Meta 1.1 - Ampliar a cobertura da atenção à saúde para 75% das crianças entre zero e setenta e dois </a:t>
            </a:r>
            <a:r>
              <a:rPr lang="pt-BR" sz="2600" dirty="0" smtClean="0"/>
              <a:t>meses</a:t>
            </a:r>
          </a:p>
          <a:p>
            <a:pPr algn="just"/>
            <a:r>
              <a:rPr lang="pt-BR" sz="2600" dirty="0" smtClean="0"/>
              <a:t>Resultados</a:t>
            </a:r>
            <a:endParaRPr lang="pt-BR" sz="2600" dirty="0"/>
          </a:p>
          <a:p>
            <a:pPr marL="0" indent="0" algn="just">
              <a:buNone/>
            </a:pP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09264436"/>
              </p:ext>
            </p:extLst>
          </p:nvPr>
        </p:nvGraphicFramePr>
        <p:xfrm>
          <a:off x="3563888" y="4149080"/>
          <a:ext cx="46085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74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/>
          <a:lstStyle/>
          <a:p>
            <a:pPr algn="just"/>
            <a:r>
              <a:rPr lang="pt-BR" sz="2600" b="1" dirty="0"/>
              <a:t>Objetivo 2</a:t>
            </a:r>
            <a:r>
              <a:rPr lang="pt-BR" sz="2600" dirty="0"/>
              <a:t>- Melhorar a qualidade do atendimento à criança</a:t>
            </a:r>
          </a:p>
          <a:p>
            <a:pPr algn="just"/>
            <a:r>
              <a:rPr lang="pt-BR" sz="2600" dirty="0"/>
              <a:t>Meta 2.1 - Realizar a primeira consulta na primeira semana de vida para 100% das crianças </a:t>
            </a:r>
            <a:r>
              <a:rPr lang="pt-BR" sz="2600" dirty="0" smtClean="0"/>
              <a:t>cadastradas</a:t>
            </a:r>
          </a:p>
          <a:p>
            <a:pPr algn="just"/>
            <a:r>
              <a:rPr lang="pt-BR" sz="2600" dirty="0" smtClean="0"/>
              <a:t>Resultados </a:t>
            </a:r>
            <a:endParaRPr lang="pt-BR" sz="2600" dirty="0"/>
          </a:p>
          <a:p>
            <a:pPr algn="just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61195640"/>
              </p:ext>
            </p:extLst>
          </p:nvPr>
        </p:nvGraphicFramePr>
        <p:xfrm>
          <a:off x="3707904" y="3933056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31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dirty="0"/>
              <a:t>Meta 2.2 </a:t>
            </a:r>
            <a:r>
              <a:rPr lang="pt-BR" sz="2600" dirty="0" smtClean="0"/>
              <a:t>– </a:t>
            </a:r>
            <a:r>
              <a:rPr lang="pt-BR" dirty="0" smtClean="0"/>
              <a:t>Monitorar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o crescimento em 100</a:t>
            </a:r>
            <a:r>
              <a:rPr lang="pt-BR" dirty="0" smtClean="0"/>
              <a:t>%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das </a:t>
            </a:r>
            <a:r>
              <a:rPr lang="pt-BR" dirty="0" smtClean="0"/>
              <a:t>crianças</a:t>
            </a:r>
          </a:p>
          <a:p>
            <a:pPr algn="just"/>
            <a:r>
              <a:rPr lang="pt-BR" sz="2600" dirty="0" smtClean="0"/>
              <a:t>Resultados</a:t>
            </a:r>
          </a:p>
          <a:p>
            <a:pPr algn="just"/>
            <a:endParaRPr lang="pt-BR" sz="2600" dirty="0" smtClean="0"/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Meta 2.3 - Monitorar 100% das crianças com déficit de peso</a:t>
            </a:r>
          </a:p>
          <a:p>
            <a:pPr algn="just"/>
            <a:r>
              <a:rPr lang="pt-BR" sz="2600" dirty="0"/>
              <a:t>Meta 2.4 - Monitorar 100% das crianças com excesso de </a:t>
            </a:r>
            <a:r>
              <a:rPr lang="pt-BR" sz="2600" dirty="0" smtClean="0"/>
              <a:t>peso</a:t>
            </a:r>
          </a:p>
          <a:p>
            <a:pPr algn="just"/>
            <a:r>
              <a:rPr lang="pt-BR" sz="2600" dirty="0" smtClean="0"/>
              <a:t>Resultados – Obtenção de sua totalidade</a:t>
            </a:r>
            <a:endParaRPr lang="pt-BR" sz="2600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44116834"/>
              </p:ext>
            </p:extLst>
          </p:nvPr>
        </p:nvGraphicFramePr>
        <p:xfrm>
          <a:off x="4139952" y="1844824"/>
          <a:ext cx="424847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73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5" y="1844824"/>
            <a:ext cx="3528391" cy="396044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dirty="0"/>
              <a:t>Meta 2.5 </a:t>
            </a:r>
            <a:r>
              <a:rPr lang="pt-BR" sz="2600" dirty="0" smtClean="0"/>
              <a:t>- Monitorar </a:t>
            </a:r>
            <a:r>
              <a:rPr lang="pt-BR" sz="2600" dirty="0"/>
              <a:t>o desenvolvimento em 100% das </a:t>
            </a:r>
            <a:r>
              <a:rPr lang="pt-BR" sz="2600" dirty="0" smtClean="0"/>
              <a:t>crianças</a:t>
            </a:r>
          </a:p>
          <a:p>
            <a:pPr algn="just"/>
            <a:r>
              <a:rPr lang="pt-BR" sz="2600" dirty="0" smtClean="0"/>
              <a:t>Resultados </a:t>
            </a:r>
            <a:endParaRPr lang="pt-BR" sz="2600" dirty="0"/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Meta </a:t>
            </a:r>
            <a:r>
              <a:rPr lang="pt-BR" sz="2600" dirty="0"/>
              <a:t>2.6 – Vacinar 100% das crianças de acordo com a idade </a:t>
            </a:r>
            <a:endParaRPr lang="pt-BR" sz="2600" dirty="0" smtClean="0"/>
          </a:p>
          <a:p>
            <a:pPr algn="just"/>
            <a:r>
              <a:rPr lang="pt-BR" sz="2600" dirty="0" smtClean="0"/>
              <a:t>Resultados</a:t>
            </a:r>
            <a:endParaRPr lang="pt-BR" sz="2600" dirty="0"/>
          </a:p>
          <a:p>
            <a:pPr algn="just"/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6687783"/>
              </p:ext>
            </p:extLst>
          </p:nvPr>
        </p:nvGraphicFramePr>
        <p:xfrm>
          <a:off x="4572000" y="1772816"/>
          <a:ext cx="40324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96631456"/>
              </p:ext>
            </p:extLst>
          </p:nvPr>
        </p:nvGraphicFramePr>
        <p:xfrm>
          <a:off x="4572000" y="4149080"/>
          <a:ext cx="40324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8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844825"/>
            <a:ext cx="3816424" cy="4320480"/>
          </a:xfrm>
        </p:spPr>
        <p:txBody>
          <a:bodyPr>
            <a:noAutofit/>
          </a:bodyPr>
          <a:lstStyle/>
          <a:p>
            <a:pPr algn="just"/>
            <a:r>
              <a:rPr lang="pt-BR" sz="2600" dirty="0"/>
              <a:t>Meta 2.7 – Realizar suplementação de ferro em 100% das crianças de 6 a 24 meses</a:t>
            </a:r>
          </a:p>
          <a:p>
            <a:pPr algn="just"/>
            <a:r>
              <a:rPr lang="pt-BR" sz="2600" dirty="0" smtClean="0"/>
              <a:t>Resultados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Meta 2.8 - Realizar triagem auditiva em 100% das </a:t>
            </a:r>
            <a:r>
              <a:rPr lang="pt-BR" sz="2600" dirty="0" smtClean="0"/>
              <a:t>crianças</a:t>
            </a:r>
            <a:endParaRPr lang="pt-BR" sz="2600" dirty="0"/>
          </a:p>
          <a:p>
            <a:pPr algn="just"/>
            <a:r>
              <a:rPr lang="pt-BR" sz="2600" dirty="0" smtClean="0"/>
              <a:t>Resultados</a:t>
            </a: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55725886"/>
              </p:ext>
            </p:extLst>
          </p:nvPr>
        </p:nvGraphicFramePr>
        <p:xfrm>
          <a:off x="5076056" y="1916833"/>
          <a:ext cx="36004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74237212"/>
              </p:ext>
            </p:extLst>
          </p:nvPr>
        </p:nvGraphicFramePr>
        <p:xfrm>
          <a:off x="5076056" y="4221088"/>
          <a:ext cx="362919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07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7391</TotalTime>
  <Words>831</Words>
  <Application>Microsoft Office PowerPoint</Application>
  <PresentationFormat>Apresentação na tela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Forma de Onda</vt:lpstr>
      <vt:lpstr>       Universidade Aberta do SUS – UNASUS  Universidade Federal de Pelotas Especialização em Saúde da Família  Melhoria da Atenção à Saúde da Criança de zero a setenta e dois meses na UBS Simões Lopes, Pelotas/RS </vt:lpstr>
      <vt:lpstr>Introdução</vt:lpstr>
      <vt:lpstr>Objetivo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Metas,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</vt:lpstr>
      <vt:lpstr>Mensagem final</vt:lpstr>
      <vt:lpstr>UBS Simões Lopes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 Criança de zero a setenta e dois meses na UBS Simões Lopes, Pelotas/RS</dc:title>
  <dc:creator>Nathalia Richter</dc:creator>
  <cp:lastModifiedBy>Nathalia Richter</cp:lastModifiedBy>
  <cp:revision>20</cp:revision>
  <dcterms:created xsi:type="dcterms:W3CDTF">2015-01-17T18:36:32Z</dcterms:created>
  <dcterms:modified xsi:type="dcterms:W3CDTF">2015-01-22T21:48:32Z</dcterms:modified>
</cp:coreProperties>
</file>