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2" r:id="rId24"/>
    <p:sldId id="263" r:id="rId25"/>
    <p:sldId id="28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11EA0C-6C8C-4E1A-A580-CEBB6C811D0F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283877-CC34-41AF-A58C-FA3E89FA330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80920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1100" b="1" dirty="0">
                <a:cs typeface="Arial" pitchFamily="34" charset="0"/>
              </a:rPr>
              <a:t>UNIVERSIDADE ABERTA DO SUS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UNIVERSIDADE FEDERAL DE PELOTAS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DEPARTAMENTO DE MEDICINA SOCIAL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CURSO DE ESPECIALIZAÇÃO EM SAÚDE DA FAMÍLIA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MODALIDADE A DISTÂNCIA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TURMA IV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Trabalho de Conclusão de Curso 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solidFill>
                  <a:schemeClr val="tx1"/>
                </a:solidFill>
                <a:cs typeface="Arial" pitchFamily="34" charset="0"/>
              </a:rPr>
              <a:t> </a:t>
            </a:r>
            <a:r>
              <a:rPr lang="pt-BR" sz="1100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1100" dirty="0">
                <a:solidFill>
                  <a:schemeClr val="tx1"/>
                </a:solidFill>
                <a:cs typeface="Arial" pitchFamily="34" charset="0"/>
              </a:rPr>
            </a:br>
            <a:r>
              <a:rPr lang="pt-BR" sz="1100" b="1" dirty="0">
                <a:solidFill>
                  <a:schemeClr val="tx1"/>
                </a:solidFill>
                <a:cs typeface="Arial" pitchFamily="34" charset="0"/>
              </a:rPr>
              <a:t> </a:t>
            </a:r>
            <a:r>
              <a:rPr lang="pt-BR" sz="1100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pt-BR" sz="1100" dirty="0">
                <a:solidFill>
                  <a:schemeClr val="tx1"/>
                </a:solidFill>
                <a:cs typeface="Arial" pitchFamily="34" charset="0"/>
              </a:rPr>
            </a:br>
            <a:r>
              <a:rPr lang="pt-BR" sz="2800" b="1" dirty="0">
                <a:solidFill>
                  <a:schemeClr val="tx1"/>
                </a:solidFill>
                <a:cs typeface="Arial" pitchFamily="34" charset="0"/>
              </a:rPr>
              <a:t>Qualificação do pré-natal e puerpério com abrangência em saúde bucal, na Unidade Básica de Saúde Navegantes – Pelotas/RS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b="1" dirty="0" smtClean="0">
                <a:cs typeface="Arial" pitchFamily="34" charset="0"/>
              </a:rPr>
              <a:t/>
            </a:r>
            <a:br>
              <a:rPr lang="pt-BR" sz="1100" b="1" dirty="0" smtClean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/>
            </a:r>
            <a:br>
              <a:rPr lang="pt-BR" sz="1100" b="1" dirty="0">
                <a:cs typeface="Arial" pitchFamily="34" charset="0"/>
              </a:rPr>
            </a:b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2400" dirty="0">
                <a:cs typeface="Arial" pitchFamily="34" charset="0"/>
              </a:rPr>
              <a:t>Nathalia Peres da </a:t>
            </a:r>
            <a:r>
              <a:rPr lang="pt-BR" sz="2400" dirty="0" err="1" smtClean="0">
                <a:cs typeface="Arial" pitchFamily="34" charset="0"/>
              </a:rPr>
              <a:t>Porciuncula</a:t>
            </a:r>
            <a:r>
              <a:rPr lang="pt-BR" sz="2400" dirty="0" smtClean="0">
                <a:cs typeface="Arial" pitchFamily="34" charset="0"/>
              </a:rPr>
              <a:t/>
            </a:r>
            <a:br>
              <a:rPr lang="pt-BR" sz="2400" dirty="0" smtClean="0">
                <a:cs typeface="Arial" pitchFamily="34" charset="0"/>
              </a:rPr>
            </a:br>
            <a:r>
              <a:rPr lang="pt-BR" sz="1800" dirty="0" smtClean="0">
                <a:cs typeface="Arial" pitchFamily="34" charset="0"/>
              </a:rPr>
              <a:t>Orientadora: Teresinha </a:t>
            </a:r>
            <a:r>
              <a:rPr lang="pt-BR" sz="1800" dirty="0" err="1" smtClean="0">
                <a:cs typeface="Arial" pitchFamily="34" charset="0"/>
              </a:rPr>
              <a:t>Weiller</a:t>
            </a:r>
            <a:r>
              <a:rPr lang="pt-BR" sz="1800" dirty="0">
                <a:cs typeface="Arial" pitchFamily="34" charset="0"/>
              </a:rPr>
              <a:t/>
            </a:r>
            <a:br>
              <a:rPr lang="pt-BR" sz="1800" dirty="0">
                <a:cs typeface="Arial" pitchFamily="34" charset="0"/>
              </a:rPr>
            </a:br>
            <a:r>
              <a:rPr lang="pt-BR" sz="1800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 </a:t>
            </a:r>
            <a:r>
              <a:rPr lang="pt-BR" sz="1100" dirty="0">
                <a:cs typeface="Arial" pitchFamily="34" charset="0"/>
              </a:rPr>
              <a:t/>
            </a:r>
            <a:br>
              <a:rPr lang="pt-BR" sz="1100" dirty="0">
                <a:cs typeface="Arial" pitchFamily="34" charset="0"/>
              </a:rPr>
            </a:br>
            <a:r>
              <a:rPr lang="pt-BR" sz="1100" b="1" dirty="0">
                <a:cs typeface="Arial" pitchFamily="34" charset="0"/>
              </a:rPr>
              <a:t>Pelotas, 2014.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096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100%  prescrição de  sulfato ferroso e ácido fólico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2394992"/>
            <a:ext cx="4582795" cy="206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9950"/>
            <a:ext cx="1447619" cy="1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47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Solicitação de ABO-Rh para todas gestantes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728" y="2386965"/>
            <a:ext cx="4635500" cy="20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9950"/>
            <a:ext cx="1447619" cy="1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02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Solicitação hemoglobina/hematócrito</a:t>
            </a:r>
            <a:r>
              <a:rPr lang="pt-BR" sz="2200" dirty="0"/>
              <a:t>, glicemia de jejum, VDRL, </a:t>
            </a:r>
            <a:r>
              <a:rPr lang="pt-BR" sz="2200" dirty="0" smtClean="0"/>
              <a:t>EQU, </a:t>
            </a:r>
            <a:r>
              <a:rPr lang="pt-BR" sz="2200" dirty="0" err="1"/>
              <a:t>anti-HIV</a:t>
            </a:r>
            <a:r>
              <a:rPr lang="pt-BR" sz="2200" dirty="0"/>
              <a:t>, </a:t>
            </a:r>
            <a:r>
              <a:rPr lang="pt-BR" sz="2200" dirty="0" err="1"/>
              <a:t>HBsAg</a:t>
            </a:r>
            <a:r>
              <a:rPr lang="pt-BR" sz="2200" dirty="0"/>
              <a:t> e sorologia </a:t>
            </a:r>
            <a:r>
              <a:rPr lang="pt-BR" sz="2200" dirty="0" smtClean="0"/>
              <a:t>de toxoplasmose para 100%</a:t>
            </a:r>
            <a:endParaRPr lang="pt-BR" sz="22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53136"/>
            <a:ext cx="1447619" cy="1495238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0968" y="2780928"/>
            <a:ext cx="471043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0660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Vacinação antitetânica em dia para 100% gestantes</a:t>
            </a:r>
            <a:endParaRPr lang="pt-BR" sz="22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53136"/>
            <a:ext cx="1447619" cy="1495238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1397" y="2477452"/>
            <a:ext cx="4561205" cy="19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6424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Vacinação para hepatite B em dia para 100% gestantes</a:t>
            </a:r>
            <a:endParaRPr lang="pt-BR" sz="2200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02840"/>
            <a:ext cx="4572000" cy="205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39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Revisão puerperal para 100% das puérperas</a:t>
            </a:r>
            <a:endParaRPr lang="pt-BR" sz="2200" dirty="0"/>
          </a:p>
        </p:txBody>
      </p:sp>
      <p:pic>
        <p:nvPicPr>
          <p:cNvPr id="12" name="Imagem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7744" y="2361531"/>
            <a:ext cx="452945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54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Preenchimento adequado 100% das fichas de pré-natal</a:t>
            </a:r>
            <a:endParaRPr lang="pt-BR" sz="22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0602" y="2493327"/>
            <a:ext cx="4582795" cy="187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965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Avaliação risco gestacional para 100% gestantes</a:t>
            </a:r>
            <a:endParaRPr lang="pt-BR" sz="2200" dirty="0"/>
          </a:p>
        </p:txBody>
      </p:sp>
      <p:pic>
        <p:nvPicPr>
          <p:cNvPr id="8" name="Imagem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6477" y="2450782"/>
            <a:ext cx="4551045" cy="195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53136"/>
            <a:ext cx="1447619" cy="1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09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Orientação nutricional para 100% gestantes</a:t>
            </a:r>
            <a:endParaRPr lang="pt-BR" sz="2200" dirty="0"/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50" y="2477452"/>
            <a:ext cx="4508500" cy="19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19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Orientação sobre álcool e drogas para 100% gestantes</a:t>
            </a:r>
            <a:endParaRPr lang="pt-BR" sz="2200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82" y="2344420"/>
            <a:ext cx="4699635" cy="21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53136"/>
            <a:ext cx="1447619" cy="1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7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Introdução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 smtClean="0"/>
              <a:t>A cidade Pelotas;</a:t>
            </a:r>
          </a:p>
          <a:p>
            <a:pPr marL="0" indent="0" algn="ctr">
              <a:buNone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3º cidade mais populosa do estado </a:t>
            </a:r>
            <a:r>
              <a:rPr lang="pt-BR" sz="2000" b="1" dirty="0" smtClean="0">
                <a:latin typeface="Times New Roman"/>
                <a:cs typeface="Times New Roman"/>
              </a:rPr>
              <a:t>∙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referência regional </a:t>
            </a:r>
            <a:endParaRPr lang="pt-BR" sz="20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A Unidade Básica de Saúde Navegantes;</a:t>
            </a:r>
          </a:p>
          <a:p>
            <a:pPr marL="0" indent="0" algn="ctr">
              <a:buNone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á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rea vulnerável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A situação do programa de pré-natal e puerpério;</a:t>
            </a:r>
          </a:p>
          <a:p>
            <a:pPr marL="0" indent="0" algn="ctr">
              <a:buNone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30%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 importância em melhorar o pré-natal e puerpério;</a:t>
            </a:r>
          </a:p>
          <a:p>
            <a:pPr marL="0" indent="0" algn="ctr">
              <a:buNone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inômio mãe-bebê </a:t>
            </a:r>
            <a:r>
              <a:rPr lang="pt-BR" sz="2000" b="1" dirty="0" smtClean="0">
                <a:cs typeface="Times New Roman"/>
              </a:rPr>
              <a:t>∙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agravos passíveis de prevenção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12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Planejamento de anticoncepção para 100% gestantes</a:t>
            </a:r>
            <a:endParaRPr lang="pt-BR" sz="2200" dirty="0"/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3147" y="2339022"/>
            <a:ext cx="4497705" cy="217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18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Orientação de cuidados com RN para 100% gestantes</a:t>
            </a:r>
            <a:endParaRPr lang="pt-BR" sz="22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7272" y="2514600"/>
            <a:ext cx="452945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5241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Orientação sobre aleitamento para 100% gestantes</a:t>
            </a:r>
            <a:endParaRPr lang="pt-BR" sz="2200" dirty="0"/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1397" y="2355215"/>
            <a:ext cx="4561205" cy="214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20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Discussão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pt-BR" dirty="0" smtClean="0"/>
              <a:t>Os indicadores melhoraram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Benefícios para a equipe, UBS e para a comunidade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Como viabilizar?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038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Meu processo de aprendizagem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Expectativas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Apoio pedagógico</a:t>
            </a:r>
          </a:p>
          <a:p>
            <a:endParaRPr lang="pt-BR" dirty="0"/>
          </a:p>
          <a:p>
            <a:r>
              <a:rPr lang="pt-BR" dirty="0" smtClean="0"/>
              <a:t>Aprendizados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30" y="1412776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18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467600" cy="796950"/>
          </a:xfrm>
        </p:spPr>
        <p:txBody>
          <a:bodyPr/>
          <a:lstStyle/>
          <a:p>
            <a:pPr algn="ctr"/>
            <a:r>
              <a:rPr lang="pt-BR" b="1" u="sng" dirty="0" smtClean="0">
                <a:solidFill>
                  <a:schemeClr val="accent1"/>
                </a:solidFill>
              </a:rPr>
              <a:t>Obrigada</a:t>
            </a:r>
            <a:endParaRPr lang="pt-BR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18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868958"/>
          </a:xfrm>
        </p:spPr>
        <p:txBody>
          <a:bodyPr/>
          <a:lstStyle/>
          <a:p>
            <a:r>
              <a:rPr lang="pt-BR" u="sng" dirty="0" smtClean="0"/>
              <a:t>Objetivo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787208" cy="487375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BR" b="1" dirty="0" smtClean="0"/>
              <a:t>Qualificar o pré-natal e puerpério na UBS Navegantes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t-BR" sz="2200" dirty="0"/>
              <a:t>Ampliar a cobertura do pré-natal</a:t>
            </a:r>
          </a:p>
          <a:p>
            <a:r>
              <a:rPr lang="pt-BR" sz="2200" dirty="0" smtClean="0"/>
              <a:t>Melhorar </a:t>
            </a:r>
            <a:r>
              <a:rPr lang="pt-BR" sz="2200" dirty="0"/>
              <a:t>a adesão ao pré-natal</a:t>
            </a:r>
          </a:p>
          <a:p>
            <a:r>
              <a:rPr lang="pt-BR" sz="2200" dirty="0" smtClean="0"/>
              <a:t>Melhorar </a:t>
            </a:r>
            <a:r>
              <a:rPr lang="pt-BR" sz="2200" dirty="0"/>
              <a:t>a qualidade da atenção ao pré-natal e puerpério </a:t>
            </a:r>
            <a:endParaRPr lang="pt-BR" sz="2200" dirty="0" smtClean="0"/>
          </a:p>
          <a:p>
            <a:r>
              <a:rPr lang="pt-BR" sz="2200" dirty="0" smtClean="0"/>
              <a:t>Melhorar </a:t>
            </a:r>
            <a:r>
              <a:rPr lang="pt-BR" sz="2200" dirty="0"/>
              <a:t>registro das </a:t>
            </a:r>
            <a:r>
              <a:rPr lang="pt-BR" sz="2200" dirty="0" smtClean="0"/>
              <a:t>informações</a:t>
            </a:r>
          </a:p>
          <a:p>
            <a:r>
              <a:rPr lang="pt-BR" sz="2200" dirty="0" smtClean="0"/>
              <a:t>Mapear </a:t>
            </a:r>
            <a:r>
              <a:rPr lang="pt-BR" sz="2200" dirty="0"/>
              <a:t>as gestantes de risco</a:t>
            </a:r>
          </a:p>
          <a:p>
            <a:r>
              <a:rPr lang="pt-BR" sz="2200" dirty="0" smtClean="0"/>
              <a:t>Promover </a:t>
            </a:r>
            <a:r>
              <a:rPr lang="pt-BR" sz="2200" dirty="0"/>
              <a:t>a saúde no pré-natal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71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96950"/>
          </a:xfrm>
        </p:spPr>
        <p:txBody>
          <a:bodyPr/>
          <a:lstStyle/>
          <a:p>
            <a:r>
              <a:rPr lang="pt-BR" u="sng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Ações </a:t>
            </a:r>
          </a:p>
          <a:p>
            <a:pPr marL="0" indent="0" algn="ctr">
              <a:buNone/>
            </a:pPr>
            <a:r>
              <a:rPr lang="pt-BR" sz="2200" dirty="0" smtClean="0"/>
              <a:t> </a:t>
            </a:r>
            <a:r>
              <a:rPr lang="pt-BR" sz="2200" b="1" dirty="0" smtClean="0">
                <a:solidFill>
                  <a:schemeClr val="accent1"/>
                </a:solidFill>
              </a:rPr>
              <a:t>114</a:t>
            </a:r>
          </a:p>
          <a:p>
            <a:pPr marL="0" indent="0">
              <a:buNone/>
            </a:pPr>
            <a:endParaRPr lang="pt-BR" sz="2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Capacitações</a:t>
            </a:r>
          </a:p>
          <a:p>
            <a:pPr marL="0" indent="0">
              <a:buNone/>
            </a:pPr>
            <a:endParaRPr lang="pt-BR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Monitoramento</a:t>
            </a:r>
          </a:p>
          <a:p>
            <a:pPr marL="0" indent="0">
              <a:buNone/>
            </a:pPr>
            <a:endParaRPr lang="pt-BR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Sistematização do trabalho</a:t>
            </a:r>
          </a:p>
          <a:p>
            <a:pPr marL="0" indent="0">
              <a:buNone/>
            </a:pPr>
            <a:endParaRPr lang="pt-BR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Informação e esclarecimento</a:t>
            </a:r>
          </a:p>
          <a:p>
            <a:pPr marL="0" indent="0">
              <a:buNone/>
            </a:pPr>
            <a:endParaRPr lang="pt-BR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Contato com a comunidade</a:t>
            </a:r>
            <a:endParaRPr lang="pt-BR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5382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96950"/>
          </a:xfrm>
        </p:spPr>
        <p:txBody>
          <a:bodyPr/>
          <a:lstStyle/>
          <a:p>
            <a:r>
              <a:rPr lang="pt-BR" u="sng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Logística</a:t>
            </a:r>
          </a:p>
          <a:p>
            <a:endParaRPr lang="pt-BR" sz="2200" dirty="0"/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Manual técnico </a:t>
            </a:r>
            <a:r>
              <a:rPr lang="pt-BR" sz="2200" dirty="0">
                <a:solidFill>
                  <a:schemeClr val="accent1"/>
                </a:solidFill>
              </a:rPr>
              <a:t>de </a:t>
            </a:r>
            <a:r>
              <a:rPr lang="pt-BR" sz="2200" dirty="0" smtClean="0">
                <a:solidFill>
                  <a:schemeClr val="accent1"/>
                </a:solidFill>
              </a:rPr>
              <a:t>pré-natal </a:t>
            </a:r>
            <a:r>
              <a:rPr lang="pt-BR" sz="2200" dirty="0">
                <a:solidFill>
                  <a:schemeClr val="accent1"/>
                </a:solidFill>
              </a:rPr>
              <a:t>e </a:t>
            </a:r>
            <a:r>
              <a:rPr lang="pt-BR" sz="2200" dirty="0" smtClean="0">
                <a:solidFill>
                  <a:schemeClr val="accent1"/>
                </a:solidFill>
              </a:rPr>
              <a:t>puerpério </a:t>
            </a:r>
            <a:r>
              <a:rPr lang="pt-BR" sz="2200" dirty="0">
                <a:solidFill>
                  <a:schemeClr val="accent1"/>
                </a:solidFill>
              </a:rPr>
              <a:t>do </a:t>
            </a:r>
            <a:r>
              <a:rPr lang="pt-BR" sz="2200" dirty="0" smtClean="0">
                <a:solidFill>
                  <a:schemeClr val="accent1"/>
                </a:solidFill>
              </a:rPr>
              <a:t>MS</a:t>
            </a:r>
          </a:p>
          <a:p>
            <a:pPr marL="0" indent="0">
              <a:buNone/>
            </a:pPr>
            <a:endParaRPr lang="pt-BR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Ficha complementar</a:t>
            </a:r>
          </a:p>
          <a:p>
            <a:pPr marL="0" indent="0">
              <a:buNone/>
            </a:pPr>
            <a:endParaRPr lang="pt-BR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accent1"/>
                </a:solidFill>
              </a:rPr>
              <a:t>	Atualização semanal dos dados 	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accent1"/>
                </a:solidFill>
              </a:rPr>
              <a:t>	</a:t>
            </a:r>
            <a:endParaRPr lang="pt-BR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sz="2200" dirty="0">
                <a:solidFill>
                  <a:schemeClr val="accent1"/>
                </a:solidFill>
              </a:rPr>
              <a:t>	</a:t>
            </a:r>
            <a:r>
              <a:rPr lang="pt-BR" sz="2200" dirty="0" smtClean="0">
                <a:solidFill>
                  <a:schemeClr val="accent1"/>
                </a:solidFill>
              </a:rPr>
              <a:t>Preenchimento planilha de coleta de dados</a:t>
            </a:r>
            <a:endParaRPr lang="pt-BR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5878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Ampliar cobertura para pelo menos 60% gestantes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6192" y="2566352"/>
            <a:ext cx="4031615" cy="172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9950"/>
            <a:ext cx="1447619" cy="1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98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Aumentar captação no 1º trim. gestação para 60%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8070" y="2421890"/>
            <a:ext cx="4467860" cy="201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9950"/>
            <a:ext cx="1447619" cy="1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44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1ª consulta odontológica para todas gestantes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8070" y="2421890"/>
            <a:ext cx="4467860" cy="201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4250" y="2419032"/>
            <a:ext cx="4635500" cy="201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84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/>
          <a:lstStyle/>
          <a:p>
            <a:r>
              <a:rPr lang="pt-BR" u="sng" dirty="0" smtClean="0"/>
              <a:t>Metas  </a:t>
            </a:r>
            <a:r>
              <a:rPr lang="pt-BR" u="sng" dirty="0">
                <a:latin typeface="Times New Roman"/>
                <a:cs typeface="Times New Roman"/>
              </a:rPr>
              <a:t>∙ </a:t>
            </a:r>
            <a:r>
              <a:rPr lang="pt-BR" u="sng" dirty="0" smtClean="0"/>
              <a:t>Resultados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Busca ativa a todas gestantes faltosas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1" name="Imagem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82" y="2386965"/>
            <a:ext cx="4699635" cy="20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1505559" cy="15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85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329</Words>
  <Application>Microsoft Office PowerPoint</Application>
  <PresentationFormat>Apresentação na tela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Balcão Envidraçado</vt:lpstr>
      <vt:lpstr>UNIVERSIDADE ABERTA DO SUS UNIVERSIDADE FEDERAL DE PELOTAS DEPARTAMENTO DE MEDICINA SOCIAL CURSO DE ESPECIALIZAÇÃO EM SAÚDE DA FAMÍLIA MODALIDADE A DISTÂNCIA TURMA IV       Trabalho de Conclusão de Curso        Qualificação do pré-natal e puerpério com abrangência em saúde bucal, na Unidade Básica de Saúde Navegantes – Pelotas/RS       Nathalia Peres da Porciuncula Orientadora: Teresinha Weiller         Pelotas, 2014. </vt:lpstr>
      <vt:lpstr>Introdução  </vt:lpstr>
      <vt:lpstr>Objetivo</vt:lpstr>
      <vt:lpstr>Metodologia</vt:lpstr>
      <vt:lpstr>Metodologia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Metas  ∙ Resultados</vt:lpstr>
      <vt:lpstr>Discussão</vt:lpstr>
      <vt:lpstr>Meu processo de aprendizagem</vt:lpstr>
      <vt:lpstr>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FTLan</dc:creator>
  <cp:lastModifiedBy>FTLan</cp:lastModifiedBy>
  <cp:revision>17</cp:revision>
  <dcterms:created xsi:type="dcterms:W3CDTF">2014-02-26T15:37:48Z</dcterms:created>
  <dcterms:modified xsi:type="dcterms:W3CDTF">2014-02-27T14:24:12Z</dcterms:modified>
</cp:coreProperties>
</file>