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4" r:id="rId2"/>
    <p:sldId id="298" r:id="rId3"/>
    <p:sldId id="313" r:id="rId4"/>
    <p:sldId id="326" r:id="rId5"/>
    <p:sldId id="314" r:id="rId6"/>
    <p:sldId id="315" r:id="rId7"/>
    <p:sldId id="306" r:id="rId8"/>
    <p:sldId id="307" r:id="rId9"/>
    <p:sldId id="317" r:id="rId10"/>
    <p:sldId id="325" r:id="rId11"/>
    <p:sldId id="310" r:id="rId12"/>
    <p:sldId id="319" r:id="rId13"/>
    <p:sldId id="320" r:id="rId14"/>
    <p:sldId id="332" r:id="rId15"/>
    <p:sldId id="333" r:id="rId16"/>
    <p:sldId id="311" r:id="rId17"/>
    <p:sldId id="323" r:id="rId18"/>
    <p:sldId id="312" r:id="rId19"/>
    <p:sldId id="329" r:id="rId20"/>
    <p:sldId id="330" r:id="rId21"/>
    <p:sldId id="324" r:id="rId22"/>
  </p:sldIdLst>
  <p:sldSz cx="9144000" cy="6858000" type="screen4x3"/>
  <p:notesSz cx="6870700" cy="96535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883630"/>
    <a:srgbClr val="A73E3B"/>
    <a:srgbClr val="A82D20"/>
    <a:srgbClr val="7C150A"/>
    <a:srgbClr val="5B1811"/>
    <a:srgbClr val="6F2927"/>
    <a:srgbClr val="E02E2E"/>
    <a:srgbClr val="F41A1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2473" autoAdjust="0"/>
  </p:normalViewPr>
  <p:slideViewPr>
    <p:cSldViewPr>
      <p:cViewPr>
        <p:scale>
          <a:sx n="70" d="100"/>
          <a:sy n="70" d="100"/>
        </p:scale>
        <p:origin x="-130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2550" y="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486F-6DE6-4DB5-B21F-ACF48F1A20A4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2550" y="916940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C278B-4E50-40E3-9AEF-ABE303830B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482679"/>
          </a:xfrm>
          <a:prstGeom prst="rect">
            <a:avLst/>
          </a:prstGeom>
        </p:spPr>
        <p:txBody>
          <a:bodyPr vert="horz" lIns="94421" tIns="47210" rIns="94421" bIns="4721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1807" y="0"/>
            <a:ext cx="2977303" cy="482679"/>
          </a:xfrm>
          <a:prstGeom prst="rect">
            <a:avLst/>
          </a:prstGeom>
        </p:spPr>
        <p:txBody>
          <a:bodyPr vert="horz" lIns="94421" tIns="47210" rIns="94421" bIns="47210" rtlCol="0"/>
          <a:lstStyle>
            <a:lvl1pPr algn="r">
              <a:defRPr sz="1200"/>
            </a:lvl1pPr>
          </a:lstStyle>
          <a:p>
            <a:fld id="{473A97F3-24DC-4347-B716-A605537CECFB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22350" y="723900"/>
            <a:ext cx="482600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21" tIns="47210" rIns="94421" bIns="4721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070" y="4585454"/>
            <a:ext cx="5496560" cy="4344115"/>
          </a:xfrm>
          <a:prstGeom prst="rect">
            <a:avLst/>
          </a:prstGeom>
        </p:spPr>
        <p:txBody>
          <a:bodyPr vert="horz" lIns="94421" tIns="47210" rIns="94421" bIns="4721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69233"/>
            <a:ext cx="2977303" cy="482679"/>
          </a:xfrm>
          <a:prstGeom prst="rect">
            <a:avLst/>
          </a:prstGeom>
        </p:spPr>
        <p:txBody>
          <a:bodyPr vert="horz" lIns="94421" tIns="47210" rIns="94421" bIns="4721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1807" y="9169233"/>
            <a:ext cx="2977303" cy="482679"/>
          </a:xfrm>
          <a:prstGeom prst="rect">
            <a:avLst/>
          </a:prstGeom>
        </p:spPr>
        <p:txBody>
          <a:bodyPr vert="horz" lIns="94421" tIns="47210" rIns="94421" bIns="47210" rtlCol="0" anchor="b"/>
          <a:lstStyle>
            <a:lvl1pPr algn="r">
              <a:defRPr sz="1200"/>
            </a:lvl1pPr>
          </a:lstStyle>
          <a:p>
            <a:fld id="{BBF4927D-E55E-4266-824D-771AD26538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1624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4927D-E55E-4266-824D-771AD2653805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4927D-E55E-4266-824D-771AD2653805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6052" indent="-236052"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4927D-E55E-4266-824D-771AD2653805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6052" indent="-236052"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4927D-E55E-4266-824D-771AD2653805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6052" indent="-236052"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4927D-E55E-4266-824D-771AD2653805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6052" indent="-236052"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4927D-E55E-4266-824D-771AD2653805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4927D-E55E-4266-824D-771AD2653805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4927D-E55E-4266-824D-771AD2653805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36052" indent="-236052"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4927D-E55E-4266-824D-771AD2653805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6052" indent="-236052"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4927D-E55E-4266-824D-771AD2653805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4927D-E55E-4266-824D-771AD2653805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4927D-E55E-4266-824D-771AD265380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6052" indent="-236052"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4927D-E55E-4266-824D-771AD2653805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4927D-E55E-4266-824D-771AD2653805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4927D-E55E-4266-824D-771AD2653805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6052" indent="-236052"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4927D-E55E-4266-824D-771AD2653805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4927D-E55E-4266-824D-771AD2653805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6052" indent="-236052"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4927D-E55E-4266-824D-771AD2653805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6052" indent="-236052"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4927D-E55E-4266-824D-771AD2653805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4927D-E55E-4266-824D-771AD2653805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6052" indent="-236052">
              <a:buAutoNum type="arabicPeriod"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4927D-E55E-4266-824D-771AD2653805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CFBF-278B-4E27-9DC9-9EA5AC61943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C7F9-84AB-44A8-B1B9-7CEA29AD5E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CFBF-278B-4E27-9DC9-9EA5AC61943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C7F9-84AB-44A8-B1B9-7CEA29AD5E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CFBF-278B-4E27-9DC9-9EA5AC61943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C7F9-84AB-44A8-B1B9-7CEA29AD5E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CFBF-278B-4E27-9DC9-9EA5AC61943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C7F9-84AB-44A8-B1B9-7CEA29AD5E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CFBF-278B-4E27-9DC9-9EA5AC61943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C7F9-84AB-44A8-B1B9-7CEA29AD5E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CFBF-278B-4E27-9DC9-9EA5AC61943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C7F9-84AB-44A8-B1B9-7CEA29AD5E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CFBF-278B-4E27-9DC9-9EA5AC61943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C7F9-84AB-44A8-B1B9-7CEA29AD5E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CFBF-278B-4E27-9DC9-9EA5AC61943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C7F9-84AB-44A8-B1B9-7CEA29AD5E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CFBF-278B-4E27-9DC9-9EA5AC61943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C7F9-84AB-44A8-B1B9-7CEA29AD5E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CFBF-278B-4E27-9DC9-9EA5AC61943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C7F9-84AB-44A8-B1B9-7CEA29AD5E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CFBF-278B-4E27-9DC9-9EA5AC61943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C7F9-84AB-44A8-B1B9-7CEA29AD5E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9CFBF-278B-4E27-9DC9-9EA5AC61943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FC7F9-84AB-44A8-B1B9-7CEA29AD5E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57224" y="214290"/>
            <a:ext cx="7358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Universidade Federal de Pelotas </a:t>
            </a:r>
          </a:p>
          <a:p>
            <a:pPr algn="ctr"/>
            <a:r>
              <a:rPr lang="pt-BR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Faculdade de Medicina </a:t>
            </a:r>
          </a:p>
          <a:p>
            <a:pPr algn="ctr"/>
            <a:r>
              <a:rPr lang="pt-BR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Departamento de Medicina Social </a:t>
            </a:r>
          </a:p>
          <a:p>
            <a:pPr algn="ctr"/>
            <a:r>
              <a:rPr lang="pt-BR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Programa de Pós-Graduação em Estratégia Saúde da Família </a:t>
            </a:r>
          </a:p>
          <a:p>
            <a:pPr algn="ctr"/>
            <a:r>
              <a:rPr lang="pt-BR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Educação à Distância (EAD) </a:t>
            </a:r>
            <a:endParaRPr lang="pt-BR" dirty="0">
              <a:solidFill>
                <a:schemeClr val="tx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28662" y="2928934"/>
            <a:ext cx="7500990" cy="1261884"/>
          </a:xfrm>
          <a:prstGeom prst="rect">
            <a:avLst/>
          </a:prstGeom>
          <a:noFill/>
          <a:ln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latin typeface="Arial" pitchFamily="34" charset="0"/>
                <a:cs typeface="Arial" pitchFamily="34" charset="0"/>
              </a:rPr>
              <a:t>Atenção Odontológica : Intervenção na assistência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pré-natal e puerperal da UBS Santa Terezinha, São Lourenço do Sul, RS</a:t>
            </a:r>
            <a:endParaRPr lang="pt-BR" sz="2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43074" cy="12144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0450" y="214290"/>
            <a:ext cx="1733550" cy="63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4535339" y="5429264"/>
            <a:ext cx="4352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err="1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Especializanda</a:t>
            </a:r>
            <a:r>
              <a:rPr lang="pt-BR" sz="2000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: CD </a:t>
            </a:r>
            <a:r>
              <a:rPr lang="pt-BR" sz="2000" dirty="0" err="1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Natielle</a:t>
            </a:r>
            <a:r>
              <a:rPr lang="pt-BR" sz="2000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Schneid</a:t>
            </a:r>
            <a:endParaRPr lang="pt-BR" sz="2000" dirty="0" smtClean="0">
              <a:solidFill>
                <a:schemeClr val="tx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Orientador: Rafael Guerra </a:t>
            </a:r>
            <a:r>
              <a:rPr lang="pt-BR" sz="2000" dirty="0" err="1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Lund</a:t>
            </a:r>
            <a:endParaRPr lang="pt-BR" sz="2000" dirty="0">
              <a:solidFill>
                <a:schemeClr val="tx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 descr="gestante-dentist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50016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723900" dist="3937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596" y="500042"/>
            <a:ext cx="696024" cy="5715040"/>
          </a:xfrm>
          <a:prstGeom prst="rect">
            <a:avLst/>
          </a:prstGeom>
          <a:noFill/>
        </p:spPr>
        <p:txBody>
          <a:bodyPr vert="wordArtVert"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METODOLOGIA</a:t>
            </a:r>
            <a:endParaRPr lang="pt-BR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3" name="Imagem 12" descr="gestante-denti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28604"/>
            <a:ext cx="7643834" cy="60722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" name="CaixaDeTexto 4"/>
          <p:cNvSpPr txBox="1"/>
          <p:nvPr/>
        </p:nvSpPr>
        <p:spPr>
          <a:xfrm>
            <a:off x="1785918" y="428604"/>
            <a:ext cx="6858016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AÇÕES/LOGÍSTICA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Qualificação da prática clínica;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Criação do cadastro, planilha de monitoramento, ficha espelho e arquivo de PN;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Atualização do cadastro das gestantes;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Agendamento das consultas;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Busca ativa das faltantes;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Monitoramento e avaliação das atividades;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Realização dos grupos.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Foto0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2857496"/>
            <a:ext cx="4643470" cy="3300410"/>
          </a:xfrm>
          <a:prstGeom prst="rect">
            <a:avLst/>
          </a:prstGeom>
        </p:spPr>
      </p:pic>
      <p:pic>
        <p:nvPicPr>
          <p:cNvPr id="8" name="Imagem 7" descr="DSC014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1071546"/>
            <a:ext cx="6429420" cy="46434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50016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723900" dist="3937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785794"/>
            <a:ext cx="696024" cy="5500726"/>
          </a:xfrm>
          <a:prstGeom prst="rect">
            <a:avLst/>
          </a:prstGeom>
          <a:noFill/>
        </p:spPr>
        <p:txBody>
          <a:bodyPr vert="wordArtVert"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RESULTADOS</a:t>
            </a:r>
            <a:endParaRPr lang="pt-BR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3" name="Imagem 12" descr="gestante-denti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28604"/>
            <a:ext cx="7643834" cy="60722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" name="CaixaDeTexto 4"/>
          <p:cNvSpPr txBox="1"/>
          <p:nvPr/>
        </p:nvSpPr>
        <p:spPr>
          <a:xfrm>
            <a:off x="1500166" y="500043"/>
            <a:ext cx="7429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Cobertura</a:t>
            </a:r>
            <a:r>
              <a:rPr lang="pt-BR" sz="2400" dirty="0" smtClean="0"/>
              <a:t> de consulta odontológica atingiu 72,7% (4° mês). 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</a:rPr>
              <a:t>Meta: 90%.</a:t>
            </a:r>
          </a:p>
          <a:p>
            <a:r>
              <a:rPr lang="pt-BR" dirty="0" smtClean="0"/>
              <a:t>	</a:t>
            </a:r>
          </a:p>
          <a:p>
            <a:endParaRPr lang="pt-BR" dirty="0" smtClean="0"/>
          </a:p>
        </p:txBody>
      </p:sp>
      <p:pic>
        <p:nvPicPr>
          <p:cNvPr id="1026" name="Gráfico 2"/>
          <p:cNvPicPr>
            <a:picLocks noChangeArrowheads="1"/>
          </p:cNvPicPr>
          <p:nvPr/>
        </p:nvPicPr>
        <p:blipFill>
          <a:blip r:embed="rId4"/>
          <a:srcRect t="21064" b="-56"/>
          <a:stretch>
            <a:fillRect/>
          </a:stretch>
        </p:blipFill>
        <p:spPr bwMode="auto">
          <a:xfrm>
            <a:off x="2500298" y="1500174"/>
            <a:ext cx="542928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643042" y="4000504"/>
            <a:ext cx="71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Não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houve necessidade de visita domiciliar à gestantes acamadas ou com problema de mobilidade física. 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Meta: 90%.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Busca ativa: 1° mês sem necessidade; 2° mês 50%; 3° mês 100%; 4° mês 0%. 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Meta: 100%.</a:t>
            </a:r>
            <a:endParaRPr lang="pt-BR" sz="24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28992" y="2143116"/>
            <a:ext cx="735500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42,9%</a:t>
            </a:r>
            <a:endParaRPr lang="pt-B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443294" y="1998059"/>
            <a:ext cx="936104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53,3%</a:t>
            </a:r>
            <a:endParaRPr lang="pt-B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531798" y="1951894"/>
            <a:ext cx="936104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56,3%</a:t>
            </a:r>
            <a:endParaRPr lang="pt-B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660232" y="1667751"/>
            <a:ext cx="936104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72,7%</a:t>
            </a:r>
            <a:endParaRPr lang="pt-B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50016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723900" dist="3937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785794"/>
            <a:ext cx="696024" cy="5500726"/>
          </a:xfrm>
          <a:prstGeom prst="rect">
            <a:avLst/>
          </a:prstGeom>
          <a:noFill/>
        </p:spPr>
        <p:txBody>
          <a:bodyPr vert="wordArtVert"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RESULTADOS</a:t>
            </a:r>
            <a:endParaRPr lang="pt-BR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3" name="Imagem 12" descr="gestante-denti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28604"/>
            <a:ext cx="7643834" cy="60722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" name="CaixaDeTexto 4"/>
          <p:cNvSpPr txBox="1"/>
          <p:nvPr/>
        </p:nvSpPr>
        <p:spPr>
          <a:xfrm>
            <a:off x="1500166" y="500043"/>
            <a:ext cx="742955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Capacitação de 100% dos profissionais da equipe envolvidos na intervenção. 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Meta: 80%.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Não houve necessidade de encaminhamento para atenção odontológica especializada. 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Meta: 90%.</a:t>
            </a: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Tratamentos odontológicos completados. 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Meta:90%.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/>
              <a:t>	</a:t>
            </a:r>
          </a:p>
          <a:p>
            <a:endParaRPr lang="pt-BR" dirty="0" smtClean="0"/>
          </a:p>
        </p:txBody>
      </p:sp>
      <p:pic>
        <p:nvPicPr>
          <p:cNvPr id="2050" name="Gráfico 2"/>
          <p:cNvPicPr>
            <a:picLocks noChangeArrowheads="1"/>
          </p:cNvPicPr>
          <p:nvPr/>
        </p:nvPicPr>
        <p:blipFill>
          <a:blip r:embed="rId4"/>
          <a:srcRect t="18881"/>
          <a:stretch>
            <a:fillRect/>
          </a:stretch>
        </p:blipFill>
        <p:spPr bwMode="auto">
          <a:xfrm>
            <a:off x="2714612" y="4214818"/>
            <a:ext cx="4643470" cy="212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3571868" y="5357826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7,1%</a:t>
            </a:r>
            <a:endParaRPr lang="pt-B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00562" y="5072074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13,3%</a:t>
            </a:r>
            <a:endParaRPr lang="pt-B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429256" y="4786322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18,8%</a:t>
            </a:r>
            <a:endParaRPr lang="pt-B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29388" y="4357694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27,3%</a:t>
            </a:r>
            <a:endParaRPr lang="pt-B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50016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723900" dist="3937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785794"/>
            <a:ext cx="696024" cy="5500726"/>
          </a:xfrm>
          <a:prstGeom prst="rect">
            <a:avLst/>
          </a:prstGeom>
          <a:noFill/>
        </p:spPr>
        <p:txBody>
          <a:bodyPr vert="wordArtVert"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RESULTADOS</a:t>
            </a:r>
            <a:endParaRPr lang="pt-BR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3" name="Imagem 12" descr="gestante-denti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28604"/>
            <a:ext cx="7643834" cy="60722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" name="CaixaDeTexto 4"/>
          <p:cNvSpPr txBox="1"/>
          <p:nvPr/>
        </p:nvSpPr>
        <p:spPr>
          <a:xfrm>
            <a:off x="1500166" y="500043"/>
            <a:ext cx="74295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Registros odontológicos atualizados em 100%. 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Meta: 100%.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Acompanhamento de 75% das gestantes com fatores de risco em saúde bucal. 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Meta: 80%.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Orientações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HB/prevenção dos principais problemas bucais na gestação. 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Meta: 90%.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Gráfico 5"/>
          <p:cNvPicPr>
            <a:picLocks noChangeArrowheads="1"/>
          </p:cNvPicPr>
          <p:nvPr/>
        </p:nvPicPr>
        <p:blipFill>
          <a:blip r:embed="rId4"/>
          <a:srcRect t="19985" b="-148"/>
          <a:stretch>
            <a:fillRect/>
          </a:stretch>
        </p:blipFill>
        <p:spPr bwMode="auto">
          <a:xfrm>
            <a:off x="2285984" y="3714752"/>
            <a:ext cx="55721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3286116" y="4643446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42,9%</a:t>
            </a:r>
            <a:endParaRPr lang="pt-B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500562" y="4429132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53,3%</a:t>
            </a:r>
            <a:endParaRPr lang="pt-B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643570" y="4286256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62,5%</a:t>
            </a:r>
            <a:endParaRPr lang="pt-B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786578" y="3929066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81,8%</a:t>
            </a:r>
            <a:endParaRPr lang="pt-B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50016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723900" dist="3937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785794"/>
            <a:ext cx="696024" cy="5500726"/>
          </a:xfrm>
          <a:prstGeom prst="rect">
            <a:avLst/>
          </a:prstGeom>
          <a:noFill/>
        </p:spPr>
        <p:txBody>
          <a:bodyPr vert="wordArtVert"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RESULTADOS</a:t>
            </a:r>
            <a:endParaRPr lang="pt-BR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3" name="Imagem 12" descr="gestante-denti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28604"/>
            <a:ext cx="7643834" cy="60722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" name="CaixaDeTexto 4"/>
          <p:cNvSpPr txBox="1"/>
          <p:nvPr/>
        </p:nvSpPr>
        <p:spPr>
          <a:xfrm>
            <a:off x="1500166" y="500043"/>
            <a:ext cx="74295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/>
              <a:t>	</a:t>
            </a:r>
          </a:p>
          <a:p>
            <a:endParaRPr lang="pt-BR" dirty="0" smtClean="0"/>
          </a:p>
        </p:txBody>
      </p:sp>
      <p:sp>
        <p:nvSpPr>
          <p:cNvPr id="12" name="Retângulo 11"/>
          <p:cNvSpPr/>
          <p:nvPr/>
        </p:nvSpPr>
        <p:spPr>
          <a:xfrm>
            <a:off x="1571604" y="357166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Ações educativas e preventivo-coletivas em saúde bucal. </a:t>
            </a:r>
            <a:endParaRPr lang="pt-BR" sz="24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Gráfico 6"/>
          <p:cNvPicPr>
            <a:picLocks noChangeArrowheads="1"/>
          </p:cNvPicPr>
          <p:nvPr/>
        </p:nvPicPr>
        <p:blipFill>
          <a:blip r:embed="rId4"/>
          <a:srcRect t="21555" r="21452" b="-111"/>
          <a:stretch>
            <a:fillRect/>
          </a:stretch>
        </p:blipFill>
        <p:spPr bwMode="auto">
          <a:xfrm>
            <a:off x="3857620" y="1000108"/>
            <a:ext cx="450059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4929190" y="2143116"/>
            <a:ext cx="642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14,3%</a:t>
            </a:r>
            <a:endParaRPr lang="pt-BR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072198" y="2143116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13,3%</a:t>
            </a:r>
            <a:endParaRPr lang="pt-BR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358082" y="2000240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25%</a:t>
            </a:r>
            <a:endParaRPr lang="pt-BR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643042" y="3143248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Proporção de gestantes acompanhadas na UBS com as consultas de pré-natal em dia.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Gráfico 2"/>
          <p:cNvPicPr>
            <a:picLocks noChangeArrowheads="1"/>
          </p:cNvPicPr>
          <p:nvPr/>
        </p:nvPicPr>
        <p:blipFill>
          <a:blip r:embed="rId5"/>
          <a:srcRect t="16561" b="-27"/>
          <a:stretch>
            <a:fillRect/>
          </a:stretch>
        </p:blipFill>
        <p:spPr bwMode="auto">
          <a:xfrm>
            <a:off x="3000364" y="4214818"/>
            <a:ext cx="4714908" cy="215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ixaDeTexto 18"/>
          <p:cNvSpPr txBox="1"/>
          <p:nvPr/>
        </p:nvSpPr>
        <p:spPr>
          <a:xfrm>
            <a:off x="3857620" y="4786322"/>
            <a:ext cx="642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92,9%</a:t>
            </a:r>
            <a:endParaRPr lang="pt-BR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786578" y="4286256"/>
            <a:ext cx="642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pt-BR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786446" y="4714884"/>
            <a:ext cx="642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93,8%</a:t>
            </a:r>
            <a:endParaRPr lang="pt-BR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857752" y="5214950"/>
            <a:ext cx="642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86,7%</a:t>
            </a:r>
            <a:endParaRPr lang="pt-BR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9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50016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723900" dist="3937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785794"/>
            <a:ext cx="696024" cy="5500726"/>
          </a:xfrm>
          <a:prstGeom prst="rect">
            <a:avLst/>
          </a:prstGeom>
          <a:noFill/>
        </p:spPr>
        <p:txBody>
          <a:bodyPr vert="wordArtVert"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RESULTADOS</a:t>
            </a:r>
            <a:endParaRPr lang="pt-BR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3" name="Imagem 12" descr="gestante-denti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28604"/>
            <a:ext cx="7643834" cy="60722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" name="CaixaDeTexto 4"/>
          <p:cNvSpPr txBox="1"/>
          <p:nvPr/>
        </p:nvSpPr>
        <p:spPr>
          <a:xfrm>
            <a:off x="1500166" y="500043"/>
            <a:ext cx="74295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/>
              <a:t>	</a:t>
            </a:r>
          </a:p>
          <a:p>
            <a:endParaRPr lang="pt-BR" dirty="0" smtClean="0"/>
          </a:p>
        </p:txBody>
      </p:sp>
      <p:sp>
        <p:nvSpPr>
          <p:cNvPr id="12" name="Retângulo 11"/>
          <p:cNvSpPr/>
          <p:nvPr/>
        </p:nvSpPr>
        <p:spPr>
          <a:xfrm>
            <a:off x="1643042" y="500042"/>
            <a:ext cx="728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Proporção de gestantes acompanhadas na UBS e que iniciaram o pré-natal no primeiro trimestre de gestação.</a:t>
            </a:r>
          </a:p>
        </p:txBody>
      </p:sp>
      <p:pic>
        <p:nvPicPr>
          <p:cNvPr id="1026" name="Gráfico 3"/>
          <p:cNvPicPr>
            <a:picLocks noChangeArrowheads="1"/>
          </p:cNvPicPr>
          <p:nvPr/>
        </p:nvPicPr>
        <p:blipFill>
          <a:blip r:embed="rId4"/>
          <a:srcRect t="10356" b="-27"/>
          <a:stretch>
            <a:fillRect/>
          </a:stretch>
        </p:blipFill>
        <p:spPr bwMode="auto">
          <a:xfrm>
            <a:off x="2643174" y="2928934"/>
            <a:ext cx="51435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3571868" y="3214686"/>
            <a:ext cx="642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pt-BR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643438" y="3214686"/>
            <a:ext cx="642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pt-BR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15008" y="3857628"/>
            <a:ext cx="642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93,8%</a:t>
            </a:r>
            <a:endParaRPr lang="pt-BR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786578" y="4214818"/>
            <a:ext cx="642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90,9%</a:t>
            </a:r>
            <a:endParaRPr lang="pt-BR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50016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723900" dist="3937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1071546"/>
            <a:ext cx="696024" cy="5500726"/>
          </a:xfrm>
          <a:prstGeom prst="rect">
            <a:avLst/>
          </a:prstGeom>
          <a:noFill/>
        </p:spPr>
        <p:txBody>
          <a:bodyPr vert="wordArtVert"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DISCUSSÃO</a:t>
            </a:r>
            <a:endParaRPr lang="pt-BR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3" name="Imagem 12" descr="gestante-denti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28604"/>
            <a:ext cx="7643834" cy="60722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" name="CaixaDeTexto 4"/>
          <p:cNvSpPr txBox="1"/>
          <p:nvPr/>
        </p:nvSpPr>
        <p:spPr>
          <a:xfrm>
            <a:off x="1571604" y="857232"/>
            <a:ext cx="7215238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Inserção da atenção odontológica no PN da ESF→ atenção integral à gestante; maior integração da equipe </a:t>
            </a:r>
            <a:r>
              <a:rPr lang="pt-BR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(SOARES </a:t>
            </a:r>
            <a:r>
              <a:rPr lang="pt-BR" i="1" dirty="0" err="1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pt-BR" i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al.,</a:t>
            </a:r>
            <a:r>
              <a:rPr lang="pt-BR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2010);</a:t>
            </a:r>
          </a:p>
          <a:p>
            <a:pPr algn="just"/>
            <a:endParaRPr lang="pt-BR" sz="2400" dirty="0" smtClean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Resgate do grupo de gestantes → papel da mulher na família; momento propenso a mudar hábitos </a:t>
            </a:r>
            <a:r>
              <a:rPr lang="pt-BR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(MENINO; BIJELLA, 1995; SOARES </a:t>
            </a:r>
            <a:r>
              <a:rPr lang="pt-BR" i="1" dirty="0" err="1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pt-BR" i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al</a:t>
            </a:r>
            <a:r>
              <a:rPr lang="pt-BR" i="1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.,</a:t>
            </a:r>
            <a:r>
              <a:rPr lang="pt-BR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2010);</a:t>
            </a:r>
            <a:endParaRPr lang="pt-BR" dirty="0" smtClean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Organização dos registros;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Dificuldade inicial - agendamentos;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Importância das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ACS’s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400" dirty="0" smtClean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50016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723900" dist="3937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1071546"/>
            <a:ext cx="696024" cy="5500726"/>
          </a:xfrm>
          <a:prstGeom prst="rect">
            <a:avLst/>
          </a:prstGeom>
          <a:noFill/>
        </p:spPr>
        <p:txBody>
          <a:bodyPr vert="wordArtVert"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DISCUSSÃO</a:t>
            </a:r>
            <a:endParaRPr lang="pt-BR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3" name="Imagem 12" descr="gestante-denti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57166"/>
            <a:ext cx="7643834" cy="60722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" name="CaixaDeTexto 4"/>
          <p:cNvSpPr txBox="1"/>
          <p:nvPr/>
        </p:nvSpPr>
        <p:spPr>
          <a:xfrm>
            <a:off x="1500166" y="500042"/>
            <a:ext cx="721523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Impacto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na população;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Ausências freqüentes;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Crenças e mitos, medo, desinteresse;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Possibilidade de incorporação das atividades na rotina da unidade;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Possibilidade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ampliar a atenção às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puerpérias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50016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723900" dist="3937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1357274"/>
            <a:ext cx="696024" cy="4429180"/>
          </a:xfrm>
          <a:prstGeom prst="rect">
            <a:avLst/>
          </a:prstGeom>
          <a:noFill/>
        </p:spPr>
        <p:txBody>
          <a:bodyPr vert="wordArtVert"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REFLEXÃO</a:t>
            </a:r>
            <a:endParaRPr lang="pt-BR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3" name="Imagem 12" descr="gestante-denti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28604"/>
            <a:ext cx="7643834" cy="60722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6" name="CaixaDeTexto 5"/>
          <p:cNvSpPr txBox="1"/>
          <p:nvPr/>
        </p:nvSpPr>
        <p:spPr>
          <a:xfrm>
            <a:off x="1643042" y="357166"/>
            <a:ext cx="721523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Curso ultrapassou as expectativas iniciais;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Colocar em prática o que foi planejado: experiência importante e gratificante;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Curso norteia a tomada de decisões;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Ensina a avaliar criticamente o processo de trabalho;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das atividades  da prática clínica;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Possibilidade de implementação das atividades na ESF → atenção multidisciplinar às gestantes. 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563539_467336056660893_6802074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56769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14414" y="5286388"/>
            <a:ext cx="6715172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Equipe ESF Santa Terezinha/Nova Esperança: </a:t>
            </a:r>
          </a:p>
          <a:p>
            <a:pPr algn="ctr"/>
            <a:r>
              <a:rPr lang="pt-BR" b="1" smtClean="0">
                <a:latin typeface="Arial" pitchFamily="34" charset="0"/>
                <a:cs typeface="Arial" pitchFamily="34" charset="0"/>
              </a:rPr>
              <a:t>As responsáveis!!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50016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723900" dist="3937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596" y="785794"/>
            <a:ext cx="696024" cy="5357850"/>
          </a:xfrm>
          <a:prstGeom prst="rect">
            <a:avLst/>
          </a:prstGeom>
          <a:noFill/>
        </p:spPr>
        <p:txBody>
          <a:bodyPr vert="wordArtVert"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INTRODUÇÃO</a:t>
            </a:r>
            <a:endParaRPr lang="pt-BR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3" name="Imagem 12" descr="gestante-denti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28604"/>
            <a:ext cx="7643834" cy="60722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4" name="CaixaDeTexto 13"/>
          <p:cNvSpPr txBox="1"/>
          <p:nvPr/>
        </p:nvSpPr>
        <p:spPr>
          <a:xfrm>
            <a:off x="1500166" y="214290"/>
            <a:ext cx="7361062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Inserção da saúde bucal nos programas de saúde integral → atenção no PN </a:t>
            </a:r>
            <a:r>
              <a:rPr lang="pt-BR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(COSTA </a:t>
            </a:r>
            <a:r>
              <a:rPr lang="pt-BR" i="1" dirty="0" err="1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pt-BR" i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al.,</a:t>
            </a:r>
            <a:r>
              <a:rPr lang="pt-BR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2006);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Princípio da integralidade preconizado pelo SUS </a:t>
            </a:r>
            <a:r>
              <a:rPr lang="pt-BR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(FIGUEIREDO; ROSSONI, 2008);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Importância das atividades educativas → reversão do modelo tradicional biomédico </a:t>
            </a:r>
            <a:r>
              <a:rPr lang="pt-BR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(RODRIGUES; MOURA, 2003);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Gestante deve ser assistida por uma equipe multiprofissional </a:t>
            </a:r>
            <a:r>
              <a:rPr lang="pt-BR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(VENANCIO </a:t>
            </a:r>
            <a:r>
              <a:rPr lang="pt-BR" i="1" dirty="0" err="1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pt-BR" i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al</a:t>
            </a:r>
            <a:r>
              <a:rPr lang="pt-BR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., 2011).</a:t>
            </a:r>
            <a:endParaRPr lang="pt-BR" sz="2400" dirty="0" smtClean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50016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723900" dist="3937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0034" y="714356"/>
            <a:ext cx="696024" cy="5929354"/>
          </a:xfrm>
          <a:prstGeom prst="rect">
            <a:avLst/>
          </a:prstGeom>
          <a:noFill/>
        </p:spPr>
        <p:txBody>
          <a:bodyPr vert="wordArtVert"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REFERÊNCIAS</a:t>
            </a:r>
            <a:endParaRPr lang="pt-BR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43042" y="642918"/>
            <a:ext cx="721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00166" y="142852"/>
            <a:ext cx="7643834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COSTA, J. F. R.; CHAGAS, L. D.; SILVESTRE, R. M. (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Orgs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). A política nacional de saúde bucal do Brasil: registro de uma conquista histórica. Brasília: Organização Pan-Americana da Saúde, 2006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FIGUEIREDO, P. P.; ROSSONI, E. O acesso à assistência pré-natal na atenção básica à saúde sob a ótica das gestantes.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Revista Gaúcha de Enfermagem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, Porto Alegre RS, v. 29,n. 2,p. 238-245, 2008.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MENINO, R. T. M.; BIJELLA, V. T. Necessidades de saúde bucal em gestantes dos núcleos de saúde de Bauru. Conhecimentos com relação à própria saúde bucal.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Revista da Faculdade de Odontologia de Bauru,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Bauru, v.1/4, n.3, p.5-16, 1995.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RODRIGUES, M. S. P.; MOURA, E. R. F. Comunicação e informação em saúde no pé-natal.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Interface -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Comunicação, Saúde, Educação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, v.7, n.13, p.109-118, 2003. 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Sistema de Informação da Atenção Básica. DATASUS. Estratégia de Saúde da família Santa Terezinha. São Lourenço do Sul, 2012. Acesso em: 01 jun 2012.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SOARES, M. G.; REIS, D. M.; PITTA, D. R.; MORAES, M. E. L.; JESUS, M. C. P.; FERREIRA, H. M. B. Educação em saúde como estratégia de promoção de saúde bucal em gestantes.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Ciência &amp; Saúde Coletiva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, v. 15,n. 1,p. 269-276, 2010.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VENANCIO, E. Q.; PAULA, E. M. Q. V.; IMADA, S. R.; REIS, C. B. A percepção do enfermeiro da saúde da família sobre saúde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bucal na gestação.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Ciência, Cuidado e Saúde,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v. 4, n. 10, p. 812-819, 2011.</a:t>
            </a: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643042" y="642918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Gestan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000108"/>
            <a:ext cx="6215106" cy="485778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714480" y="1142984"/>
            <a:ext cx="57864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é bom olhar pra trás e admirar a vida que soubemos fazer...” 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Nando Reis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OBRIGADA!!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50016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723900" dist="3937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596" y="785794"/>
            <a:ext cx="696024" cy="5357850"/>
          </a:xfrm>
          <a:prstGeom prst="rect">
            <a:avLst/>
          </a:prstGeom>
          <a:noFill/>
        </p:spPr>
        <p:txBody>
          <a:bodyPr vert="wordArtVert"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INTRODUÇÃO</a:t>
            </a:r>
            <a:endParaRPr lang="pt-BR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3" name="Imagem 12" descr="gestante-denti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28604"/>
            <a:ext cx="7643834" cy="60722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4" name="CaixaDeTexto 13"/>
          <p:cNvSpPr txBox="1"/>
          <p:nvPr/>
        </p:nvSpPr>
        <p:spPr>
          <a:xfrm>
            <a:off x="1500166" y="642918"/>
            <a:ext cx="7361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857356" y="571480"/>
            <a:ext cx="628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CARACTERIZAÇÃO DO MUNICÍPIO - SLS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621px-RioGrandedoSul_Municip_SaoLourencodoSul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571612"/>
            <a:ext cx="5286412" cy="4214842"/>
          </a:xfrm>
          <a:prstGeom prst="rect">
            <a:avLst/>
          </a:prstGeom>
        </p:spPr>
      </p:pic>
      <p:pic>
        <p:nvPicPr>
          <p:cNvPr id="9" name="Imagem 8" descr="882955-110055-12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1142984"/>
            <a:ext cx="3857652" cy="3000396"/>
          </a:xfrm>
          <a:prstGeom prst="rect">
            <a:avLst/>
          </a:prstGeom>
        </p:spPr>
      </p:pic>
      <p:pic>
        <p:nvPicPr>
          <p:cNvPr id="10" name="Imagem 9" descr="1403711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3429000"/>
            <a:ext cx="3857652" cy="30003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50016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723900" dist="3937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596" y="785794"/>
            <a:ext cx="696024" cy="5357850"/>
          </a:xfrm>
          <a:prstGeom prst="rect">
            <a:avLst/>
          </a:prstGeom>
          <a:noFill/>
        </p:spPr>
        <p:txBody>
          <a:bodyPr vert="wordArtVert"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INTRODUÇÃO</a:t>
            </a:r>
            <a:endParaRPr lang="pt-BR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3" name="Imagem 12" descr="gestante-denti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28604"/>
            <a:ext cx="7643834" cy="60722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4" name="CaixaDeTexto 13"/>
          <p:cNvSpPr txBox="1"/>
          <p:nvPr/>
        </p:nvSpPr>
        <p:spPr>
          <a:xfrm>
            <a:off x="1500166" y="642918"/>
            <a:ext cx="7361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143108" y="1857364"/>
            <a:ext cx="1571636" cy="92869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SLS</a:t>
            </a:r>
          </a:p>
          <a:p>
            <a:pPr algn="ctr"/>
            <a:r>
              <a:rPr lang="pt-BR" b="1" dirty="0" smtClean="0"/>
              <a:t>43.114 hab.</a:t>
            </a:r>
            <a:endParaRPr lang="pt-BR" b="1" dirty="0"/>
          </a:p>
        </p:txBody>
      </p:sp>
      <p:sp>
        <p:nvSpPr>
          <p:cNvPr id="8" name="Elipse 7"/>
          <p:cNvSpPr/>
          <p:nvPr/>
        </p:nvSpPr>
        <p:spPr>
          <a:xfrm>
            <a:off x="4643438" y="1428736"/>
            <a:ext cx="1571636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12 </a:t>
            </a:r>
            <a:r>
              <a:rPr lang="pt-BR" dirty="0" err="1" smtClean="0"/>
              <a:t>UBS’s</a:t>
            </a:r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4786314" y="2928934"/>
            <a:ext cx="1428760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9 </a:t>
            </a:r>
            <a:r>
              <a:rPr lang="pt-BR" dirty="0" err="1" smtClean="0">
                <a:solidFill>
                  <a:schemeClr val="bg1"/>
                </a:solidFill>
              </a:rPr>
              <a:t>ESF’s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786314" y="5357826"/>
            <a:ext cx="1643074" cy="914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ESF </a:t>
            </a:r>
            <a:r>
              <a:rPr lang="pt-BR" b="1" dirty="0" err="1" smtClean="0"/>
              <a:t>Sta</a:t>
            </a:r>
            <a:r>
              <a:rPr lang="pt-BR" b="1" dirty="0" smtClean="0"/>
              <a:t> Terezinha</a:t>
            </a:r>
            <a:endParaRPr lang="pt-BR" b="1" dirty="0"/>
          </a:p>
        </p:txBody>
      </p:sp>
      <p:sp>
        <p:nvSpPr>
          <p:cNvPr id="11" name="Elipse 10"/>
          <p:cNvSpPr/>
          <p:nvPr/>
        </p:nvSpPr>
        <p:spPr>
          <a:xfrm>
            <a:off x="2214546" y="4000504"/>
            <a:ext cx="1500198" cy="10715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6 </a:t>
            </a:r>
            <a:r>
              <a:rPr lang="pt-BR" dirty="0" err="1" smtClean="0">
                <a:solidFill>
                  <a:schemeClr val="bg1"/>
                </a:solidFill>
              </a:rPr>
              <a:t>ESF’s</a:t>
            </a:r>
            <a:r>
              <a:rPr lang="pt-BR" dirty="0" smtClean="0">
                <a:solidFill>
                  <a:schemeClr val="bg1"/>
                </a:solidFill>
              </a:rPr>
              <a:t> zona rural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7000892" y="4143380"/>
            <a:ext cx="1428760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3 </a:t>
            </a:r>
            <a:r>
              <a:rPr lang="pt-BR" dirty="0" err="1" smtClean="0">
                <a:solidFill>
                  <a:schemeClr val="bg1"/>
                </a:solidFill>
              </a:rPr>
              <a:t>ESF’s</a:t>
            </a:r>
            <a:r>
              <a:rPr lang="pt-BR" dirty="0" smtClean="0">
                <a:solidFill>
                  <a:schemeClr val="bg1"/>
                </a:solidFill>
              </a:rPr>
              <a:t> zona urbana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571736" y="571480"/>
            <a:ext cx="557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CARACTERIZAÇÃO DO MUNICÍPIO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 flipV="1">
            <a:off x="3857620" y="2000240"/>
            <a:ext cx="642942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5400000">
            <a:off x="5321305" y="2607463"/>
            <a:ext cx="35798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rot="10800000" flipV="1">
            <a:off x="3643306" y="3571876"/>
            <a:ext cx="1000132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>
            <a:off x="6357950" y="3571876"/>
            <a:ext cx="857256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/>
          <p:nvPr/>
        </p:nvCxnSpPr>
        <p:spPr>
          <a:xfrm rot="10800000" flipV="1">
            <a:off x="6357950" y="5000636"/>
            <a:ext cx="714380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50016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723900" dist="3937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596" y="785794"/>
            <a:ext cx="696024" cy="5357850"/>
          </a:xfrm>
          <a:prstGeom prst="rect">
            <a:avLst/>
          </a:prstGeom>
          <a:noFill/>
        </p:spPr>
        <p:txBody>
          <a:bodyPr vert="wordArtVert"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INTRODUÇÃO</a:t>
            </a:r>
            <a:endParaRPr lang="pt-BR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3" name="Imagem 12" descr="gestante-denti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28604"/>
            <a:ext cx="7643834" cy="60722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4" name="CaixaDeTexto 13"/>
          <p:cNvSpPr txBox="1"/>
          <p:nvPr/>
        </p:nvSpPr>
        <p:spPr>
          <a:xfrm>
            <a:off x="1500166" y="642918"/>
            <a:ext cx="7361062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CARACTERIZAÇÃO DA ESF</a:t>
            </a:r>
          </a:p>
          <a:p>
            <a:pPr algn="ctr">
              <a:lnSpc>
                <a:spcPct val="150000"/>
              </a:lnSpc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Aproximadamente 6.000 hab.;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Unidade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“anexo”: Nova Esperança;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51,86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 sexo feminino </a:t>
            </a:r>
            <a:r>
              <a:rPr lang="pt-BR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(SIAB, 2012)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NASF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CEO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000" dirty="0" smtClean="0">
              <a:solidFill>
                <a:schemeClr val="tx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pt-BR" sz="2000" b="1" dirty="0" smtClean="0">
              <a:solidFill>
                <a:schemeClr val="tx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000" dirty="0" smtClean="0">
              <a:solidFill>
                <a:schemeClr val="tx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DSC023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1357298"/>
            <a:ext cx="6715140" cy="4929222"/>
          </a:xfrm>
          <a:prstGeom prst="rect">
            <a:avLst/>
          </a:prstGeom>
        </p:spPr>
      </p:pic>
      <p:pic>
        <p:nvPicPr>
          <p:cNvPr id="8" name="Imagem 7" descr="DSC023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1357298"/>
            <a:ext cx="6715172" cy="4929222"/>
          </a:xfrm>
          <a:prstGeom prst="rect">
            <a:avLst/>
          </a:prstGeom>
        </p:spPr>
      </p:pic>
      <p:pic>
        <p:nvPicPr>
          <p:cNvPr id="9" name="Imagem 8" descr="DSC023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32" y="1357298"/>
            <a:ext cx="6715172" cy="4929222"/>
          </a:xfrm>
          <a:prstGeom prst="rect">
            <a:avLst/>
          </a:prstGeom>
        </p:spPr>
      </p:pic>
      <p:pic>
        <p:nvPicPr>
          <p:cNvPr id="10" name="Imagem 9" descr="DSC023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0232" y="1357298"/>
            <a:ext cx="6715172" cy="49292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50016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723900" dist="3937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596" y="785794"/>
            <a:ext cx="696024" cy="5357850"/>
          </a:xfrm>
          <a:prstGeom prst="rect">
            <a:avLst/>
          </a:prstGeom>
          <a:noFill/>
        </p:spPr>
        <p:txBody>
          <a:bodyPr vert="wordArtVert"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INTRODUÇÃO</a:t>
            </a:r>
            <a:endParaRPr lang="pt-BR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3" name="Imagem 12" descr="gestante-denti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28604"/>
            <a:ext cx="7643834" cy="60722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4" name="CaixaDeTexto 13"/>
          <p:cNvSpPr txBox="1"/>
          <p:nvPr/>
        </p:nvSpPr>
        <p:spPr>
          <a:xfrm>
            <a:off x="1500166" y="785794"/>
            <a:ext cx="7361062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SITUAÇÃO ANTES DA INTERVENÇÃO</a:t>
            </a:r>
          </a:p>
          <a:p>
            <a:pPr algn="ctr">
              <a:lnSpc>
                <a:spcPct val="150000"/>
              </a:lnSpc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Deficiência na atenção integral à gestante;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Atenção odontológica não incluída no programa de pré-natal;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Falta de organização dos registros;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Ausência de monitoramento das ações;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Ausência de atividades educativas;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000" dirty="0" smtClean="0">
              <a:solidFill>
                <a:schemeClr val="tx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b="1" dirty="0" smtClean="0">
              <a:solidFill>
                <a:schemeClr val="tx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pt-BR" sz="2000" b="1" dirty="0" smtClean="0">
              <a:solidFill>
                <a:schemeClr val="tx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000" dirty="0" smtClean="0">
              <a:solidFill>
                <a:schemeClr val="tx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50016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723900" dist="3937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596" y="1142984"/>
            <a:ext cx="696024" cy="4714908"/>
          </a:xfrm>
          <a:prstGeom prst="rect">
            <a:avLst/>
          </a:prstGeom>
          <a:noFill/>
        </p:spPr>
        <p:txBody>
          <a:bodyPr vert="wordArtVert"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OBJETIVOS </a:t>
            </a:r>
            <a:endParaRPr lang="pt-BR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3" name="Imagem 12" descr="gestante-denti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28604"/>
            <a:ext cx="7643834" cy="60722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" name="CaixaDeTexto 4"/>
          <p:cNvSpPr txBox="1"/>
          <p:nvPr/>
        </p:nvSpPr>
        <p:spPr>
          <a:xfrm>
            <a:off x="1643042" y="357166"/>
            <a:ext cx="75009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Ampliar a cobertura da atenção à saúde bucal;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Melhorar a adesão ao atendimento em SB;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Melhorar a qualidade do atendimento em saúde bucal das gestantes;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Melhorar o registro das informações;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Mapear as gestantes participantes do programa de PN da unidade com risco para problemas de saúde bucal;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 a saúde bucal das gestantes;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Monitorar a participação das gestantes no programa de pré-natal da unidade.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50016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723900" dist="3937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1714488"/>
            <a:ext cx="805605" cy="3500462"/>
          </a:xfrm>
          <a:prstGeom prst="rect">
            <a:avLst/>
          </a:prstGeom>
          <a:noFill/>
        </p:spPr>
        <p:txBody>
          <a:bodyPr vert="wordArtVert"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3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METAS</a:t>
            </a:r>
            <a:endParaRPr lang="pt-BR" sz="3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3" name="Imagem 12" descr="gestante-denti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28604"/>
            <a:ext cx="7643834" cy="60722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" name="CaixaDeTexto 4"/>
          <p:cNvSpPr txBox="1"/>
          <p:nvPr/>
        </p:nvSpPr>
        <p:spPr>
          <a:xfrm>
            <a:off x="1714480" y="428604"/>
            <a:ext cx="7143800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Cobertura de consulta odontológica - 90%;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Captar 90% das gestantes da área de abrangência sem atenção a SB;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Visita domiciliar - 90%;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Busca ativa - 100%; 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Capacitação profissional – 80%;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Exame bucal adequado – 90%;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tendimento odontológico especializado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– 90%;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Tratamentos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odontológicos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completados – 90%;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50016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723900" dist="3937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1714488"/>
            <a:ext cx="805605" cy="3500462"/>
          </a:xfrm>
          <a:prstGeom prst="rect">
            <a:avLst/>
          </a:prstGeom>
          <a:noFill/>
        </p:spPr>
        <p:txBody>
          <a:bodyPr vert="wordArtVert"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3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METAS</a:t>
            </a:r>
            <a:endParaRPr lang="pt-BR" sz="3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3" name="Imagem 12" descr="gestante-denti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28604"/>
            <a:ext cx="7643834" cy="60722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" name="CaixaDeTexto 4"/>
          <p:cNvSpPr txBox="1"/>
          <p:nvPr/>
        </p:nvSpPr>
        <p:spPr>
          <a:xfrm>
            <a:off x="1714480" y="642918"/>
            <a:ext cx="714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Registros odontológicos atualizados – 100%;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Identificar e acompanhar gestantes com risco em saúde bucal – 80%;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Orientações de HB - 90%;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Ofertar ações educativas e preventivo-coletivas em saúde bucal;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Monitorar as gestantes com consulta de PN em dia;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Monitorar as gestantes que iniciaram o PN no primeiro trimestre de gestação.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5424</TotalTime>
  <Words>1312</Words>
  <Application>Microsoft Office PowerPoint</Application>
  <PresentationFormat>Apresentação na tela (4:3)</PresentationFormat>
  <Paragraphs>295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Natiele</dc:creator>
  <cp:lastModifiedBy>Natiele</cp:lastModifiedBy>
  <cp:revision>1057</cp:revision>
  <dcterms:created xsi:type="dcterms:W3CDTF">2011-04-25T16:11:25Z</dcterms:created>
  <dcterms:modified xsi:type="dcterms:W3CDTF">2013-09-13T23:16:47Z</dcterms:modified>
</cp:coreProperties>
</file>