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8" r:id="rId4"/>
    <p:sldId id="307" r:id="rId5"/>
    <p:sldId id="306" r:id="rId6"/>
    <p:sldId id="278" r:id="rId7"/>
    <p:sldId id="299" r:id="rId8"/>
    <p:sldId id="279" r:id="rId9"/>
    <p:sldId id="300" r:id="rId10"/>
    <p:sldId id="301" r:id="rId11"/>
    <p:sldId id="302" r:id="rId12"/>
    <p:sldId id="303" r:id="rId13"/>
    <p:sldId id="304" r:id="rId14"/>
    <p:sldId id="297" r:id="rId15"/>
    <p:sldId id="298" r:id="rId16"/>
    <p:sldId id="282" r:id="rId17"/>
    <p:sldId id="292" r:id="rId18"/>
    <p:sldId id="294" r:id="rId19"/>
    <p:sldId id="295" r:id="rId20"/>
    <p:sldId id="283" r:id="rId21"/>
    <p:sldId id="315" r:id="rId22"/>
    <p:sldId id="284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0.44907407407407407</c:v>
                </c:pt>
                <c:pt idx="2">
                  <c:v>0.72685185185185186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77120"/>
        <c:axId val="258000096"/>
      </c:barChart>
      <c:catAx>
        <c:axId val="25617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8000096"/>
        <c:crosses val="autoZero"/>
        <c:auto val="1"/>
        <c:lblAlgn val="ctr"/>
        <c:lblOffset val="100"/>
        <c:noMultiLvlLbl val="0"/>
      </c:catAx>
      <c:valAx>
        <c:axId val="258000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61771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0.75257731958762886</c:v>
                </c:pt>
                <c:pt idx="2">
                  <c:v>0.7579617834394905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001272"/>
        <c:axId val="258003232"/>
      </c:barChart>
      <c:catAx>
        <c:axId val="25800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8003232"/>
        <c:crosses val="autoZero"/>
        <c:auto val="1"/>
        <c:lblAlgn val="ctr"/>
        <c:lblOffset val="100"/>
        <c:noMultiLvlLbl val="0"/>
      </c:catAx>
      <c:valAx>
        <c:axId val="2580032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8001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043"/>
          <c:w val="0.842497812773404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0.27083333333333331</c:v>
                </c:pt>
                <c:pt idx="1">
                  <c:v>0.52577319587628868</c:v>
                </c:pt>
                <c:pt idx="2">
                  <c:v>0.70700636942675155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003624"/>
        <c:axId val="258000880"/>
      </c:barChart>
      <c:catAx>
        <c:axId val="25800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8000880"/>
        <c:crosses val="autoZero"/>
        <c:auto val="1"/>
        <c:lblAlgn val="ctr"/>
        <c:lblOffset val="100"/>
        <c:noMultiLvlLbl val="0"/>
      </c:catAx>
      <c:valAx>
        <c:axId val="2580008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258003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0.97916666666666663</c:v>
                </c:pt>
                <c:pt idx="1">
                  <c:v>0.98969072164948457</c:v>
                </c:pt>
                <c:pt idx="2">
                  <c:v>0.99363057324840764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211704"/>
        <c:axId val="307212096"/>
      </c:barChart>
      <c:catAx>
        <c:axId val="307211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307212096"/>
        <c:crosses val="autoZero"/>
        <c:auto val="1"/>
        <c:lblAlgn val="ctr"/>
        <c:lblOffset val="100"/>
        <c:noMultiLvlLbl val="0"/>
      </c:catAx>
      <c:valAx>
        <c:axId val="307212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3072117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BF7F3-834F-4CDD-B5A9-FC0757E889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67056D-9228-42A6-9FB7-91040D393F11}">
      <dgm:prSet phldrT="[Texto]" custT="1"/>
      <dgm:spPr/>
      <dgm:t>
        <a:bodyPr/>
        <a:lstStyle/>
        <a:p>
          <a:r>
            <a:rPr lang="pt-BR" sz="2800" dirty="0" smtClean="0"/>
            <a:t>Vulnerabilidade da população</a:t>
          </a:r>
          <a:endParaRPr lang="pt-BR" sz="2800" dirty="0"/>
        </a:p>
      </dgm:t>
    </dgm:pt>
    <dgm:pt modelId="{1FA6A844-1958-4785-A5B0-1EA3A64CB73D}" type="parTrans" cxnId="{B5FA7BA4-8C57-4350-A71D-2364BF69B5ED}">
      <dgm:prSet/>
      <dgm:spPr/>
      <dgm:t>
        <a:bodyPr/>
        <a:lstStyle/>
        <a:p>
          <a:endParaRPr lang="pt-BR"/>
        </a:p>
      </dgm:t>
    </dgm:pt>
    <dgm:pt modelId="{87D56D7E-CC81-440F-ABB1-440BF86D9000}" type="sibTrans" cxnId="{B5FA7BA4-8C57-4350-A71D-2364BF69B5ED}">
      <dgm:prSet/>
      <dgm:spPr/>
      <dgm:t>
        <a:bodyPr/>
        <a:lstStyle/>
        <a:p>
          <a:endParaRPr lang="pt-BR"/>
        </a:p>
      </dgm:t>
    </dgm:pt>
    <dgm:pt modelId="{F4355EC5-F0B3-40CB-91EE-B57458658A15}">
      <dgm:prSet phldrT="[Texto]" custT="1"/>
      <dgm:spPr/>
      <dgm:t>
        <a:bodyPr/>
        <a:lstStyle/>
        <a:p>
          <a:r>
            <a:rPr lang="pt-BR" sz="2800" dirty="0" smtClean="0"/>
            <a:t>Não existe cronograma para os idosos apenas </a:t>
          </a:r>
          <a:r>
            <a:rPr lang="pt-BR" sz="2800" dirty="0" err="1" smtClean="0"/>
            <a:t>Hiperdia</a:t>
          </a:r>
          <a:endParaRPr lang="pt-BR" sz="2800" dirty="0" smtClean="0"/>
        </a:p>
      </dgm:t>
    </dgm:pt>
    <dgm:pt modelId="{669B71FD-C014-4117-BE78-26FF560A9378}" type="parTrans" cxnId="{0B7A2DEB-6883-47D3-9B81-D6C80CA5CE14}">
      <dgm:prSet/>
      <dgm:spPr/>
      <dgm:t>
        <a:bodyPr/>
        <a:lstStyle/>
        <a:p>
          <a:endParaRPr lang="pt-BR"/>
        </a:p>
      </dgm:t>
    </dgm:pt>
    <dgm:pt modelId="{2FD938CE-DEC3-43E6-B59A-89840226172E}" type="sibTrans" cxnId="{0B7A2DEB-6883-47D3-9B81-D6C80CA5CE14}">
      <dgm:prSet/>
      <dgm:spPr/>
      <dgm:t>
        <a:bodyPr/>
        <a:lstStyle/>
        <a:p>
          <a:endParaRPr lang="pt-BR"/>
        </a:p>
      </dgm:t>
    </dgm:pt>
    <dgm:pt modelId="{CDC66E39-AB17-4A83-8001-8F88D7167F36}" type="pres">
      <dgm:prSet presAssocID="{98CBF7F3-834F-4CDD-B5A9-FC0757E88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1C560E-802B-4EA2-A363-9DC294CCC0E2}" type="pres">
      <dgm:prSet presAssocID="{7167056D-9228-42A6-9FB7-91040D393F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3E039-7726-4DD1-AC2A-103672388149}" type="pres">
      <dgm:prSet presAssocID="{87D56D7E-CC81-440F-ABB1-440BF86D9000}" presName="spacer" presStyleCnt="0"/>
      <dgm:spPr/>
    </dgm:pt>
    <dgm:pt modelId="{E43EDC18-278D-4310-BF4F-F3569E04FAD1}" type="pres">
      <dgm:prSet presAssocID="{F4355EC5-F0B3-40CB-91EE-B57458658A15}" presName="parentText" presStyleLbl="node1" presStyleIdx="1" presStyleCnt="2" custLinFactNeighborX="1181" custLinFactNeighborY="-143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FA7BA4-8C57-4350-A71D-2364BF69B5ED}" srcId="{98CBF7F3-834F-4CDD-B5A9-FC0757E889B8}" destId="{7167056D-9228-42A6-9FB7-91040D393F11}" srcOrd="0" destOrd="0" parTransId="{1FA6A844-1958-4785-A5B0-1EA3A64CB73D}" sibTransId="{87D56D7E-CC81-440F-ABB1-440BF86D9000}"/>
    <dgm:cxn modelId="{7A22BA5C-DD8A-4F1D-A19F-38DC8DB5FD2C}" type="presOf" srcId="{7167056D-9228-42A6-9FB7-91040D393F11}" destId="{A61C560E-802B-4EA2-A363-9DC294CCC0E2}" srcOrd="0" destOrd="0" presId="urn:microsoft.com/office/officeart/2005/8/layout/vList2"/>
    <dgm:cxn modelId="{146699F6-9208-4854-B6F0-C0306A5896C5}" type="presOf" srcId="{98CBF7F3-834F-4CDD-B5A9-FC0757E889B8}" destId="{CDC66E39-AB17-4A83-8001-8F88D7167F36}" srcOrd="0" destOrd="0" presId="urn:microsoft.com/office/officeart/2005/8/layout/vList2"/>
    <dgm:cxn modelId="{0B7A2DEB-6883-47D3-9B81-D6C80CA5CE14}" srcId="{98CBF7F3-834F-4CDD-B5A9-FC0757E889B8}" destId="{F4355EC5-F0B3-40CB-91EE-B57458658A15}" srcOrd="1" destOrd="0" parTransId="{669B71FD-C014-4117-BE78-26FF560A9378}" sibTransId="{2FD938CE-DEC3-43E6-B59A-89840226172E}"/>
    <dgm:cxn modelId="{815195A8-4EB1-4A58-9697-AD5581239462}" type="presOf" srcId="{F4355EC5-F0B3-40CB-91EE-B57458658A15}" destId="{E43EDC18-278D-4310-BF4F-F3569E04FAD1}" srcOrd="0" destOrd="0" presId="urn:microsoft.com/office/officeart/2005/8/layout/vList2"/>
    <dgm:cxn modelId="{44EFFA48-C7FA-4F50-802F-686570604D6C}" type="presParOf" srcId="{CDC66E39-AB17-4A83-8001-8F88D7167F36}" destId="{A61C560E-802B-4EA2-A363-9DC294CCC0E2}" srcOrd="0" destOrd="0" presId="urn:microsoft.com/office/officeart/2005/8/layout/vList2"/>
    <dgm:cxn modelId="{59DBDA32-4B7F-481D-BD14-D8A20457C0DC}" type="presParOf" srcId="{CDC66E39-AB17-4A83-8001-8F88D7167F36}" destId="{FEA3E039-7726-4DD1-AC2A-103672388149}" srcOrd="1" destOrd="0" presId="urn:microsoft.com/office/officeart/2005/8/layout/vList2"/>
    <dgm:cxn modelId="{8189862F-A2AA-43DC-8AA7-9E8C3B08C8E0}" type="presParOf" srcId="{CDC66E39-AB17-4A83-8001-8F88D7167F36}" destId="{E43EDC18-278D-4310-BF4F-F3569E04FA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65B0C-59CE-4D53-8A10-15BA816ACB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C093A2-6CDA-4E86-865B-4FA89265F427}">
      <dgm:prSet phldrT="[Texto]"/>
      <dgm:spPr/>
      <dgm:t>
        <a:bodyPr/>
        <a:lstStyle/>
        <a:p>
          <a:r>
            <a:rPr lang="pt-BR" dirty="0" smtClean="0"/>
            <a:t>População pouco acompanhada</a:t>
          </a:r>
          <a:endParaRPr lang="pt-BR" dirty="0"/>
        </a:p>
      </dgm:t>
    </dgm:pt>
    <dgm:pt modelId="{7A734C16-479E-4180-B3A9-DD5749EFE9F6}" type="parTrans" cxnId="{1DDC48ED-77C8-4BE3-9E5C-E4A23F2617D0}">
      <dgm:prSet/>
      <dgm:spPr/>
      <dgm:t>
        <a:bodyPr/>
        <a:lstStyle/>
        <a:p>
          <a:endParaRPr lang="pt-BR"/>
        </a:p>
      </dgm:t>
    </dgm:pt>
    <dgm:pt modelId="{6E15F890-317F-4B61-A1CC-AA863A30A354}" type="sibTrans" cxnId="{1DDC48ED-77C8-4BE3-9E5C-E4A23F2617D0}">
      <dgm:prSet/>
      <dgm:spPr/>
      <dgm:t>
        <a:bodyPr/>
        <a:lstStyle/>
        <a:p>
          <a:endParaRPr lang="pt-BR"/>
        </a:p>
      </dgm:t>
    </dgm:pt>
    <dgm:pt modelId="{07FEB49E-F699-4AF5-8849-1AF253A14D3B}">
      <dgm:prSet phldrT="[Texto]"/>
      <dgm:spPr/>
      <dgm:t>
        <a:bodyPr/>
        <a:lstStyle/>
        <a:p>
          <a:r>
            <a:rPr lang="pt-BR" dirty="0" smtClean="0"/>
            <a:t>Caderneta da Pessoa Idosa não se utilizava</a:t>
          </a:r>
          <a:endParaRPr lang="pt-BR" dirty="0"/>
        </a:p>
      </dgm:t>
    </dgm:pt>
    <dgm:pt modelId="{2BF62051-F05F-4DC6-88E1-9AE155D33198}" type="parTrans" cxnId="{CDFF5B1B-5F4B-4163-9E30-355FD49DA36E}">
      <dgm:prSet/>
      <dgm:spPr/>
      <dgm:t>
        <a:bodyPr/>
        <a:lstStyle/>
        <a:p>
          <a:endParaRPr lang="pt-BR"/>
        </a:p>
      </dgm:t>
    </dgm:pt>
    <dgm:pt modelId="{B50F8683-1DE4-46E6-BB00-6BC2D5A34A0D}" type="sibTrans" cxnId="{CDFF5B1B-5F4B-4163-9E30-355FD49DA36E}">
      <dgm:prSet/>
      <dgm:spPr/>
      <dgm:t>
        <a:bodyPr/>
        <a:lstStyle/>
        <a:p>
          <a:endParaRPr lang="pt-BR"/>
        </a:p>
      </dgm:t>
    </dgm:pt>
    <dgm:pt modelId="{E4BA085D-A6DF-44DE-B7A8-0C1711B24F5C}">
      <dgm:prSet phldrT="[Texto]"/>
      <dgm:spPr/>
      <dgm:t>
        <a:bodyPr/>
        <a:lstStyle/>
        <a:p>
          <a:r>
            <a:rPr lang="pt-BR" dirty="0" smtClean="0"/>
            <a:t>Não existia avaliações multidimensionais</a:t>
          </a:r>
          <a:endParaRPr lang="pt-BR" dirty="0"/>
        </a:p>
      </dgm:t>
    </dgm:pt>
    <dgm:pt modelId="{2A502A07-02AC-4C8F-B19D-0AA970A1A05E}" type="parTrans" cxnId="{0597FBA6-3267-4174-91A8-32D228F6DCDC}">
      <dgm:prSet/>
      <dgm:spPr/>
      <dgm:t>
        <a:bodyPr/>
        <a:lstStyle/>
        <a:p>
          <a:endParaRPr lang="pt-BR"/>
        </a:p>
      </dgm:t>
    </dgm:pt>
    <dgm:pt modelId="{B0F4AD6B-0450-4D30-9620-C7AFE3FD1CED}" type="sibTrans" cxnId="{0597FBA6-3267-4174-91A8-32D228F6DCDC}">
      <dgm:prSet/>
      <dgm:spPr/>
      <dgm:t>
        <a:bodyPr/>
        <a:lstStyle/>
        <a:p>
          <a:endParaRPr lang="pt-BR"/>
        </a:p>
      </dgm:t>
    </dgm:pt>
    <dgm:pt modelId="{21FD741E-029D-4FEE-800C-45DB930E82E4}">
      <dgm:prSet phldrT="[Texto]"/>
      <dgm:spPr/>
      <dgm:t>
        <a:bodyPr/>
        <a:lstStyle/>
        <a:p>
          <a:r>
            <a:rPr lang="pt-BR" dirty="0" smtClean="0"/>
            <a:t>Desarticulação e desorganização no trabalho em equipe</a:t>
          </a:r>
          <a:endParaRPr lang="pt-BR" dirty="0"/>
        </a:p>
      </dgm:t>
    </dgm:pt>
    <dgm:pt modelId="{BBCCA149-8D8C-4C21-B015-9CD17D586169}" type="parTrans" cxnId="{8C3BB793-76EB-4133-9F73-53D6DA4079ED}">
      <dgm:prSet/>
      <dgm:spPr/>
      <dgm:t>
        <a:bodyPr/>
        <a:lstStyle/>
        <a:p>
          <a:endParaRPr lang="pt-BR"/>
        </a:p>
      </dgm:t>
    </dgm:pt>
    <dgm:pt modelId="{2E68D1E2-BCE9-4375-88BB-105A482A2418}" type="sibTrans" cxnId="{8C3BB793-76EB-4133-9F73-53D6DA4079ED}">
      <dgm:prSet/>
      <dgm:spPr/>
      <dgm:t>
        <a:bodyPr/>
        <a:lstStyle/>
        <a:p>
          <a:endParaRPr lang="pt-BR"/>
        </a:p>
      </dgm:t>
    </dgm:pt>
    <dgm:pt modelId="{429376C4-432D-4A31-B205-B4B1C434F7F4}" type="pres">
      <dgm:prSet presAssocID="{5BA65B0C-59CE-4D53-8A10-15BA816ACB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BD9C4D-AA25-46C9-BEBD-C0EC347448F2}" type="pres">
      <dgm:prSet presAssocID="{2FC093A2-6CDA-4E86-865B-4FA89265F4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A5CA9-2F0A-41CC-868D-304E2FF6BB4A}" type="pres">
      <dgm:prSet presAssocID="{6E15F890-317F-4B61-A1CC-AA863A30A354}" presName="sibTrans" presStyleCnt="0"/>
      <dgm:spPr/>
    </dgm:pt>
    <dgm:pt modelId="{10D4FFEA-835C-4A5B-A97C-F69AE7976407}" type="pres">
      <dgm:prSet presAssocID="{07FEB49E-F699-4AF5-8849-1AF253A14D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B2192B-F73A-473C-B86F-6115CE80423E}" type="pres">
      <dgm:prSet presAssocID="{B50F8683-1DE4-46E6-BB00-6BC2D5A34A0D}" presName="sibTrans" presStyleCnt="0"/>
      <dgm:spPr/>
    </dgm:pt>
    <dgm:pt modelId="{DFDD83FD-1B50-4FA3-9AF1-4B14F32F8C33}" type="pres">
      <dgm:prSet presAssocID="{E4BA085D-A6DF-44DE-B7A8-0C1711B24F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02A022-89C5-452F-A430-062CA0FD8635}" type="pres">
      <dgm:prSet presAssocID="{B0F4AD6B-0450-4D30-9620-C7AFE3FD1CED}" presName="sibTrans" presStyleCnt="0"/>
      <dgm:spPr/>
    </dgm:pt>
    <dgm:pt modelId="{D1BCA60A-3A68-4F67-BF77-30560DA7FC53}" type="pres">
      <dgm:prSet presAssocID="{21FD741E-029D-4FEE-800C-45DB930E82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97FBA6-3267-4174-91A8-32D228F6DCDC}" srcId="{5BA65B0C-59CE-4D53-8A10-15BA816ACBB2}" destId="{E4BA085D-A6DF-44DE-B7A8-0C1711B24F5C}" srcOrd="2" destOrd="0" parTransId="{2A502A07-02AC-4C8F-B19D-0AA970A1A05E}" sibTransId="{B0F4AD6B-0450-4D30-9620-C7AFE3FD1CED}"/>
    <dgm:cxn modelId="{11EF41BF-0A99-4D61-A836-663A810BC691}" type="presOf" srcId="{21FD741E-029D-4FEE-800C-45DB930E82E4}" destId="{D1BCA60A-3A68-4F67-BF77-30560DA7FC53}" srcOrd="0" destOrd="0" presId="urn:microsoft.com/office/officeart/2005/8/layout/default"/>
    <dgm:cxn modelId="{7E85D151-109C-461A-A401-346FBAC9BCC0}" type="presOf" srcId="{2FC093A2-6CDA-4E86-865B-4FA89265F427}" destId="{D2BD9C4D-AA25-46C9-BEBD-C0EC347448F2}" srcOrd="0" destOrd="0" presId="urn:microsoft.com/office/officeart/2005/8/layout/default"/>
    <dgm:cxn modelId="{1DDC48ED-77C8-4BE3-9E5C-E4A23F2617D0}" srcId="{5BA65B0C-59CE-4D53-8A10-15BA816ACBB2}" destId="{2FC093A2-6CDA-4E86-865B-4FA89265F427}" srcOrd="0" destOrd="0" parTransId="{7A734C16-479E-4180-B3A9-DD5749EFE9F6}" sibTransId="{6E15F890-317F-4B61-A1CC-AA863A30A354}"/>
    <dgm:cxn modelId="{CDFF5B1B-5F4B-4163-9E30-355FD49DA36E}" srcId="{5BA65B0C-59CE-4D53-8A10-15BA816ACBB2}" destId="{07FEB49E-F699-4AF5-8849-1AF253A14D3B}" srcOrd="1" destOrd="0" parTransId="{2BF62051-F05F-4DC6-88E1-9AE155D33198}" sibTransId="{B50F8683-1DE4-46E6-BB00-6BC2D5A34A0D}"/>
    <dgm:cxn modelId="{6594CCBF-4480-4608-A823-9FCC85DA5942}" type="presOf" srcId="{07FEB49E-F699-4AF5-8849-1AF253A14D3B}" destId="{10D4FFEA-835C-4A5B-A97C-F69AE7976407}" srcOrd="0" destOrd="0" presId="urn:microsoft.com/office/officeart/2005/8/layout/default"/>
    <dgm:cxn modelId="{E88048C7-0775-4203-B33F-7424F39159F0}" type="presOf" srcId="{E4BA085D-A6DF-44DE-B7A8-0C1711B24F5C}" destId="{DFDD83FD-1B50-4FA3-9AF1-4B14F32F8C33}" srcOrd="0" destOrd="0" presId="urn:microsoft.com/office/officeart/2005/8/layout/default"/>
    <dgm:cxn modelId="{874AC076-E885-472A-BB8A-2AAEBC2588D8}" type="presOf" srcId="{5BA65B0C-59CE-4D53-8A10-15BA816ACBB2}" destId="{429376C4-432D-4A31-B205-B4B1C434F7F4}" srcOrd="0" destOrd="0" presId="urn:microsoft.com/office/officeart/2005/8/layout/default"/>
    <dgm:cxn modelId="{8C3BB793-76EB-4133-9F73-53D6DA4079ED}" srcId="{5BA65B0C-59CE-4D53-8A10-15BA816ACBB2}" destId="{21FD741E-029D-4FEE-800C-45DB930E82E4}" srcOrd="3" destOrd="0" parTransId="{BBCCA149-8D8C-4C21-B015-9CD17D586169}" sibTransId="{2E68D1E2-BCE9-4375-88BB-105A482A2418}"/>
    <dgm:cxn modelId="{63FCDA93-373F-46D0-AD27-9A31BBA3F659}" type="presParOf" srcId="{429376C4-432D-4A31-B205-B4B1C434F7F4}" destId="{D2BD9C4D-AA25-46C9-BEBD-C0EC347448F2}" srcOrd="0" destOrd="0" presId="urn:microsoft.com/office/officeart/2005/8/layout/default"/>
    <dgm:cxn modelId="{0D648360-2D78-4009-BFC1-A426C2CEFDE7}" type="presParOf" srcId="{429376C4-432D-4A31-B205-B4B1C434F7F4}" destId="{887A5CA9-2F0A-41CC-868D-304E2FF6BB4A}" srcOrd="1" destOrd="0" presId="urn:microsoft.com/office/officeart/2005/8/layout/default"/>
    <dgm:cxn modelId="{BD26C830-E1CE-44B6-A383-123D9B2E66F2}" type="presParOf" srcId="{429376C4-432D-4A31-B205-B4B1C434F7F4}" destId="{10D4FFEA-835C-4A5B-A97C-F69AE7976407}" srcOrd="2" destOrd="0" presId="urn:microsoft.com/office/officeart/2005/8/layout/default"/>
    <dgm:cxn modelId="{125A4D71-684B-489B-B16C-2A3D9F53F0C7}" type="presParOf" srcId="{429376C4-432D-4A31-B205-B4B1C434F7F4}" destId="{AEB2192B-F73A-473C-B86F-6115CE80423E}" srcOrd="3" destOrd="0" presId="urn:microsoft.com/office/officeart/2005/8/layout/default"/>
    <dgm:cxn modelId="{C3BAD9DD-7CE3-437D-B4CD-30FEE32C417D}" type="presParOf" srcId="{429376C4-432D-4A31-B205-B4B1C434F7F4}" destId="{DFDD83FD-1B50-4FA3-9AF1-4B14F32F8C33}" srcOrd="4" destOrd="0" presId="urn:microsoft.com/office/officeart/2005/8/layout/default"/>
    <dgm:cxn modelId="{ABFE160E-21FC-479F-9AB1-66CB55734592}" type="presParOf" srcId="{429376C4-432D-4A31-B205-B4B1C434F7F4}" destId="{4502A022-89C5-452F-A430-062CA0FD8635}" srcOrd="5" destOrd="0" presId="urn:microsoft.com/office/officeart/2005/8/layout/default"/>
    <dgm:cxn modelId="{006985EF-AD29-410B-BEBB-CA4D2B794FD7}" type="presParOf" srcId="{429376C4-432D-4A31-B205-B4B1C434F7F4}" destId="{D1BCA60A-3A68-4F67-BF77-30560DA7FC5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D70CA-0B30-4D1F-BC50-55C5DC5D24D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5A2331-0F8C-4E4C-901D-71D6BDD5A114}">
      <dgm:prSet phldrT="[Texto]" custT="1"/>
      <dgm:spPr/>
      <dgm:t>
        <a:bodyPr/>
        <a:lstStyle/>
        <a:p>
          <a:r>
            <a:rPr lang="pt-BR" sz="2400" dirty="0" smtClean="0"/>
            <a:t>Melhoria no Acolhimento</a:t>
          </a:r>
          <a:endParaRPr lang="pt-BR" sz="2400" dirty="0"/>
        </a:p>
      </dgm:t>
    </dgm:pt>
    <dgm:pt modelId="{BCB69191-F42B-4BDF-8D5E-7C40F96D6481}" type="parTrans" cxnId="{62EC5476-4FA3-4184-8706-1BCD6990A13E}">
      <dgm:prSet/>
      <dgm:spPr/>
      <dgm:t>
        <a:bodyPr/>
        <a:lstStyle/>
        <a:p>
          <a:endParaRPr lang="pt-BR"/>
        </a:p>
      </dgm:t>
    </dgm:pt>
    <dgm:pt modelId="{DC8CCCB5-C143-4B8E-B29D-4D290618D5FD}" type="sibTrans" cxnId="{62EC5476-4FA3-4184-8706-1BCD6990A13E}">
      <dgm:prSet/>
      <dgm:spPr/>
      <dgm:t>
        <a:bodyPr/>
        <a:lstStyle/>
        <a:p>
          <a:endParaRPr lang="pt-BR"/>
        </a:p>
      </dgm:t>
    </dgm:pt>
    <dgm:pt modelId="{1FCDC694-59E1-472D-9EB5-E8CFCCF125AE}">
      <dgm:prSet phldrT="[Texto]" custT="1"/>
      <dgm:spPr/>
      <dgm:t>
        <a:bodyPr/>
        <a:lstStyle/>
        <a:p>
          <a:r>
            <a:rPr lang="pt-BR" sz="2400" dirty="0" smtClean="0"/>
            <a:t>Grupo de Idosos</a:t>
          </a:r>
          <a:endParaRPr lang="pt-BR" sz="2400" dirty="0"/>
        </a:p>
      </dgm:t>
    </dgm:pt>
    <dgm:pt modelId="{5F716B65-5D3B-4496-9EAE-0E5F634A2B20}" type="parTrans" cxnId="{3355911B-83CC-4FF7-A9A1-2C65930CC0EE}">
      <dgm:prSet/>
      <dgm:spPr/>
      <dgm:t>
        <a:bodyPr/>
        <a:lstStyle/>
        <a:p>
          <a:endParaRPr lang="pt-BR"/>
        </a:p>
      </dgm:t>
    </dgm:pt>
    <dgm:pt modelId="{C0CCDEB2-C86C-4508-A8D7-6FFCC463D6C4}" type="sibTrans" cxnId="{3355911B-83CC-4FF7-A9A1-2C65930CC0EE}">
      <dgm:prSet/>
      <dgm:spPr/>
      <dgm:t>
        <a:bodyPr/>
        <a:lstStyle/>
        <a:p>
          <a:endParaRPr lang="pt-BR"/>
        </a:p>
      </dgm:t>
    </dgm:pt>
    <dgm:pt modelId="{E387D388-2CB2-49FD-A257-45BDB87BD0C0}">
      <dgm:prSet phldrT="[Texto]"/>
      <dgm:spPr/>
      <dgm:t>
        <a:bodyPr/>
        <a:lstStyle/>
        <a:p>
          <a:r>
            <a:rPr lang="pt-BR" dirty="0" smtClean="0"/>
            <a:t>Capacitação da Equipe</a:t>
          </a:r>
          <a:endParaRPr lang="pt-BR" dirty="0"/>
        </a:p>
      </dgm:t>
    </dgm:pt>
    <dgm:pt modelId="{E30CD5FF-6F42-45D5-A626-83D68BEB9520}" type="parTrans" cxnId="{BCEFF1C3-AF01-4FE1-B8CA-CE27F99EC647}">
      <dgm:prSet/>
      <dgm:spPr/>
      <dgm:t>
        <a:bodyPr/>
        <a:lstStyle/>
        <a:p>
          <a:endParaRPr lang="pt-BR"/>
        </a:p>
      </dgm:t>
    </dgm:pt>
    <dgm:pt modelId="{76D88833-2155-4D95-BA05-4E65F10DEEE7}" type="sibTrans" cxnId="{BCEFF1C3-AF01-4FE1-B8CA-CE27F99EC647}">
      <dgm:prSet/>
      <dgm:spPr/>
      <dgm:t>
        <a:bodyPr/>
        <a:lstStyle/>
        <a:p>
          <a:endParaRPr lang="pt-BR"/>
        </a:p>
      </dgm:t>
    </dgm:pt>
    <dgm:pt modelId="{A653A451-21B8-4A77-B21B-955E5C658FAD}">
      <dgm:prSet phldrT="[Texto]" custT="1"/>
      <dgm:spPr/>
      <dgm:t>
        <a:bodyPr/>
        <a:lstStyle/>
        <a:p>
          <a:r>
            <a:rPr lang="pt-BR" sz="1800" dirty="0" smtClean="0"/>
            <a:t>Ampliação da Avaliação Multidimensional</a:t>
          </a:r>
          <a:endParaRPr lang="pt-BR" sz="1800" dirty="0"/>
        </a:p>
      </dgm:t>
    </dgm:pt>
    <dgm:pt modelId="{BC8B6DF2-8CEE-403B-ADD7-08EB22461D4F}" type="parTrans" cxnId="{DD18906D-0117-48E1-9EAE-4824C0085499}">
      <dgm:prSet/>
      <dgm:spPr/>
      <dgm:t>
        <a:bodyPr/>
        <a:lstStyle/>
        <a:p>
          <a:endParaRPr lang="pt-BR"/>
        </a:p>
      </dgm:t>
    </dgm:pt>
    <dgm:pt modelId="{3F29614C-B092-44D9-8EF0-A9CBC4C9201C}" type="sibTrans" cxnId="{DD18906D-0117-48E1-9EAE-4824C0085499}">
      <dgm:prSet/>
      <dgm:spPr/>
      <dgm:t>
        <a:bodyPr/>
        <a:lstStyle/>
        <a:p>
          <a:endParaRPr lang="pt-BR"/>
        </a:p>
      </dgm:t>
    </dgm:pt>
    <dgm:pt modelId="{48AF5619-412A-42E2-A36E-75DF34204045}">
      <dgm:prSet phldrT="[Texto]" custT="1"/>
      <dgm:spPr/>
      <dgm:t>
        <a:bodyPr/>
        <a:lstStyle/>
        <a:p>
          <a:r>
            <a:rPr lang="pt-BR" sz="2400" dirty="0" smtClean="0"/>
            <a:t>Ampliação da Cobertura</a:t>
          </a:r>
          <a:endParaRPr lang="pt-BR" sz="2400" dirty="0"/>
        </a:p>
      </dgm:t>
    </dgm:pt>
    <dgm:pt modelId="{7AFA6AD6-3C24-46D5-9855-B8588BE85363}" type="parTrans" cxnId="{1920F2A3-9F4B-4CCD-81F0-8B62985F92EA}">
      <dgm:prSet/>
      <dgm:spPr/>
      <dgm:t>
        <a:bodyPr/>
        <a:lstStyle/>
        <a:p>
          <a:endParaRPr lang="pt-BR"/>
        </a:p>
      </dgm:t>
    </dgm:pt>
    <dgm:pt modelId="{6AE4B4CC-90F0-4E3D-912F-667C972B9C7D}" type="sibTrans" cxnId="{1920F2A3-9F4B-4CCD-81F0-8B62985F92EA}">
      <dgm:prSet/>
      <dgm:spPr/>
      <dgm:t>
        <a:bodyPr/>
        <a:lstStyle/>
        <a:p>
          <a:endParaRPr lang="pt-BR"/>
        </a:p>
      </dgm:t>
    </dgm:pt>
    <dgm:pt modelId="{59C9CB01-1C91-4064-B9CC-C782946422AA}" type="pres">
      <dgm:prSet presAssocID="{D16D70CA-0B30-4D1F-BC50-55C5DC5D24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3B2186-F24B-4E23-9600-1C1F74CEA244}" type="pres">
      <dgm:prSet presAssocID="{3C5A2331-0F8C-4E4C-901D-71D6BDD5A114}" presName="node" presStyleLbl="node1" presStyleIdx="0" presStyleCnt="5" custScaleX="130416" custScaleY="137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B7C43E-0E98-4333-A367-E613AFEFAE8A}" type="pres">
      <dgm:prSet presAssocID="{3C5A2331-0F8C-4E4C-901D-71D6BDD5A114}" presName="spNode" presStyleCnt="0"/>
      <dgm:spPr/>
    </dgm:pt>
    <dgm:pt modelId="{F10CBA16-7C67-4486-9EE2-C2AF25F84723}" type="pres">
      <dgm:prSet presAssocID="{DC8CCCB5-C143-4B8E-B29D-4D290618D5FD}" presName="sibTrans" presStyleLbl="sibTrans1D1" presStyleIdx="0" presStyleCnt="5"/>
      <dgm:spPr/>
      <dgm:t>
        <a:bodyPr/>
        <a:lstStyle/>
        <a:p>
          <a:endParaRPr lang="pt-BR"/>
        </a:p>
      </dgm:t>
    </dgm:pt>
    <dgm:pt modelId="{2592EAB7-DA0D-4C5A-B8E0-BC0A595E62BF}" type="pres">
      <dgm:prSet presAssocID="{1FCDC694-59E1-472D-9EB5-E8CFCCF125AE}" presName="node" presStyleLbl="node1" presStyleIdx="1" presStyleCnt="5" custScaleX="121231" custScaleY="1249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ACDDC3-66E0-442D-AC0C-A60DABAE0F77}" type="pres">
      <dgm:prSet presAssocID="{1FCDC694-59E1-472D-9EB5-E8CFCCF125AE}" presName="spNode" presStyleCnt="0"/>
      <dgm:spPr/>
    </dgm:pt>
    <dgm:pt modelId="{05FE9A8E-6FBE-4AB6-BCBF-17C38491F799}" type="pres">
      <dgm:prSet presAssocID="{C0CCDEB2-C86C-4508-A8D7-6FFCC463D6C4}" presName="sibTrans" presStyleLbl="sibTrans1D1" presStyleIdx="1" presStyleCnt="5"/>
      <dgm:spPr/>
      <dgm:t>
        <a:bodyPr/>
        <a:lstStyle/>
        <a:p>
          <a:endParaRPr lang="pt-BR"/>
        </a:p>
      </dgm:t>
    </dgm:pt>
    <dgm:pt modelId="{4D7A2FCB-C52F-4B89-B8EB-87BAD382A1F8}" type="pres">
      <dgm:prSet presAssocID="{E387D388-2CB2-49FD-A257-45BDB87BD0C0}" presName="node" presStyleLbl="node1" presStyleIdx="2" presStyleCnt="5" custRadScaleRad="91412" custRadScaleInc="-38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E48B6-425C-4F95-9189-5A2C7BD06896}" type="pres">
      <dgm:prSet presAssocID="{E387D388-2CB2-49FD-A257-45BDB87BD0C0}" presName="spNode" presStyleCnt="0"/>
      <dgm:spPr/>
    </dgm:pt>
    <dgm:pt modelId="{C1998CCD-0CA1-4416-9D3E-BD0E7ED948AD}" type="pres">
      <dgm:prSet presAssocID="{76D88833-2155-4D95-BA05-4E65F10DEEE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5F1D7B2C-3F1B-40BC-90AB-AD025E108EFA}" type="pres">
      <dgm:prSet presAssocID="{A653A451-21B8-4A77-B21B-955E5C658FAD}" presName="node" presStyleLbl="node1" presStyleIdx="3" presStyleCnt="5" custScaleX="164352" custScaleY="156909" custRadScaleRad="93219" custRadScaleInc="128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5E66C-E1CA-47C6-9C92-477AA7D04AA8}" type="pres">
      <dgm:prSet presAssocID="{A653A451-21B8-4A77-B21B-955E5C658FAD}" presName="spNode" presStyleCnt="0"/>
      <dgm:spPr/>
    </dgm:pt>
    <dgm:pt modelId="{A7A12D3B-1D02-4A2B-9E34-E14BB8C1F185}" type="pres">
      <dgm:prSet presAssocID="{3F29614C-B092-44D9-8EF0-A9CBC4C9201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A64B5C03-D5C0-42F6-9517-1256D7065BDD}" type="pres">
      <dgm:prSet presAssocID="{48AF5619-412A-42E2-A36E-75DF34204045}" presName="node" presStyleLbl="node1" presStyleIdx="4" presStyleCnt="5" custScaleX="119714" custScaleY="1363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3A903E-F0D2-408D-97D8-888A3198E551}" type="pres">
      <dgm:prSet presAssocID="{48AF5619-412A-42E2-A36E-75DF34204045}" presName="spNode" presStyleCnt="0"/>
      <dgm:spPr/>
    </dgm:pt>
    <dgm:pt modelId="{A0231C7A-C0EF-4C45-BC01-4E7F11CA1860}" type="pres">
      <dgm:prSet presAssocID="{6AE4B4CC-90F0-4E3D-912F-667C972B9C7D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D6A1BD1D-C8A8-4B1B-A493-82BFD275AECC}" type="presOf" srcId="{3F29614C-B092-44D9-8EF0-A9CBC4C9201C}" destId="{A7A12D3B-1D02-4A2B-9E34-E14BB8C1F185}" srcOrd="0" destOrd="0" presId="urn:microsoft.com/office/officeart/2005/8/layout/cycle6"/>
    <dgm:cxn modelId="{8BF66718-0E4F-4A57-A83E-FD68033456BD}" type="presOf" srcId="{D16D70CA-0B30-4D1F-BC50-55C5DC5D24D8}" destId="{59C9CB01-1C91-4064-B9CC-C782946422AA}" srcOrd="0" destOrd="0" presId="urn:microsoft.com/office/officeart/2005/8/layout/cycle6"/>
    <dgm:cxn modelId="{1920F2A3-9F4B-4CCD-81F0-8B62985F92EA}" srcId="{D16D70CA-0B30-4D1F-BC50-55C5DC5D24D8}" destId="{48AF5619-412A-42E2-A36E-75DF34204045}" srcOrd="4" destOrd="0" parTransId="{7AFA6AD6-3C24-46D5-9855-B8588BE85363}" sibTransId="{6AE4B4CC-90F0-4E3D-912F-667C972B9C7D}"/>
    <dgm:cxn modelId="{7243224D-996F-4C5E-B070-122A3C4A4F2F}" type="presOf" srcId="{1FCDC694-59E1-472D-9EB5-E8CFCCF125AE}" destId="{2592EAB7-DA0D-4C5A-B8E0-BC0A595E62BF}" srcOrd="0" destOrd="0" presId="urn:microsoft.com/office/officeart/2005/8/layout/cycle6"/>
    <dgm:cxn modelId="{BCEFF1C3-AF01-4FE1-B8CA-CE27F99EC647}" srcId="{D16D70CA-0B30-4D1F-BC50-55C5DC5D24D8}" destId="{E387D388-2CB2-49FD-A257-45BDB87BD0C0}" srcOrd="2" destOrd="0" parTransId="{E30CD5FF-6F42-45D5-A626-83D68BEB9520}" sibTransId="{76D88833-2155-4D95-BA05-4E65F10DEEE7}"/>
    <dgm:cxn modelId="{51E473B4-B9ED-4BE9-A2F3-409142280B90}" type="presOf" srcId="{48AF5619-412A-42E2-A36E-75DF34204045}" destId="{A64B5C03-D5C0-42F6-9517-1256D7065BDD}" srcOrd="0" destOrd="0" presId="urn:microsoft.com/office/officeart/2005/8/layout/cycle6"/>
    <dgm:cxn modelId="{731A7183-855F-45D3-A2FF-FF1985D89E40}" type="presOf" srcId="{DC8CCCB5-C143-4B8E-B29D-4D290618D5FD}" destId="{F10CBA16-7C67-4486-9EE2-C2AF25F84723}" srcOrd="0" destOrd="0" presId="urn:microsoft.com/office/officeart/2005/8/layout/cycle6"/>
    <dgm:cxn modelId="{28C3A75E-9CA5-4DF2-8ABE-773ACB437DBC}" type="presOf" srcId="{E387D388-2CB2-49FD-A257-45BDB87BD0C0}" destId="{4D7A2FCB-C52F-4B89-B8EB-87BAD382A1F8}" srcOrd="0" destOrd="0" presId="urn:microsoft.com/office/officeart/2005/8/layout/cycle6"/>
    <dgm:cxn modelId="{6A4C0E1B-A35B-43B9-8453-59F465C0FA07}" type="presOf" srcId="{6AE4B4CC-90F0-4E3D-912F-667C972B9C7D}" destId="{A0231C7A-C0EF-4C45-BC01-4E7F11CA1860}" srcOrd="0" destOrd="0" presId="urn:microsoft.com/office/officeart/2005/8/layout/cycle6"/>
    <dgm:cxn modelId="{3355911B-83CC-4FF7-A9A1-2C65930CC0EE}" srcId="{D16D70CA-0B30-4D1F-BC50-55C5DC5D24D8}" destId="{1FCDC694-59E1-472D-9EB5-E8CFCCF125AE}" srcOrd="1" destOrd="0" parTransId="{5F716B65-5D3B-4496-9EAE-0E5F634A2B20}" sibTransId="{C0CCDEB2-C86C-4508-A8D7-6FFCC463D6C4}"/>
    <dgm:cxn modelId="{8373A15E-D962-4622-BB84-941493C091E5}" type="presOf" srcId="{A653A451-21B8-4A77-B21B-955E5C658FAD}" destId="{5F1D7B2C-3F1B-40BC-90AB-AD025E108EFA}" srcOrd="0" destOrd="0" presId="urn:microsoft.com/office/officeart/2005/8/layout/cycle6"/>
    <dgm:cxn modelId="{02A1246A-1057-44A5-A29F-E6D83733C116}" type="presOf" srcId="{76D88833-2155-4D95-BA05-4E65F10DEEE7}" destId="{C1998CCD-0CA1-4416-9D3E-BD0E7ED948AD}" srcOrd="0" destOrd="0" presId="urn:microsoft.com/office/officeart/2005/8/layout/cycle6"/>
    <dgm:cxn modelId="{DD18906D-0117-48E1-9EAE-4824C0085499}" srcId="{D16D70CA-0B30-4D1F-BC50-55C5DC5D24D8}" destId="{A653A451-21B8-4A77-B21B-955E5C658FAD}" srcOrd="3" destOrd="0" parTransId="{BC8B6DF2-8CEE-403B-ADD7-08EB22461D4F}" sibTransId="{3F29614C-B092-44D9-8EF0-A9CBC4C9201C}"/>
    <dgm:cxn modelId="{62EC5476-4FA3-4184-8706-1BCD6990A13E}" srcId="{D16D70CA-0B30-4D1F-BC50-55C5DC5D24D8}" destId="{3C5A2331-0F8C-4E4C-901D-71D6BDD5A114}" srcOrd="0" destOrd="0" parTransId="{BCB69191-F42B-4BDF-8D5E-7C40F96D6481}" sibTransId="{DC8CCCB5-C143-4B8E-B29D-4D290618D5FD}"/>
    <dgm:cxn modelId="{F351B1EF-E554-4BA3-8A75-4D4E5C629F1A}" type="presOf" srcId="{3C5A2331-0F8C-4E4C-901D-71D6BDD5A114}" destId="{F63B2186-F24B-4E23-9600-1C1F74CEA244}" srcOrd="0" destOrd="0" presId="urn:microsoft.com/office/officeart/2005/8/layout/cycle6"/>
    <dgm:cxn modelId="{EFD1E9EE-1396-457D-BBE8-9DD96CF7B379}" type="presOf" srcId="{C0CCDEB2-C86C-4508-A8D7-6FFCC463D6C4}" destId="{05FE9A8E-6FBE-4AB6-BCBF-17C38491F799}" srcOrd="0" destOrd="0" presId="urn:microsoft.com/office/officeart/2005/8/layout/cycle6"/>
    <dgm:cxn modelId="{499E7169-B86C-40E8-B561-2BD69560B5A5}" type="presParOf" srcId="{59C9CB01-1C91-4064-B9CC-C782946422AA}" destId="{F63B2186-F24B-4E23-9600-1C1F74CEA244}" srcOrd="0" destOrd="0" presId="urn:microsoft.com/office/officeart/2005/8/layout/cycle6"/>
    <dgm:cxn modelId="{FC83EB0A-3DDC-4A2A-A08E-341C07734184}" type="presParOf" srcId="{59C9CB01-1C91-4064-B9CC-C782946422AA}" destId="{BFB7C43E-0E98-4333-A367-E613AFEFAE8A}" srcOrd="1" destOrd="0" presId="urn:microsoft.com/office/officeart/2005/8/layout/cycle6"/>
    <dgm:cxn modelId="{981B2A46-48C0-4995-876A-E0F0CFCFEB7E}" type="presParOf" srcId="{59C9CB01-1C91-4064-B9CC-C782946422AA}" destId="{F10CBA16-7C67-4486-9EE2-C2AF25F84723}" srcOrd="2" destOrd="0" presId="urn:microsoft.com/office/officeart/2005/8/layout/cycle6"/>
    <dgm:cxn modelId="{1097A544-D922-49CB-AD3A-1E32640EF5CA}" type="presParOf" srcId="{59C9CB01-1C91-4064-B9CC-C782946422AA}" destId="{2592EAB7-DA0D-4C5A-B8E0-BC0A595E62BF}" srcOrd="3" destOrd="0" presId="urn:microsoft.com/office/officeart/2005/8/layout/cycle6"/>
    <dgm:cxn modelId="{9F0D2A7E-F5D3-42FD-8ED9-6AF502B399CF}" type="presParOf" srcId="{59C9CB01-1C91-4064-B9CC-C782946422AA}" destId="{10ACDDC3-66E0-442D-AC0C-A60DABAE0F77}" srcOrd="4" destOrd="0" presId="urn:microsoft.com/office/officeart/2005/8/layout/cycle6"/>
    <dgm:cxn modelId="{794B50E7-9A49-4DDA-A662-1BDC7311D4FC}" type="presParOf" srcId="{59C9CB01-1C91-4064-B9CC-C782946422AA}" destId="{05FE9A8E-6FBE-4AB6-BCBF-17C38491F799}" srcOrd="5" destOrd="0" presId="urn:microsoft.com/office/officeart/2005/8/layout/cycle6"/>
    <dgm:cxn modelId="{5B9E65F3-83A1-464E-AAEC-3E8EFC3726BB}" type="presParOf" srcId="{59C9CB01-1C91-4064-B9CC-C782946422AA}" destId="{4D7A2FCB-C52F-4B89-B8EB-87BAD382A1F8}" srcOrd="6" destOrd="0" presId="urn:microsoft.com/office/officeart/2005/8/layout/cycle6"/>
    <dgm:cxn modelId="{9E5FFAC2-1FDD-46B6-B93E-B1D104274813}" type="presParOf" srcId="{59C9CB01-1C91-4064-B9CC-C782946422AA}" destId="{8E6E48B6-425C-4F95-9189-5A2C7BD06896}" srcOrd="7" destOrd="0" presId="urn:microsoft.com/office/officeart/2005/8/layout/cycle6"/>
    <dgm:cxn modelId="{5D7D1000-21C3-43EF-A9DD-BEF6C6220202}" type="presParOf" srcId="{59C9CB01-1C91-4064-B9CC-C782946422AA}" destId="{C1998CCD-0CA1-4416-9D3E-BD0E7ED948AD}" srcOrd="8" destOrd="0" presId="urn:microsoft.com/office/officeart/2005/8/layout/cycle6"/>
    <dgm:cxn modelId="{FEA8EFE0-1930-4A9C-8E98-9FCC5B093579}" type="presParOf" srcId="{59C9CB01-1C91-4064-B9CC-C782946422AA}" destId="{5F1D7B2C-3F1B-40BC-90AB-AD025E108EFA}" srcOrd="9" destOrd="0" presId="urn:microsoft.com/office/officeart/2005/8/layout/cycle6"/>
    <dgm:cxn modelId="{4320BC06-ECAB-416D-8D32-46D25F707EDC}" type="presParOf" srcId="{59C9CB01-1C91-4064-B9CC-C782946422AA}" destId="{67B5E66C-E1CA-47C6-9C92-477AA7D04AA8}" srcOrd="10" destOrd="0" presId="urn:microsoft.com/office/officeart/2005/8/layout/cycle6"/>
    <dgm:cxn modelId="{C76886FE-55BC-445D-83EE-3908F2CA2790}" type="presParOf" srcId="{59C9CB01-1C91-4064-B9CC-C782946422AA}" destId="{A7A12D3B-1D02-4A2B-9E34-E14BB8C1F185}" srcOrd="11" destOrd="0" presId="urn:microsoft.com/office/officeart/2005/8/layout/cycle6"/>
    <dgm:cxn modelId="{9DAC4FD0-3116-4C25-8ED1-A5F93D6CCEBC}" type="presParOf" srcId="{59C9CB01-1C91-4064-B9CC-C782946422AA}" destId="{A64B5C03-D5C0-42F6-9517-1256D7065BDD}" srcOrd="12" destOrd="0" presId="urn:microsoft.com/office/officeart/2005/8/layout/cycle6"/>
    <dgm:cxn modelId="{20376AE0-651F-442B-9788-808680D8A55C}" type="presParOf" srcId="{59C9CB01-1C91-4064-B9CC-C782946422AA}" destId="{293A903E-F0D2-408D-97D8-888A3198E551}" srcOrd="13" destOrd="0" presId="urn:microsoft.com/office/officeart/2005/8/layout/cycle6"/>
    <dgm:cxn modelId="{C8224E64-B7B1-4C57-B2A3-3CC7DDBF6935}" type="presParOf" srcId="{59C9CB01-1C91-4064-B9CC-C782946422AA}" destId="{A0231C7A-C0EF-4C45-BC01-4E7F11CA186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C95D59-92A3-4917-91C9-46CA812E47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41CA7D-77DE-4071-9A3F-B411E1C252B9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EE2F4980-901B-4852-A932-1BAF7E9C871F}" type="parTrans" cxnId="{A510096C-E128-4A54-88DC-FE57A2A017C3}">
      <dgm:prSet/>
      <dgm:spPr/>
      <dgm:t>
        <a:bodyPr/>
        <a:lstStyle/>
        <a:p>
          <a:endParaRPr lang="pt-BR"/>
        </a:p>
      </dgm:t>
    </dgm:pt>
    <dgm:pt modelId="{43282EE9-6514-4F11-A029-B70FAE5585FB}" type="sibTrans" cxnId="{A510096C-E128-4A54-88DC-FE57A2A017C3}">
      <dgm:prSet/>
      <dgm:spPr/>
      <dgm:t>
        <a:bodyPr/>
        <a:lstStyle/>
        <a:p>
          <a:endParaRPr lang="pt-BR"/>
        </a:p>
      </dgm:t>
    </dgm:pt>
    <dgm:pt modelId="{0B2B1353-53F3-4C60-9475-88D862C2B06E}">
      <dgm:prSet phldrT="[Texto]"/>
      <dgm:spPr/>
      <dgm:t>
        <a:bodyPr/>
        <a:lstStyle/>
        <a:p>
          <a:r>
            <a:rPr lang="pt-BR" dirty="0" smtClean="0"/>
            <a:t>União</a:t>
          </a:r>
          <a:endParaRPr lang="pt-BR" dirty="0"/>
        </a:p>
      </dgm:t>
    </dgm:pt>
    <dgm:pt modelId="{1C872639-AD79-43AC-9B80-C971CABFEA12}" type="parTrans" cxnId="{9E727673-9EBC-4561-8A96-C98060D079F8}">
      <dgm:prSet/>
      <dgm:spPr/>
      <dgm:t>
        <a:bodyPr/>
        <a:lstStyle/>
        <a:p>
          <a:endParaRPr lang="pt-BR"/>
        </a:p>
      </dgm:t>
    </dgm:pt>
    <dgm:pt modelId="{827368A2-410A-47F4-AC70-7F7267EBEA30}" type="sibTrans" cxnId="{9E727673-9EBC-4561-8A96-C98060D079F8}">
      <dgm:prSet/>
      <dgm:spPr/>
      <dgm:t>
        <a:bodyPr/>
        <a:lstStyle/>
        <a:p>
          <a:endParaRPr lang="pt-BR"/>
        </a:p>
      </dgm:t>
    </dgm:pt>
    <dgm:pt modelId="{10525702-866A-4FB2-918A-4A2F3F444FB1}">
      <dgm:prSet phldrT="[Texto]"/>
      <dgm:spPr/>
      <dgm:t>
        <a:bodyPr/>
        <a:lstStyle/>
        <a:p>
          <a:r>
            <a:rPr lang="pt-BR" dirty="0" smtClean="0"/>
            <a:t>Conhecimento e Capacidade de Ações</a:t>
          </a:r>
          <a:endParaRPr lang="pt-BR" dirty="0"/>
        </a:p>
      </dgm:t>
    </dgm:pt>
    <dgm:pt modelId="{444F4D7E-EEE4-4D54-9DBF-57AD9FB187DA}" type="parTrans" cxnId="{489E26D8-ADBE-4B65-AA94-9F9215E7B65F}">
      <dgm:prSet/>
      <dgm:spPr/>
      <dgm:t>
        <a:bodyPr/>
        <a:lstStyle/>
        <a:p>
          <a:endParaRPr lang="pt-BR"/>
        </a:p>
      </dgm:t>
    </dgm:pt>
    <dgm:pt modelId="{BF71D612-0378-4F90-B40F-F7815F5273F7}" type="sibTrans" cxnId="{489E26D8-ADBE-4B65-AA94-9F9215E7B65F}">
      <dgm:prSet/>
      <dgm:spPr/>
      <dgm:t>
        <a:bodyPr/>
        <a:lstStyle/>
        <a:p>
          <a:endParaRPr lang="pt-BR"/>
        </a:p>
      </dgm:t>
    </dgm:pt>
    <dgm:pt modelId="{33132746-F7AA-40F8-94F7-3535F7929688}">
      <dgm:prSet phldrT="[Texto]"/>
      <dgm:spPr/>
      <dgm:t>
        <a:bodyPr/>
        <a:lstStyle/>
        <a:p>
          <a:r>
            <a:rPr lang="pt-BR" dirty="0" smtClean="0"/>
            <a:t>Serviço</a:t>
          </a:r>
          <a:endParaRPr lang="pt-BR" dirty="0"/>
        </a:p>
      </dgm:t>
    </dgm:pt>
    <dgm:pt modelId="{FF3696A7-E476-46B8-A868-5FA847B9096B}" type="parTrans" cxnId="{9DAFCF8C-4FFE-4416-8C4F-24A46733ADD5}">
      <dgm:prSet/>
      <dgm:spPr/>
      <dgm:t>
        <a:bodyPr/>
        <a:lstStyle/>
        <a:p>
          <a:endParaRPr lang="pt-BR"/>
        </a:p>
      </dgm:t>
    </dgm:pt>
    <dgm:pt modelId="{3305C52E-F3B1-48F2-A25C-122E0E188B5F}" type="sibTrans" cxnId="{9DAFCF8C-4FFE-4416-8C4F-24A46733ADD5}">
      <dgm:prSet/>
      <dgm:spPr/>
      <dgm:t>
        <a:bodyPr/>
        <a:lstStyle/>
        <a:p>
          <a:endParaRPr lang="pt-BR"/>
        </a:p>
      </dgm:t>
    </dgm:pt>
    <dgm:pt modelId="{6680D181-5B4C-44C3-BAB3-56574BEC1F2D}">
      <dgm:prSet phldrT="[Texto]"/>
      <dgm:spPr/>
      <dgm:t>
        <a:bodyPr/>
        <a:lstStyle/>
        <a:p>
          <a:r>
            <a:rPr lang="pt-BR" dirty="0" smtClean="0"/>
            <a:t>Melhoria do Acesso</a:t>
          </a:r>
          <a:endParaRPr lang="pt-BR" dirty="0"/>
        </a:p>
      </dgm:t>
    </dgm:pt>
    <dgm:pt modelId="{AC0839D1-4F4F-4A1C-9E97-2D30408C4854}" type="parTrans" cxnId="{A85D1B04-7E71-42EC-B19C-07A7C9B22330}">
      <dgm:prSet/>
      <dgm:spPr/>
      <dgm:t>
        <a:bodyPr/>
        <a:lstStyle/>
        <a:p>
          <a:endParaRPr lang="pt-BR"/>
        </a:p>
      </dgm:t>
    </dgm:pt>
    <dgm:pt modelId="{F74BD032-339B-4BD8-A97D-A5A2D05F4ACA}" type="sibTrans" cxnId="{A85D1B04-7E71-42EC-B19C-07A7C9B22330}">
      <dgm:prSet/>
      <dgm:spPr/>
      <dgm:t>
        <a:bodyPr/>
        <a:lstStyle/>
        <a:p>
          <a:endParaRPr lang="pt-BR"/>
        </a:p>
      </dgm:t>
    </dgm:pt>
    <dgm:pt modelId="{0C3D01F4-9CBF-46DF-AEA1-00CCE5749034}">
      <dgm:prSet phldrT="[Texto]"/>
      <dgm:spPr/>
      <dgm:t>
        <a:bodyPr/>
        <a:lstStyle/>
        <a:p>
          <a:r>
            <a:rPr lang="pt-BR" dirty="0" smtClean="0"/>
            <a:t>Organização das Atividades e Consultas</a:t>
          </a:r>
          <a:endParaRPr lang="pt-BR" dirty="0"/>
        </a:p>
      </dgm:t>
    </dgm:pt>
    <dgm:pt modelId="{05BA5E6F-2B6B-4417-9C30-D66851F63119}" type="parTrans" cxnId="{23495633-4A9B-4DF3-BB7F-A8C67CB77CE6}">
      <dgm:prSet/>
      <dgm:spPr/>
      <dgm:t>
        <a:bodyPr/>
        <a:lstStyle/>
        <a:p>
          <a:endParaRPr lang="pt-BR"/>
        </a:p>
      </dgm:t>
    </dgm:pt>
    <dgm:pt modelId="{4762C376-3251-4688-AF26-9C183F586941}" type="sibTrans" cxnId="{23495633-4A9B-4DF3-BB7F-A8C67CB77CE6}">
      <dgm:prSet/>
      <dgm:spPr/>
      <dgm:t>
        <a:bodyPr/>
        <a:lstStyle/>
        <a:p>
          <a:endParaRPr lang="pt-BR"/>
        </a:p>
      </dgm:t>
    </dgm:pt>
    <dgm:pt modelId="{820A2BF4-E08C-46C6-874A-050BD8702EFB}">
      <dgm:prSet phldrT="[Texto]"/>
      <dgm:spPr/>
      <dgm:t>
        <a:bodyPr/>
        <a:lstStyle/>
        <a:p>
          <a:r>
            <a:rPr lang="pt-BR" dirty="0" smtClean="0"/>
            <a:t>Comunidade</a:t>
          </a:r>
          <a:endParaRPr lang="pt-BR" dirty="0"/>
        </a:p>
      </dgm:t>
    </dgm:pt>
    <dgm:pt modelId="{0D1F4097-2F9E-4981-BC35-7BDFC67D7332}" type="parTrans" cxnId="{96FCDE32-DBE6-4409-975A-CD3EFA9233D0}">
      <dgm:prSet/>
      <dgm:spPr/>
      <dgm:t>
        <a:bodyPr/>
        <a:lstStyle/>
        <a:p>
          <a:endParaRPr lang="pt-BR"/>
        </a:p>
      </dgm:t>
    </dgm:pt>
    <dgm:pt modelId="{28B42163-2493-453D-A735-B5971BAD17A4}" type="sibTrans" cxnId="{96FCDE32-DBE6-4409-975A-CD3EFA9233D0}">
      <dgm:prSet/>
      <dgm:spPr/>
      <dgm:t>
        <a:bodyPr/>
        <a:lstStyle/>
        <a:p>
          <a:endParaRPr lang="pt-BR"/>
        </a:p>
      </dgm:t>
    </dgm:pt>
    <dgm:pt modelId="{E6BE2040-80BE-47C9-95EE-65DCB5ACBF8B}">
      <dgm:prSet phldrT="[Texto]"/>
      <dgm:spPr/>
      <dgm:t>
        <a:bodyPr/>
        <a:lstStyle/>
        <a:p>
          <a:r>
            <a:rPr lang="pt-BR" dirty="0" smtClean="0"/>
            <a:t>Satisfação </a:t>
          </a:r>
          <a:endParaRPr lang="pt-BR" dirty="0"/>
        </a:p>
      </dgm:t>
    </dgm:pt>
    <dgm:pt modelId="{B253A52A-DFF1-45BB-8DEB-88C7DE017D42}" type="parTrans" cxnId="{E77FB432-04A0-4A54-BB40-EC247BAFF076}">
      <dgm:prSet/>
      <dgm:spPr/>
      <dgm:t>
        <a:bodyPr/>
        <a:lstStyle/>
        <a:p>
          <a:endParaRPr lang="pt-BR"/>
        </a:p>
      </dgm:t>
    </dgm:pt>
    <dgm:pt modelId="{51C0926B-64EB-43CC-A20C-92D1D00CD256}" type="sibTrans" cxnId="{E77FB432-04A0-4A54-BB40-EC247BAFF076}">
      <dgm:prSet/>
      <dgm:spPr/>
      <dgm:t>
        <a:bodyPr/>
        <a:lstStyle/>
        <a:p>
          <a:endParaRPr lang="pt-BR"/>
        </a:p>
      </dgm:t>
    </dgm:pt>
    <dgm:pt modelId="{BED0AAD0-D3FC-4C69-8C9A-F1940107A521}">
      <dgm:prSet phldrT="[Texto]"/>
      <dgm:spPr/>
      <dgm:t>
        <a:bodyPr/>
        <a:lstStyle/>
        <a:p>
          <a:r>
            <a:rPr lang="pt-BR" dirty="0" smtClean="0"/>
            <a:t>Participação da sociedade nas ações de saúde</a:t>
          </a:r>
          <a:endParaRPr lang="pt-BR" dirty="0"/>
        </a:p>
      </dgm:t>
    </dgm:pt>
    <dgm:pt modelId="{25F25F22-4825-4984-AAA3-F63FAB3EDFE7}" type="parTrans" cxnId="{B47666E6-2DE0-4D68-AB55-0FCB9456C225}">
      <dgm:prSet/>
      <dgm:spPr/>
      <dgm:t>
        <a:bodyPr/>
        <a:lstStyle/>
        <a:p>
          <a:endParaRPr lang="pt-BR"/>
        </a:p>
      </dgm:t>
    </dgm:pt>
    <dgm:pt modelId="{64E0E8F4-E4A8-4270-9B28-F051EDCF3499}" type="sibTrans" cxnId="{B47666E6-2DE0-4D68-AB55-0FCB9456C225}">
      <dgm:prSet/>
      <dgm:spPr/>
      <dgm:t>
        <a:bodyPr/>
        <a:lstStyle/>
        <a:p>
          <a:endParaRPr lang="pt-BR"/>
        </a:p>
      </dgm:t>
    </dgm:pt>
    <dgm:pt modelId="{D66ED08D-AFD0-439B-B86E-AF1389EDA2C7}" type="pres">
      <dgm:prSet presAssocID="{59C95D59-92A3-4917-91C9-46CA812E4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2BCB72-E424-4719-B3C7-7017873E6107}" type="pres">
      <dgm:prSet presAssocID="{C941CA7D-77DE-4071-9A3F-B411E1C252B9}" presName="linNode" presStyleCnt="0"/>
      <dgm:spPr/>
    </dgm:pt>
    <dgm:pt modelId="{BE8E8063-E358-4F0E-BC78-DDCEC18931C7}" type="pres">
      <dgm:prSet presAssocID="{C941CA7D-77DE-4071-9A3F-B411E1C252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FF64FD-BB58-4D00-B6B1-9D489FA75229}" type="pres">
      <dgm:prSet presAssocID="{C941CA7D-77DE-4071-9A3F-B411E1C252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A66CF6-331D-4655-B648-EB351D8BB491}" type="pres">
      <dgm:prSet presAssocID="{43282EE9-6514-4F11-A029-B70FAE5585FB}" presName="sp" presStyleCnt="0"/>
      <dgm:spPr/>
    </dgm:pt>
    <dgm:pt modelId="{DB0D51E9-B33B-47E8-AF3C-3CA4F1E27354}" type="pres">
      <dgm:prSet presAssocID="{33132746-F7AA-40F8-94F7-3535F7929688}" presName="linNode" presStyleCnt="0"/>
      <dgm:spPr/>
    </dgm:pt>
    <dgm:pt modelId="{290A731D-A83C-4850-BFF5-BB1203DC619C}" type="pres">
      <dgm:prSet presAssocID="{33132746-F7AA-40F8-94F7-3535F792968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0E2A9-DBF8-4874-8617-35E1F43602E4}" type="pres">
      <dgm:prSet presAssocID="{33132746-F7AA-40F8-94F7-3535F79296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73F61-F22D-42A4-AE22-24BE3BCD17A8}" type="pres">
      <dgm:prSet presAssocID="{3305C52E-F3B1-48F2-A25C-122E0E188B5F}" presName="sp" presStyleCnt="0"/>
      <dgm:spPr/>
    </dgm:pt>
    <dgm:pt modelId="{EF967711-5A7C-4194-8665-9EDEEE867D7C}" type="pres">
      <dgm:prSet presAssocID="{820A2BF4-E08C-46C6-874A-050BD8702EFB}" presName="linNode" presStyleCnt="0"/>
      <dgm:spPr/>
    </dgm:pt>
    <dgm:pt modelId="{2F5A56D4-A646-4FAC-B757-CBE8F7F80F9E}" type="pres">
      <dgm:prSet presAssocID="{820A2BF4-E08C-46C6-874A-050BD8702E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20E46A-26E5-467E-8E3B-BFE415D12CB1}" type="pres">
      <dgm:prSet presAssocID="{820A2BF4-E08C-46C6-874A-050BD8702EF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F1D905-3448-4862-8BEE-BEE26A861039}" type="presOf" srcId="{820A2BF4-E08C-46C6-874A-050BD8702EFB}" destId="{2F5A56D4-A646-4FAC-B757-CBE8F7F80F9E}" srcOrd="0" destOrd="0" presId="urn:microsoft.com/office/officeart/2005/8/layout/vList5"/>
    <dgm:cxn modelId="{B47666E6-2DE0-4D68-AB55-0FCB9456C225}" srcId="{820A2BF4-E08C-46C6-874A-050BD8702EFB}" destId="{BED0AAD0-D3FC-4C69-8C9A-F1940107A521}" srcOrd="1" destOrd="0" parTransId="{25F25F22-4825-4984-AAA3-F63FAB3EDFE7}" sibTransId="{64E0E8F4-E4A8-4270-9B28-F051EDCF3499}"/>
    <dgm:cxn modelId="{A85D1B04-7E71-42EC-B19C-07A7C9B22330}" srcId="{33132746-F7AA-40F8-94F7-3535F7929688}" destId="{6680D181-5B4C-44C3-BAB3-56574BEC1F2D}" srcOrd="0" destOrd="0" parTransId="{AC0839D1-4F4F-4A1C-9E97-2D30408C4854}" sibTransId="{F74BD032-339B-4BD8-A97D-A5A2D05F4ACA}"/>
    <dgm:cxn modelId="{87C8AC22-3AE4-4322-91A0-E45A8AA90EDF}" type="presOf" srcId="{C941CA7D-77DE-4071-9A3F-B411E1C252B9}" destId="{BE8E8063-E358-4F0E-BC78-DDCEC18931C7}" srcOrd="0" destOrd="0" presId="urn:microsoft.com/office/officeart/2005/8/layout/vList5"/>
    <dgm:cxn modelId="{3B2ABA82-FB3A-47CA-B7EB-89F275F2E4B6}" type="presOf" srcId="{6680D181-5B4C-44C3-BAB3-56574BEC1F2D}" destId="{4D40E2A9-DBF8-4874-8617-35E1F43602E4}" srcOrd="0" destOrd="0" presId="urn:microsoft.com/office/officeart/2005/8/layout/vList5"/>
    <dgm:cxn modelId="{96FCDE32-DBE6-4409-975A-CD3EFA9233D0}" srcId="{59C95D59-92A3-4917-91C9-46CA812E47D0}" destId="{820A2BF4-E08C-46C6-874A-050BD8702EFB}" srcOrd="2" destOrd="0" parTransId="{0D1F4097-2F9E-4981-BC35-7BDFC67D7332}" sibTransId="{28B42163-2493-453D-A735-B5971BAD17A4}"/>
    <dgm:cxn modelId="{9E727673-9EBC-4561-8A96-C98060D079F8}" srcId="{C941CA7D-77DE-4071-9A3F-B411E1C252B9}" destId="{0B2B1353-53F3-4C60-9475-88D862C2B06E}" srcOrd="0" destOrd="0" parTransId="{1C872639-AD79-43AC-9B80-C971CABFEA12}" sibTransId="{827368A2-410A-47F4-AC70-7F7267EBEA30}"/>
    <dgm:cxn modelId="{23495633-4A9B-4DF3-BB7F-A8C67CB77CE6}" srcId="{33132746-F7AA-40F8-94F7-3535F7929688}" destId="{0C3D01F4-9CBF-46DF-AEA1-00CCE5749034}" srcOrd="1" destOrd="0" parTransId="{05BA5E6F-2B6B-4417-9C30-D66851F63119}" sibTransId="{4762C376-3251-4688-AF26-9C183F586941}"/>
    <dgm:cxn modelId="{E2A3CBA4-1163-4A7C-A75D-673D242812A7}" type="presOf" srcId="{0B2B1353-53F3-4C60-9475-88D862C2B06E}" destId="{80FF64FD-BB58-4D00-B6B1-9D489FA75229}" srcOrd="0" destOrd="0" presId="urn:microsoft.com/office/officeart/2005/8/layout/vList5"/>
    <dgm:cxn modelId="{CE674238-D1F9-4C81-9C70-9A6F9E0FFEA6}" type="presOf" srcId="{E6BE2040-80BE-47C9-95EE-65DCB5ACBF8B}" destId="{3D20E46A-26E5-467E-8E3B-BFE415D12CB1}" srcOrd="0" destOrd="0" presId="urn:microsoft.com/office/officeart/2005/8/layout/vList5"/>
    <dgm:cxn modelId="{29669DAC-DFDC-49A7-9B3F-75DBC3E487D9}" type="presOf" srcId="{BED0AAD0-D3FC-4C69-8C9A-F1940107A521}" destId="{3D20E46A-26E5-467E-8E3B-BFE415D12CB1}" srcOrd="0" destOrd="1" presId="urn:microsoft.com/office/officeart/2005/8/layout/vList5"/>
    <dgm:cxn modelId="{489E26D8-ADBE-4B65-AA94-9F9215E7B65F}" srcId="{C941CA7D-77DE-4071-9A3F-B411E1C252B9}" destId="{10525702-866A-4FB2-918A-4A2F3F444FB1}" srcOrd="1" destOrd="0" parTransId="{444F4D7E-EEE4-4D54-9DBF-57AD9FB187DA}" sibTransId="{BF71D612-0378-4F90-B40F-F7815F5273F7}"/>
    <dgm:cxn modelId="{E77FB432-04A0-4A54-BB40-EC247BAFF076}" srcId="{820A2BF4-E08C-46C6-874A-050BD8702EFB}" destId="{E6BE2040-80BE-47C9-95EE-65DCB5ACBF8B}" srcOrd="0" destOrd="0" parTransId="{B253A52A-DFF1-45BB-8DEB-88C7DE017D42}" sibTransId="{51C0926B-64EB-43CC-A20C-92D1D00CD256}"/>
    <dgm:cxn modelId="{9DAFCF8C-4FFE-4416-8C4F-24A46733ADD5}" srcId="{59C95D59-92A3-4917-91C9-46CA812E47D0}" destId="{33132746-F7AA-40F8-94F7-3535F7929688}" srcOrd="1" destOrd="0" parTransId="{FF3696A7-E476-46B8-A868-5FA847B9096B}" sibTransId="{3305C52E-F3B1-48F2-A25C-122E0E188B5F}"/>
    <dgm:cxn modelId="{113C82BA-1813-40EA-B2BD-51D15C126475}" type="presOf" srcId="{33132746-F7AA-40F8-94F7-3535F7929688}" destId="{290A731D-A83C-4850-BFF5-BB1203DC619C}" srcOrd="0" destOrd="0" presId="urn:microsoft.com/office/officeart/2005/8/layout/vList5"/>
    <dgm:cxn modelId="{4E5A86DB-FCE1-427E-8741-A30E4492A196}" type="presOf" srcId="{10525702-866A-4FB2-918A-4A2F3F444FB1}" destId="{80FF64FD-BB58-4D00-B6B1-9D489FA75229}" srcOrd="0" destOrd="1" presId="urn:microsoft.com/office/officeart/2005/8/layout/vList5"/>
    <dgm:cxn modelId="{94EC4498-289F-4F49-828D-3E5109769796}" type="presOf" srcId="{0C3D01F4-9CBF-46DF-AEA1-00CCE5749034}" destId="{4D40E2A9-DBF8-4874-8617-35E1F43602E4}" srcOrd="0" destOrd="1" presId="urn:microsoft.com/office/officeart/2005/8/layout/vList5"/>
    <dgm:cxn modelId="{A510096C-E128-4A54-88DC-FE57A2A017C3}" srcId="{59C95D59-92A3-4917-91C9-46CA812E47D0}" destId="{C941CA7D-77DE-4071-9A3F-B411E1C252B9}" srcOrd="0" destOrd="0" parTransId="{EE2F4980-901B-4852-A932-1BAF7E9C871F}" sibTransId="{43282EE9-6514-4F11-A029-B70FAE5585FB}"/>
    <dgm:cxn modelId="{430F0158-F7FA-4744-AD3F-1AE18ACC8346}" type="presOf" srcId="{59C95D59-92A3-4917-91C9-46CA812E47D0}" destId="{D66ED08D-AFD0-439B-B86E-AF1389EDA2C7}" srcOrd="0" destOrd="0" presId="urn:microsoft.com/office/officeart/2005/8/layout/vList5"/>
    <dgm:cxn modelId="{156A528B-3937-406A-ACEC-263954FA3FD4}" type="presParOf" srcId="{D66ED08D-AFD0-439B-B86E-AF1389EDA2C7}" destId="{6F2BCB72-E424-4719-B3C7-7017873E6107}" srcOrd="0" destOrd="0" presId="urn:microsoft.com/office/officeart/2005/8/layout/vList5"/>
    <dgm:cxn modelId="{91D26349-37A4-430A-A0CC-E8BFFBE067A5}" type="presParOf" srcId="{6F2BCB72-E424-4719-B3C7-7017873E6107}" destId="{BE8E8063-E358-4F0E-BC78-DDCEC18931C7}" srcOrd="0" destOrd="0" presId="urn:microsoft.com/office/officeart/2005/8/layout/vList5"/>
    <dgm:cxn modelId="{83996F97-7BB7-48D4-A5E1-C7FBF3F77334}" type="presParOf" srcId="{6F2BCB72-E424-4719-B3C7-7017873E6107}" destId="{80FF64FD-BB58-4D00-B6B1-9D489FA75229}" srcOrd="1" destOrd="0" presId="urn:microsoft.com/office/officeart/2005/8/layout/vList5"/>
    <dgm:cxn modelId="{1527299A-39C0-436E-B5C1-8F67A3511269}" type="presParOf" srcId="{D66ED08D-AFD0-439B-B86E-AF1389EDA2C7}" destId="{F3A66CF6-331D-4655-B648-EB351D8BB491}" srcOrd="1" destOrd="0" presId="urn:microsoft.com/office/officeart/2005/8/layout/vList5"/>
    <dgm:cxn modelId="{B54D26BE-D930-4AA0-B456-0C0132B08643}" type="presParOf" srcId="{D66ED08D-AFD0-439B-B86E-AF1389EDA2C7}" destId="{DB0D51E9-B33B-47E8-AF3C-3CA4F1E27354}" srcOrd="2" destOrd="0" presId="urn:microsoft.com/office/officeart/2005/8/layout/vList5"/>
    <dgm:cxn modelId="{6673E024-5048-428D-A23D-C8956675FC00}" type="presParOf" srcId="{DB0D51E9-B33B-47E8-AF3C-3CA4F1E27354}" destId="{290A731D-A83C-4850-BFF5-BB1203DC619C}" srcOrd="0" destOrd="0" presId="urn:microsoft.com/office/officeart/2005/8/layout/vList5"/>
    <dgm:cxn modelId="{46AF141B-46C4-491E-8D9D-87E45A0E2E29}" type="presParOf" srcId="{DB0D51E9-B33B-47E8-AF3C-3CA4F1E27354}" destId="{4D40E2A9-DBF8-4874-8617-35E1F43602E4}" srcOrd="1" destOrd="0" presId="urn:microsoft.com/office/officeart/2005/8/layout/vList5"/>
    <dgm:cxn modelId="{6A0404D5-1AB6-4F34-9738-3DD79A273756}" type="presParOf" srcId="{D66ED08D-AFD0-439B-B86E-AF1389EDA2C7}" destId="{E1773F61-F22D-42A4-AE22-24BE3BCD17A8}" srcOrd="3" destOrd="0" presId="urn:microsoft.com/office/officeart/2005/8/layout/vList5"/>
    <dgm:cxn modelId="{041EE4DC-4E98-454D-8C01-D578467C31F0}" type="presParOf" srcId="{D66ED08D-AFD0-439B-B86E-AF1389EDA2C7}" destId="{EF967711-5A7C-4194-8665-9EDEEE867D7C}" srcOrd="4" destOrd="0" presId="urn:microsoft.com/office/officeart/2005/8/layout/vList5"/>
    <dgm:cxn modelId="{B1DBFD14-F08C-4C1A-8AA0-3A745289B0D8}" type="presParOf" srcId="{EF967711-5A7C-4194-8665-9EDEEE867D7C}" destId="{2F5A56D4-A646-4FAC-B757-CBE8F7F80F9E}" srcOrd="0" destOrd="0" presId="urn:microsoft.com/office/officeart/2005/8/layout/vList5"/>
    <dgm:cxn modelId="{CED9F721-868F-429E-BD30-69418AEEF6C7}" type="presParOf" srcId="{EF967711-5A7C-4194-8665-9EDEEE867D7C}" destId="{3D20E46A-26E5-467E-8E3B-BFE415D12C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C33F84-B89C-41F9-A76B-48A9B312329F}" type="datetimeFigureOut">
              <a:rPr lang="pt-BR" smtClean="0"/>
              <a:t>02/02/2015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366E419-A4B2-491F-982E-8FFB05EEB7E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5840" y="26369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latin typeface="Arial" pitchFamily="34" charset="0"/>
                <a:cs typeface="Arial" pitchFamily="34" charset="0"/>
              </a:rPr>
              <a:t>Melhoria na Assistência à Pessoa Idosa na Unidade de Saúde da Família Planície das Mangueiras, Natal/RN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4283480"/>
            <a:ext cx="7704856" cy="1584176"/>
          </a:xfrm>
        </p:spPr>
        <p:txBody>
          <a:bodyPr>
            <a:normAutofit/>
          </a:bodyPr>
          <a:lstStyle/>
          <a:p>
            <a:pPr algn="ctr"/>
            <a:r>
              <a:rPr lang="pt-BR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Aluna: Natália Teixeira Fernandes</a:t>
            </a:r>
          </a:p>
          <a:p>
            <a:pPr algn="ctr"/>
            <a:endParaRPr lang="pt-BR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Érica Almeida Coelho</a:t>
            </a:r>
          </a:p>
          <a:p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641"/>
            <a:ext cx="81724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UNIVERSIDADE ABERTA DO SUS – UNASUS</a:t>
            </a:r>
            <a:endParaRPr lang="pt-BR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pt-BR" kern="1400" spc="25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UNIVERSIDADE FEDERAL DE PELOTAS</a:t>
            </a:r>
          </a:p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effectLst/>
                <a:latin typeface="Arial"/>
                <a:ea typeface="Calibri"/>
              </a:rPr>
              <a:t>Especialização em Saúde da Família</a:t>
            </a:r>
          </a:p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effectLst/>
                <a:latin typeface="Arial"/>
                <a:ea typeface="Calibri"/>
              </a:rPr>
              <a:t>Modalidade a Distância</a:t>
            </a:r>
            <a:endParaRPr lang="pt-BR" dirty="0">
              <a:solidFill>
                <a:schemeClr val="bg1"/>
              </a:solidFill>
              <a:effectLst/>
              <a:latin typeface="Arial"/>
              <a:ea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87824" y="605959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Pelotas, 03 de fevereiro de2015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6361" t="17719" r="80040" b="63578"/>
          <a:stretch/>
        </p:blipFill>
        <p:spPr bwMode="auto">
          <a:xfrm>
            <a:off x="1259631" y="379237"/>
            <a:ext cx="1224137" cy="11055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" name="il_fi" descr="http://3.bp.blogspot.com/_TMzEax0xNOA/TOpL8Tn1RfI/AAAAAAAAAEw/3d30uvcmv3I/S220/logo_UFPE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3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r>
              <a:rPr lang="pt-BR" sz="3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sz="3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sz="3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ADESÃO</a:t>
            </a:r>
          </a:p>
          <a:p>
            <a:endParaRPr lang="pt-B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/>
              <a:t>Organizado </a:t>
            </a:r>
            <a:r>
              <a:rPr lang="pt-BR" dirty="0"/>
              <a:t>visitas domiciliares para buscar os faltosos</a:t>
            </a:r>
            <a:r>
              <a:rPr lang="pt-BR" dirty="0" smtClean="0"/>
              <a:t>;</a:t>
            </a:r>
          </a:p>
          <a:p>
            <a:endParaRPr lang="pt-BR" dirty="0" smtClean="0">
              <a:cs typeface="Calibri" pitchFamily="34" charset="0"/>
            </a:endParaRPr>
          </a:p>
          <a:p>
            <a:r>
              <a:rPr lang="pt-BR" dirty="0" smtClean="0"/>
              <a:t>Organizado </a:t>
            </a:r>
            <a:r>
              <a:rPr lang="pt-BR" dirty="0"/>
              <a:t>a agenda para acolher os </a:t>
            </a:r>
            <a:r>
              <a:rPr lang="pt-BR" dirty="0" smtClean="0"/>
              <a:t>idosos;</a:t>
            </a:r>
          </a:p>
          <a:p>
            <a:endParaRPr lang="pt-BR" dirty="0" smtClean="0">
              <a:cs typeface="Calibri" pitchFamily="34" charset="0"/>
            </a:endParaRPr>
          </a:p>
          <a:p>
            <a:r>
              <a:rPr lang="pt-BR" dirty="0" smtClean="0">
                <a:cs typeface="Calibri" pitchFamily="34" charset="0"/>
              </a:rPr>
              <a:t>Informado </a:t>
            </a:r>
            <a:r>
              <a:rPr lang="pt-BR" dirty="0">
                <a:cs typeface="Calibri" pitchFamily="34" charset="0"/>
              </a:rPr>
              <a:t>a comunidade sobre a importância de realização das </a:t>
            </a:r>
            <a:r>
              <a:rPr lang="pt-BR" dirty="0" smtClean="0">
                <a:cs typeface="Calibri" pitchFamily="34" charset="0"/>
              </a:rPr>
              <a:t>consultas;</a:t>
            </a:r>
          </a:p>
          <a:p>
            <a:endParaRPr lang="pt-BR" dirty="0" smtClean="0">
              <a:cs typeface="Calibri" pitchFamily="34" charset="0"/>
            </a:endParaRPr>
          </a:p>
          <a:p>
            <a:r>
              <a:rPr lang="pt-BR" dirty="0" smtClean="0"/>
              <a:t>Definido </a:t>
            </a:r>
            <a:r>
              <a:rPr lang="pt-BR" dirty="0"/>
              <a:t>com a equipe a periodicidade das consultas</a:t>
            </a:r>
            <a:endParaRPr lang="pt-BR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pt-BR" sz="35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sz="35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sz="35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REGISTRO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Mantido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registro específico de 100% das pessoas idosas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Implantado planilha/registro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acompanhamento;</a:t>
            </a:r>
          </a:p>
          <a:p>
            <a:pPr algn="just"/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Orientado aos pacientes sobre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seus direitos em relação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aos registros 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acesso a segunda via se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necessário;</a:t>
            </a:r>
          </a:p>
          <a:p>
            <a:pPr algn="just"/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Treinado equipe para o preenchimento dos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registros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de acompanhamento ao idosos;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986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661248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AVALIAÇÃO</a:t>
            </a:r>
          </a:p>
          <a:p>
            <a:pPr marL="82296" indent="0">
              <a:buNone/>
            </a:pPr>
            <a:endParaRPr lang="pt-BR" sz="25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Avaliado rede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social de 100%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idosos;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Priorizado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 atendimento idosos fragilizados na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velhice;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Orientado aos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idosos fragilizados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sobre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importância do acompanhamento mais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frequente;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Capacitado equipe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para avaliar a rede social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idosos;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PROMOÇÃO DA SAÚDE</a:t>
            </a:r>
          </a:p>
          <a:p>
            <a:endParaRPr lang="pt-B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Monitorado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realização de orientação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nutricional;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Definido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 papel dos membros da equipe na orientação para a prática de atividade física regular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Orientado para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os idosos, cuidadores e a comunidade sobre os benefícios da adoção de hábitos alimentares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saudáveis;</a:t>
            </a:r>
          </a:p>
        </p:txBody>
      </p:sp>
    </p:spTree>
    <p:extLst>
      <p:ext uri="{BB962C8B-B14F-4D97-AF65-F5344CB8AC3E}">
        <p14:creationId xmlns:p14="http://schemas.microsoft.com/office/powerpoint/2010/main" val="33232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METODOLOGIA </a:t>
            </a:r>
            <a:br>
              <a:rPr lang="pt-BR" dirty="0" smtClean="0"/>
            </a:br>
            <a:r>
              <a:rPr lang="pt-BR" sz="4000" dirty="0" smtClean="0">
                <a:solidFill>
                  <a:srgbClr val="FFC000"/>
                </a:solidFill>
              </a:rPr>
              <a:t>LOGÍSTICA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968552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>
                <a:latin typeface="Calibri" pitchFamily="34" charset="0"/>
                <a:cs typeface="Calibri" pitchFamily="34" charset="0"/>
              </a:rPr>
              <a:t>Manual Técnico de Envelhecimento e saúde da pessoa idosa do Ministério da Saúde,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2006;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>
                <a:latin typeface="Calibri" pitchFamily="34" charset="0"/>
                <a:cs typeface="Calibri" pitchFamily="34" charset="0"/>
              </a:rPr>
              <a:t>D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ispor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das cadernetas da pessoa idosa e para impressão 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materiais;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Acompanhamento-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planilha eletrônica de coleta 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dados;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METODOLOGIA </a:t>
            </a:r>
            <a:br>
              <a:rPr lang="pt-BR" dirty="0"/>
            </a:br>
            <a:r>
              <a:rPr lang="pt-BR" sz="4000" dirty="0" smtClean="0">
                <a:solidFill>
                  <a:srgbClr val="FFC000"/>
                </a:solidFill>
              </a:rPr>
              <a:t>LOGÍSTICA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76872"/>
            <a:ext cx="8754176" cy="4320480"/>
          </a:xfrm>
        </p:spPr>
        <p:txBody>
          <a:bodyPr>
            <a:normAutofit/>
          </a:bodyPr>
          <a:lstStyle/>
          <a:p>
            <a:r>
              <a:rPr lang="pt-BR" dirty="0">
                <a:latin typeface="Calibri" pitchFamily="34" charset="0"/>
                <a:cs typeface="Calibri" pitchFamily="34" charset="0"/>
              </a:rPr>
              <a:t>Registro – transcrição de informações para a caderneta da pessoa idosa e planilha.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  <a:p>
            <a:r>
              <a:rPr lang="pt-BR" dirty="0">
                <a:latin typeface="Calibri" pitchFamily="34" charset="0"/>
                <a:cs typeface="Calibri" pitchFamily="34" charset="0"/>
              </a:rPr>
              <a:t>Agendar 6 idosos (das buscas ativas) para consultas, por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semana;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Estimou-se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 cadastramento de 12 idosos por semana totalizando 48 por mês e 156 nas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semanas de intervenção.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OBJETIVO X META X 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14675"/>
              </p:ext>
            </p:extLst>
          </p:nvPr>
        </p:nvGraphicFramePr>
        <p:xfrm>
          <a:off x="827584" y="3335604"/>
          <a:ext cx="7416824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9592" y="589004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 1 – Cobertura do programa de atenção à saúde do idoso na unidade de saúde</a:t>
            </a:r>
          </a:p>
          <a:p>
            <a:r>
              <a:rPr lang="pt-BR" sz="1600" dirty="0"/>
              <a:t>Fonte: Planilha de Coleta de Dados, Natal, 2014.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134076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C000"/>
                </a:solidFill>
              </a:rPr>
              <a:t>Objetivo </a:t>
            </a:r>
            <a:r>
              <a:rPr lang="pt-BR" sz="2400" dirty="0"/>
              <a:t>1: Ampliar a cobertura do Programa de Saúde do </a:t>
            </a:r>
            <a:r>
              <a:rPr lang="pt-BR" sz="2400" dirty="0" smtClean="0"/>
              <a:t>Idoso</a:t>
            </a:r>
            <a:r>
              <a:rPr lang="pt-BR" sz="2400" dirty="0"/>
              <a:t>.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C000"/>
                </a:solidFill>
              </a:rPr>
              <a:t>Meta</a:t>
            </a:r>
            <a:r>
              <a:rPr lang="pt-BR" sz="2400" dirty="0"/>
              <a:t> 1: Ampliar a cobertura de atenção à saúde do idoso da área da unidade de saúde para 70%.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2368" y="490109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22,2%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08004" y="4541058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44,9%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32240" y="40050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72,7%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79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007" y="125760"/>
            <a:ext cx="8028384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OBJETIVO X META X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4595313"/>
              </p:ext>
            </p:extLst>
          </p:nvPr>
        </p:nvGraphicFramePr>
        <p:xfrm>
          <a:off x="755576" y="3277768"/>
          <a:ext cx="74888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589004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 2 – Proporção de idosos com prescrição de medicamentos da farmácia popular priorizada</a:t>
            </a:r>
          </a:p>
          <a:p>
            <a:r>
              <a:rPr lang="pt-BR" sz="1600" dirty="0"/>
              <a:t>Fonte: Planilha de Coleta de Dados, Natal, 2014.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268760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C000"/>
                </a:solidFill>
              </a:rPr>
              <a:t>Objetivo 02</a:t>
            </a:r>
            <a:r>
              <a:rPr lang="pt-BR" sz="2400" b="1" dirty="0"/>
              <a:t>: </a:t>
            </a:r>
            <a:r>
              <a:rPr lang="pt-BR" sz="2400" dirty="0"/>
              <a:t>Melhorar a Qualidade da Atenção a Saúde do </a:t>
            </a:r>
            <a:r>
              <a:rPr lang="pt-BR" sz="2400" dirty="0" smtClean="0"/>
              <a:t>Idoso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C000"/>
                </a:solidFill>
              </a:rPr>
              <a:t>Meta 2.4 </a:t>
            </a:r>
            <a:r>
              <a:rPr lang="pt-BR" sz="2400" dirty="0"/>
              <a:t>Priorizar a prescrição de medicamentos da Farmácia Popular a 100% dos idosos.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79712" y="41490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83,3%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3968" y="47755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75,3%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16216" y="497557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75,8%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OBJETIVO X META X 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3114"/>
              </p:ext>
            </p:extLst>
          </p:nvPr>
        </p:nvGraphicFramePr>
        <p:xfrm>
          <a:off x="467544" y="3248000"/>
          <a:ext cx="7992888" cy="277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602128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3 – </a:t>
            </a:r>
            <a:r>
              <a:rPr lang="pt-BR" sz="1600" dirty="0"/>
              <a:t>Proporção de idosos com caderneta de saúde da pessoa idosa</a:t>
            </a:r>
          </a:p>
          <a:p>
            <a:r>
              <a:rPr lang="pt-BR" sz="1600" dirty="0"/>
              <a:t>Fonte: Planilha de Coleta de Dados, Natal, 2014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9675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C000"/>
                </a:solidFill>
              </a:rPr>
              <a:t>Objetivo </a:t>
            </a:r>
            <a:r>
              <a:rPr lang="pt-BR" sz="2400" b="1" dirty="0">
                <a:solidFill>
                  <a:srgbClr val="FFC000"/>
                </a:solidFill>
              </a:rPr>
              <a:t>3 </a:t>
            </a:r>
            <a:r>
              <a:rPr lang="pt-BR" sz="2400" dirty="0"/>
              <a:t>Melhorar a adesão dos idosos ao Programa de Saúde do Idoso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C000"/>
                </a:solidFill>
              </a:rPr>
              <a:t>Meta 4.2 </a:t>
            </a:r>
            <a:r>
              <a:rPr lang="pt-BR" sz="2400" dirty="0"/>
              <a:t>Distribuir a Caderneta de Saúde da Pessoa Idosa a 100% dos idosos cadastrados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8691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27,1%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91980" y="4355812"/>
            <a:ext cx="104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52,6%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88224" y="400506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70,7%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6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OBJETIVO X META X 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7910"/>
              </p:ext>
            </p:extLst>
          </p:nvPr>
        </p:nvGraphicFramePr>
        <p:xfrm>
          <a:off x="611560" y="2996952"/>
          <a:ext cx="760281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3568" y="58052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4 </a:t>
            </a:r>
            <a:r>
              <a:rPr lang="pt-BR" sz="1600" dirty="0"/>
              <a:t>– Proporção de idosos que receberam orientação sobre prática de atividade física regular Fonte: Planilha de Coleta de Dados, Natal, 2014.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96752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C000"/>
                </a:solidFill>
              </a:rPr>
              <a:t>Objetivo 06 </a:t>
            </a:r>
            <a:r>
              <a:rPr lang="pt-BR" sz="2400" dirty="0"/>
              <a:t>Promover a saúde dos idosos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>
                <a:solidFill>
                  <a:srgbClr val="FFC000"/>
                </a:solidFill>
              </a:rPr>
              <a:t>Meta </a:t>
            </a:r>
            <a:r>
              <a:rPr lang="pt-BR" sz="2400" b="1" dirty="0">
                <a:solidFill>
                  <a:srgbClr val="FFC000"/>
                </a:solidFill>
              </a:rPr>
              <a:t>6.1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pt-BR" sz="2400" dirty="0"/>
              <a:t>Garantir orientação </a:t>
            </a:r>
            <a:r>
              <a:rPr lang="pt-BR" sz="2400" dirty="0" smtClean="0"/>
              <a:t>sobre prática de atividade física regular na </a:t>
            </a:r>
            <a:r>
              <a:rPr lang="pt-BR" sz="2400" dirty="0"/>
              <a:t>100% dos </a:t>
            </a:r>
            <a:r>
              <a:rPr lang="pt-BR" sz="2400" dirty="0" smtClean="0"/>
              <a:t>idosos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37890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97,9%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39952" y="37890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99,0%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44208" y="37890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99,4%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04" y="692696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FFC000"/>
                </a:solidFill>
                <a:effectLst/>
              </a:rPr>
              <a:t>ANÁLISE SITUACIONAL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204864"/>
            <a:ext cx="8106104" cy="4536504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IMPORTÂNCIA DA AÇÃO PROGRAMÁTICA PARA OS IDOSOS</a:t>
            </a:r>
          </a:p>
          <a:p>
            <a:endParaRPr lang="pt-BR" sz="3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9537099"/>
              </p:ext>
            </p:extLst>
          </p:nvPr>
        </p:nvGraphicFramePr>
        <p:xfrm>
          <a:off x="1619672" y="2996952"/>
          <a:ext cx="6600056" cy="38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8" y="260648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3732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IMPORTÂNCIA DA INTERVENÇÃO/ AÇÕES INCORPORADAS AO SERVIÇO/VIABILIZAR SUA CONTINUIDADE</a:t>
            </a:r>
          </a:p>
          <a:p>
            <a:pPr algn="just">
              <a:lnSpc>
                <a:spcPct val="120000"/>
              </a:lnSpc>
            </a:pPr>
            <a:endParaRPr lang="pt-BR" sz="3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82296" indent="0" algn="just">
              <a:lnSpc>
                <a:spcPct val="120000"/>
              </a:lnSpc>
              <a:buNone/>
            </a:pPr>
            <a:r>
              <a:rPr lang="pt-BR" sz="3800" dirty="0" smtClean="0">
                <a:latin typeface="Calibri" pitchFamily="34" charset="0"/>
                <a:cs typeface="Calibri" pitchFamily="34" charset="0"/>
              </a:rPr>
              <a:t> </a:t>
            </a:r>
            <a:endParaRPr lang="pt-BR" sz="3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2112902"/>
              </p:ext>
            </p:extLst>
          </p:nvPr>
        </p:nvGraphicFramePr>
        <p:xfrm>
          <a:off x="179512" y="2420888"/>
          <a:ext cx="8949929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3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44739888"/>
              </p:ext>
            </p:extLst>
          </p:nvPr>
        </p:nvGraphicFramePr>
        <p:xfrm>
          <a:off x="1331640" y="1412776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6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28215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Reflexão crítica sobre o aprendizado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8933688" cy="460851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CURSO X EXPECTATIVAS INICIAIS 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 buscar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por mais conhecimento na área da atenção básica e na atualização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curricular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Diferença no serviço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PRÁTICA PROFISSIONAL 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 buscar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por novos caminhos para melhor atuação no processo de trabalho.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301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Reflexão crítica </a:t>
            </a:r>
            <a:r>
              <a:rPr lang="pt-BR" sz="3600" b="1" dirty="0" smtClean="0"/>
              <a:t>sobre o aprendizado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lnSpcReduction="10000"/>
          </a:bodyPr>
          <a:lstStyle/>
          <a:p>
            <a:r>
              <a:rPr lang="pt-BR" sz="3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APRENDIZADOS RELEVANTES </a:t>
            </a:r>
          </a:p>
          <a:p>
            <a:endParaRPr lang="pt-BR" sz="30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000" dirty="0" smtClean="0">
                <a:latin typeface="Calibri" pitchFamily="34" charset="0"/>
                <a:cs typeface="Calibri" pitchFamily="34" charset="0"/>
              </a:rPr>
              <a:t>escuta </a:t>
            </a:r>
            <a:r>
              <a:rPr lang="pt-BR" sz="3000" dirty="0">
                <a:latin typeface="Calibri" pitchFamily="34" charset="0"/>
                <a:cs typeface="Calibri" pitchFamily="34" charset="0"/>
              </a:rPr>
              <a:t>qualificada que faz parte de um diálogo construtivo e vem a priori das ações necessárias para atender de maneira holística os usuários</a:t>
            </a:r>
            <a:r>
              <a:rPr lang="pt-BR" sz="3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pt-BR" sz="3000" dirty="0">
              <a:latin typeface="Calibri" pitchFamily="34" charset="0"/>
              <a:cs typeface="Calibri" pitchFamily="34" charset="0"/>
            </a:endParaRPr>
          </a:p>
          <a:p>
            <a:r>
              <a:rPr lang="pt-BR" sz="3000" dirty="0">
                <a:latin typeface="Calibri" pitchFamily="34" charset="0"/>
                <a:cs typeface="Calibri" pitchFamily="34" charset="0"/>
              </a:rPr>
              <a:t>O posicionamento como profissional e agente do cuidado</a:t>
            </a:r>
            <a:r>
              <a:rPr lang="pt-BR" sz="3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pt-BR" sz="3000" dirty="0">
              <a:latin typeface="Calibri" pitchFamily="34" charset="0"/>
              <a:cs typeface="Calibri" pitchFamily="34" charset="0"/>
            </a:endParaRPr>
          </a:p>
          <a:p>
            <a:r>
              <a:rPr lang="pt-BR" sz="3000" dirty="0">
                <a:latin typeface="Calibri" pitchFamily="34" charset="0"/>
                <a:cs typeface="Calibri" pitchFamily="34" charset="0"/>
              </a:rPr>
              <a:t>fui ensinada a valorizar a vida e a partir daí poder sentir as necessidades dessa parcela da população.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4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Natália\Desktop\FOTOS AÇÃO COM OS IDOSOS\DSC041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2880"/>
            <a:ext cx="367240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C:\Users\Natália\Desktop\FOTOS AÇÃO COM OS IDOSOS\DSC041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168352" cy="290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416245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85317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5112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ália\Desktop\Dia-Internacional-do-ido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437404" cy="56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pt-BR" sz="5400" b="1" dirty="0" smtClean="0">
                <a:solidFill>
                  <a:srgbClr val="FFC000"/>
                </a:solidFill>
              </a:rPr>
              <a:t>Obrigada!</a:t>
            </a:r>
            <a:endParaRPr lang="pt-BR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/>
            </a:r>
            <a:br>
              <a:rPr lang="pt-BR" sz="4000" dirty="0" smtClean="0">
                <a:solidFill>
                  <a:srgbClr val="002060"/>
                </a:solidFill>
              </a:rPr>
            </a:br>
            <a:r>
              <a:rPr lang="pt-BR" sz="4000" dirty="0" smtClean="0">
                <a:solidFill>
                  <a:srgbClr val="002060"/>
                </a:solidFill>
              </a:rPr>
              <a:t>INTRODUÇÃO</a:t>
            </a:r>
            <a:r>
              <a:rPr lang="pt-BR" sz="4000" dirty="0" smtClean="0">
                <a:solidFill>
                  <a:srgbClr val="FFC000"/>
                </a:solidFill>
              </a:rPr>
              <a:t/>
            </a:r>
            <a:br>
              <a:rPr lang="pt-BR" sz="4000" dirty="0" smtClean="0">
                <a:solidFill>
                  <a:srgbClr val="FFC000"/>
                </a:solidFill>
              </a:rPr>
            </a:br>
            <a:r>
              <a:rPr lang="pt-BR" sz="4000" dirty="0" smtClean="0">
                <a:solidFill>
                  <a:srgbClr val="FFC000"/>
                </a:solidFill>
              </a:rPr>
              <a:t>CARACTERIZAÇÃO DO MUNICÍPIO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5085184"/>
          </a:xfrm>
        </p:spPr>
        <p:txBody>
          <a:bodyPr>
            <a:normAutofit fontScale="62500" lnSpcReduction="20000"/>
          </a:bodyPr>
          <a:lstStyle/>
          <a:p>
            <a:r>
              <a:rPr lang="pt-BR" sz="3600" dirty="0">
                <a:latin typeface="Calibri" pitchFamily="34" charset="0"/>
                <a:cs typeface="Calibri" pitchFamily="34" charset="0"/>
              </a:rPr>
              <a:t>A capital potiguar (Natal)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853.929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habitantes,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36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Unidades de Saúde da Família (USF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totalizando 119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equipes</a:t>
            </a: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14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Unidades Básicas de Saúde e 3 unidades mistas,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NASF (Núcleo de Apoio a Saúde da Família)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CEO (Centro de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Odontologia)</a:t>
            </a: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Serviço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de atendimento móvel de urgência;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>
                <a:latin typeface="Calibri" pitchFamily="34" charset="0"/>
                <a:cs typeface="Calibri" pitchFamily="34" charset="0"/>
              </a:rPr>
              <a:t>1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centro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de zoonoses;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>
                <a:latin typeface="Calibri" pitchFamily="34" charset="0"/>
                <a:cs typeface="Calibri" pitchFamily="34" charset="0"/>
              </a:rPr>
              <a:t>1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pronto atendimento infantil;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maternidades;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centros de referência a saúde mental – CAPS;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>
                <a:latin typeface="Calibri" pitchFamily="34" charset="0"/>
                <a:cs typeface="Calibri" pitchFamily="34" charset="0"/>
              </a:rPr>
              <a:t>1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centro de saúde ao trabalhador – CEREST;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>
                <a:latin typeface="Calibri" pitchFamily="34" charset="0"/>
                <a:cs typeface="Calibri" pitchFamily="34" charset="0"/>
              </a:rPr>
              <a:t>1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centro de saúde ao idoso – CEASI;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policlínicas;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centros de referência odontológica;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pt-BR" sz="3600" dirty="0" err="1">
                <a:latin typeface="Calibri" pitchFamily="34" charset="0"/>
                <a:cs typeface="Calibri" pitchFamily="34" charset="0"/>
              </a:rPr>
              <a:t>UPA's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6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498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INTRODUÇÃO</a:t>
            </a:r>
            <a:r>
              <a:rPr lang="pt-BR" sz="3600" dirty="0" smtClean="0">
                <a:solidFill>
                  <a:srgbClr val="FFC000"/>
                </a:solidFill>
              </a:rPr>
              <a:t/>
            </a:r>
            <a:br>
              <a:rPr lang="pt-BR" sz="3600" dirty="0" smtClean="0">
                <a:solidFill>
                  <a:srgbClr val="FFC000"/>
                </a:solidFill>
              </a:rPr>
            </a:br>
            <a:r>
              <a:rPr lang="pt-BR" sz="3600" dirty="0" smtClean="0">
                <a:solidFill>
                  <a:srgbClr val="FFC000"/>
                </a:solidFill>
              </a:rPr>
              <a:t>CARACTERIZAÇÃO DA UNIDADE  BÁSICA DE 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805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Estratégia de Saúde Planície das Mangueiras/10.228 pessoas/ 920 (83%) de idosos cadastrados/ Equipe-216</a:t>
            </a:r>
          </a:p>
          <a:p>
            <a:pPr algn="just"/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falta de segurança; alto índice 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violência;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falta de saneamento básico; acúmulo de lixo nas ruas; pouca opção de lazer; sistema de transporte deficitário,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desemprego;</a:t>
            </a:r>
          </a:p>
          <a:p>
            <a:pPr marL="82296" indent="0">
              <a:buNone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Estrutura Física</a:t>
            </a:r>
          </a:p>
          <a:p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INTRODUÇÃO</a:t>
            </a:r>
            <a:r>
              <a:rPr lang="pt-BR" sz="3600" dirty="0" smtClean="0">
                <a:solidFill>
                  <a:srgbClr val="FFC000"/>
                </a:solidFill>
              </a:rPr>
              <a:t/>
            </a:r>
            <a:br>
              <a:rPr lang="pt-BR" sz="3600" dirty="0" smtClean="0">
                <a:solidFill>
                  <a:srgbClr val="FFC000"/>
                </a:solidFill>
              </a:rPr>
            </a:br>
            <a:r>
              <a:rPr lang="pt-BR" sz="3600" dirty="0" smtClean="0">
                <a:solidFill>
                  <a:srgbClr val="FFC000"/>
                </a:solidFill>
              </a:rPr>
              <a:t>SITUAÇÃO DA AÇÃO PROGRAMÁTICA ANTES DA INTERVENÇÃO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0160"/>
            <a:ext cx="7890080" cy="5661248"/>
          </a:xfrm>
        </p:spPr>
        <p:txBody>
          <a:bodyPr>
            <a:normAutofit/>
          </a:bodyPr>
          <a:lstStyle/>
          <a:p>
            <a:pPr algn="just"/>
            <a:endParaRPr lang="pt-BR" sz="2600" dirty="0">
              <a:latin typeface="Calibri" pitchFamily="34" charset="0"/>
              <a:cs typeface="Calibri" pitchFamily="34" charset="0"/>
            </a:endParaRPr>
          </a:p>
          <a:p>
            <a:pPr marL="82296" indent="0" algn="just">
              <a:buNone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0629576"/>
              </p:ext>
            </p:extLst>
          </p:nvPr>
        </p:nvGraphicFramePr>
        <p:xfrm>
          <a:off x="1547664" y="2276872"/>
          <a:ext cx="66247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Qualificar </a:t>
            </a:r>
            <a:r>
              <a:rPr lang="pt-BR" dirty="0"/>
              <a:t>a Assistência ao Idoso na USF Planície das Mangueiras.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3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38808"/>
          </a:xfrm>
        </p:spPr>
        <p:txBody>
          <a:bodyPr/>
          <a:lstStyle/>
          <a:p>
            <a:pPr algn="ctr"/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856984" cy="5157192"/>
          </a:xfrm>
        </p:spPr>
        <p:txBody>
          <a:bodyPr>
            <a:noAutofit/>
          </a:bodyPr>
          <a:lstStyle/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Ampliar a cobertura do Programa de Saúde do Idoso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;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Melhorar a qualidade da atenção ao idoso na Unidade de Saúde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;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Melhorar a adesão dos idosos ao Programa de Saúde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do Idoso.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Melhorar o registro das informações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;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Mapear os idosos de risco da área de abrangência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;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Promover a saúde dos idosos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;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Ampliar a Cobertura de Primeira Consulta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Odontológica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dirty="0">
                <a:latin typeface="Calibri" pitchFamily="34" charset="0"/>
                <a:cs typeface="Calibri" pitchFamily="34" charset="0"/>
              </a:rPr>
              <a:t>Melhorar a Qualidade da Atenção a Saúde Bucal do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Idoso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r>
              <a:rPr lang="pt-BR" dirty="0">
                <a:latin typeface="Calibri" pitchFamily="34" charset="0"/>
                <a:cs typeface="Calibri" pitchFamily="34" charset="0"/>
              </a:rPr>
              <a:t>Melhorar a Adesão ao Atendimento</a:t>
            </a:r>
          </a:p>
        </p:txBody>
      </p:sp>
    </p:spTree>
    <p:extLst>
      <p:ext uri="{BB962C8B-B14F-4D97-AF65-F5344CB8AC3E}">
        <p14:creationId xmlns:p14="http://schemas.microsoft.com/office/powerpoint/2010/main" val="1108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85695"/>
            <a:ext cx="8892480" cy="5589240"/>
          </a:xfrm>
        </p:spPr>
        <p:txBody>
          <a:bodyPr>
            <a:normAutofit fontScale="92500" lnSpcReduction="10000"/>
          </a:bodyPr>
          <a:lstStyle/>
          <a:p>
            <a:r>
              <a:rPr lang="pt-BR" sz="41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sz="41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sz="41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COBERTURA</a:t>
            </a:r>
          </a:p>
          <a:p>
            <a:pPr marL="82296" indent="0">
              <a:buNone/>
            </a:pPr>
            <a:endParaRPr lang="pt-BR" sz="3400" dirty="0">
              <a:latin typeface="Calibri" pitchFamily="34" charset="0"/>
              <a:cs typeface="Calibri" pitchFamily="34" charset="0"/>
            </a:endParaRPr>
          </a:p>
          <a:p>
            <a:r>
              <a:rPr lang="pt-BR" sz="3400" dirty="0" smtClean="0">
                <a:latin typeface="Calibri" pitchFamily="34" charset="0"/>
                <a:cs typeface="Calibri" pitchFamily="34" charset="0"/>
              </a:rPr>
              <a:t>Foi fornecido a </a:t>
            </a:r>
            <a:r>
              <a:rPr lang="pt-BR" sz="3400" dirty="0">
                <a:latin typeface="Calibri" pitchFamily="34" charset="0"/>
                <a:cs typeface="Calibri" pitchFamily="34" charset="0"/>
              </a:rPr>
              <a:t>caderneta de Saúde do </a:t>
            </a:r>
            <a:r>
              <a:rPr lang="pt-BR" sz="3400" dirty="0" smtClean="0">
                <a:latin typeface="Calibri" pitchFamily="34" charset="0"/>
                <a:cs typeface="Calibri" pitchFamily="34" charset="0"/>
              </a:rPr>
              <a:t>Idoso;</a:t>
            </a:r>
          </a:p>
          <a:p>
            <a:endParaRPr lang="pt-BR" sz="3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400" dirty="0" smtClean="0">
                <a:latin typeface="Calibri" pitchFamily="34" charset="0"/>
                <a:cs typeface="Calibri" pitchFamily="34" charset="0"/>
              </a:rPr>
              <a:t>Esclarecido </a:t>
            </a:r>
            <a:r>
              <a:rPr lang="pt-BR" sz="3400" dirty="0">
                <a:latin typeface="Calibri" pitchFamily="34" charset="0"/>
                <a:cs typeface="Calibri" pitchFamily="34" charset="0"/>
              </a:rPr>
              <a:t>a comunidade sobre a importância </a:t>
            </a:r>
            <a:r>
              <a:rPr lang="pt-BR" sz="3400" dirty="0" smtClean="0">
                <a:latin typeface="Calibri" pitchFamily="34" charset="0"/>
                <a:cs typeface="Calibri" pitchFamily="34" charset="0"/>
              </a:rPr>
              <a:t>do acompanhamento periódico;</a:t>
            </a:r>
          </a:p>
          <a:p>
            <a:pPr marL="82296" indent="0">
              <a:buNone/>
            </a:pPr>
            <a:endParaRPr lang="pt-BR" sz="3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400" dirty="0" smtClean="0">
                <a:latin typeface="Calibri" pitchFamily="34" charset="0"/>
                <a:cs typeface="Calibri" pitchFamily="34" charset="0"/>
              </a:rPr>
              <a:t>os ACS foram capacitados para buscar os </a:t>
            </a:r>
            <a:r>
              <a:rPr lang="pt-BR" sz="3400" dirty="0">
                <a:latin typeface="Calibri" pitchFamily="34" charset="0"/>
                <a:cs typeface="Calibri" pitchFamily="34" charset="0"/>
              </a:rPr>
              <a:t>idosos que não estão realizando </a:t>
            </a:r>
            <a:r>
              <a:rPr lang="pt-BR" sz="3400" dirty="0" smtClean="0">
                <a:latin typeface="Calibri" pitchFamily="34" charset="0"/>
                <a:cs typeface="Calibri" pitchFamily="34" charset="0"/>
              </a:rPr>
              <a:t>acompanhamento;</a:t>
            </a:r>
          </a:p>
          <a:p>
            <a:endParaRPr lang="pt-BR" sz="3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400" dirty="0" smtClean="0">
                <a:latin typeface="Calibri" pitchFamily="34" charset="0"/>
                <a:cs typeface="Calibri" pitchFamily="34" charset="0"/>
              </a:rPr>
              <a:t>Acolhimento dos idosos;</a:t>
            </a:r>
            <a:endParaRPr lang="pt-BR" sz="3400" dirty="0">
              <a:latin typeface="Calibri" pitchFamily="34" charset="0"/>
              <a:cs typeface="Calibri" pitchFamily="34" charset="0"/>
            </a:endParaRPr>
          </a:p>
          <a:p>
            <a:endParaRPr lang="pt-BR" sz="3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AÇÕES </a:t>
            </a:r>
            <a:r>
              <a:rPr lang="pt-B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 OBJETIVO </a:t>
            </a:r>
            <a:r>
              <a:rPr lang="pt-B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– QUALIDADE</a:t>
            </a:r>
          </a:p>
          <a:p>
            <a:pPr marL="82296" indent="0">
              <a:buNone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Monitorado a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realização de visita domiciliar para idosos acamados ou com problemas 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locomoção;</a:t>
            </a:r>
          </a:p>
          <a:p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Oferecido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atendimento prioritário aos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idosos;</a:t>
            </a:r>
          </a:p>
          <a:p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Realizado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Avaliação Multidimensional Rápida de 100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%;</a:t>
            </a:r>
          </a:p>
          <a:p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Orientado aos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ACS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sobre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o reconhecimento dos casos que necessitam de visita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domiciliar;</a:t>
            </a:r>
            <a:endParaRPr lang="pt-BR" sz="28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1284</TotalTime>
  <Words>1131</Words>
  <Application>Microsoft Office PowerPoint</Application>
  <PresentationFormat>Presentación en pantalla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Trebuchet MS</vt:lpstr>
      <vt:lpstr>Wingdings 2</vt:lpstr>
      <vt:lpstr>Urbano</vt:lpstr>
      <vt:lpstr>Melhoria na Assistência à Pessoa Idosa na Unidade de Saúde da Família Planície das Mangueiras, Natal/RN </vt:lpstr>
      <vt:lpstr>INTRODUÇÃO  ANÁLISE SITUACIONAL  </vt:lpstr>
      <vt:lpstr> INTRODUÇÃO CARACTERIZAÇÃO DO MUNICÍPIO   </vt:lpstr>
      <vt:lpstr>INTRODUÇÃO CARACTERIZAÇÃO DA UNIDADE  BÁSICA DE SAÚDE </vt:lpstr>
      <vt:lpstr>INTRODUÇÃO SITUAÇÃO DA AÇÃO PROGRAMÁTICA ANTES DA INTERVENÇÃO </vt:lpstr>
      <vt:lpstr>OBJETIVO</vt:lpstr>
      <vt:lpstr>OBJETIVOS ESPECÍFICOS</vt:lpstr>
      <vt:lpstr>METODOLOGIA</vt:lpstr>
      <vt:lpstr>METODOLOGIA</vt:lpstr>
      <vt:lpstr>METODOLOGIA</vt:lpstr>
      <vt:lpstr>METODOLOGIA</vt:lpstr>
      <vt:lpstr>METODOLOGIA</vt:lpstr>
      <vt:lpstr>METODOLOGIA</vt:lpstr>
      <vt:lpstr>METODOLOGIA  LOGÍSTICA</vt:lpstr>
      <vt:lpstr>METODOLOGIA  LOGÍSTICA</vt:lpstr>
      <vt:lpstr>OBJETIVO X META X RESULTADOS</vt:lpstr>
      <vt:lpstr>OBJETIVO X META X RESULTADOS</vt:lpstr>
      <vt:lpstr>OBJETIVO X META X RESULTADOS</vt:lpstr>
      <vt:lpstr>OBJETIVO X META X RESULTADOS</vt:lpstr>
      <vt:lpstr>DISCUSSÃO</vt:lpstr>
      <vt:lpstr>DISCUSSÃO</vt:lpstr>
      <vt:lpstr>Reflexão crítica sobre o aprendizado</vt:lpstr>
      <vt:lpstr>Reflexão crítica sobre o aprendizado</vt:lpstr>
      <vt:lpstr>Presentación de PowerPoint</vt:lpstr>
      <vt:lpstr>Presentación de PowerPoint</vt:lpstr>
      <vt:lpstr>Presentación de PowerPoint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Natália</dc:creator>
  <cp:lastModifiedBy>erica coelho</cp:lastModifiedBy>
  <cp:revision>69</cp:revision>
  <dcterms:created xsi:type="dcterms:W3CDTF">2015-01-20T17:18:53Z</dcterms:created>
  <dcterms:modified xsi:type="dcterms:W3CDTF">2015-02-02T13:43:13Z</dcterms:modified>
</cp:coreProperties>
</file>