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58" r:id="rId6"/>
    <p:sldId id="262" r:id="rId7"/>
    <p:sldId id="266" r:id="rId8"/>
    <p:sldId id="269" r:id="rId9"/>
    <p:sldId id="268" r:id="rId10"/>
    <p:sldId id="284" r:id="rId11"/>
    <p:sldId id="280" r:id="rId12"/>
    <p:sldId id="276" r:id="rId13"/>
    <p:sldId id="271" r:id="rId14"/>
    <p:sldId id="277" r:id="rId15"/>
    <p:sldId id="278" r:id="rId16"/>
    <p:sldId id="286" r:id="rId17"/>
    <p:sldId id="281" r:id="rId18"/>
    <p:sldId id="279" r:id="rId19"/>
    <p:sldId id="283" r:id="rId20"/>
    <p:sldId id="270" r:id="rId21"/>
    <p:sldId id="272" r:id="rId22"/>
    <p:sldId id="274" r:id="rId23"/>
    <p:sldId id="275" r:id="rId24"/>
    <p:sldId id="287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otebook\Desktop\planilha%20final%20janeiro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otebook\Desktop\planilha%20final%20janeiro%20nayar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otebook\Desktop\planilha%20final%20janeiro%20nayar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otebook\Desktop\planilha%20final%20janeiro%20nayar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otebook\Desktop\planilha%20final%20janeiro%20nayar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otebook\Desktop\planilha%20final%20janeiro%20nayar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otebook\Desktop\planilha%20final%20janeiro%20nayara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otebook\Desktop\planilha%20final%20janeiro%20nayara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otebook\Desktop\planilha%20final%20janeiro%20nayar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otebook\Desktop\planilha%20final%20janeir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otebook\Desktop\planilha%20final%20janeir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otebook\Desktop\planilha%20final%20janeiro%20nayar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otebook\Desktop\planilha%20final%20janeiro%20nayar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otebook\Desktop\planilha%20final%20janeir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otebook\Desktop\planilha%20final%20janeiro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otebook\Desktop\planilha%20final%20janeiro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otebook\Desktop\planilha%20final%20janeir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>
        <c:manualLayout>
          <c:xMode val="edge"/>
          <c:yMode val="edge"/>
          <c:x val="0.14526321204541146"/>
          <c:y val="2.932551319648094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115001879934759"/>
          <c:y val="0.35897564308480689"/>
          <c:w val="0.84188996114801362"/>
          <c:h val="0.5238113975625199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</c:f>
              <c:strCache>
                <c:ptCount val="1"/>
                <c:pt idx="0">
                  <c:v>Proporção de crianças, adolescentes e jovens matriculados na escola alvo submetidas às ações em saúde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Indicadores!$D$6:$F$6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Indicadores!$D$7:$F$7</c:f>
              <c:numCache>
                <c:formatCode>0.0%</c:formatCode>
                <c:ptCount val="3"/>
                <c:pt idx="0">
                  <c:v>0.26</c:v>
                </c:pt>
                <c:pt idx="1">
                  <c:v>0.60000000000000064</c:v>
                </c:pt>
                <c:pt idx="2">
                  <c:v>0.60000000000000064</c:v>
                </c:pt>
              </c:numCache>
            </c:numRef>
          </c:val>
        </c:ser>
        <c:axId val="52624384"/>
        <c:axId val="53224192"/>
      </c:barChart>
      <c:catAx>
        <c:axId val="526243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224192"/>
        <c:crosses val="autoZero"/>
        <c:auto val="1"/>
        <c:lblAlgn val="ctr"/>
        <c:lblOffset val="100"/>
      </c:catAx>
      <c:valAx>
        <c:axId val="5322419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6243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983483163863969"/>
          <c:y val="0.34137931034483004"/>
          <c:w val="0.84297605704422074"/>
          <c:h val="0.5482758620689656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buscas realizadas às crianças, adolescentes e jovens que não compareceram às ações realizadas na escola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Indicadores!$D$56:$F$56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Indicadores!$D$57:$F$57</c:f>
              <c:numCache>
                <c:formatCode>0.0%</c:formatCode>
                <c:ptCount val="3"/>
                <c:pt idx="0">
                  <c:v>0</c:v>
                </c:pt>
                <c:pt idx="1">
                  <c:v>0.84210526315789702</c:v>
                </c:pt>
                <c:pt idx="2">
                  <c:v>1</c:v>
                </c:pt>
              </c:numCache>
            </c:numRef>
          </c:val>
        </c:ser>
        <c:axId val="53917184"/>
        <c:axId val="53918720"/>
      </c:barChart>
      <c:catAx>
        <c:axId val="539171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918720"/>
        <c:crosses val="autoZero"/>
        <c:auto val="1"/>
        <c:lblAlgn val="ctr"/>
        <c:lblOffset val="100"/>
      </c:catAx>
      <c:valAx>
        <c:axId val="5391872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9171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717194833480969"/>
          <c:y val="0.30268312486202731"/>
          <c:w val="0.84646631641871162"/>
          <c:h val="0.5747147940418240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Indicadores!$C$64</c:f>
              <c:strCache>
                <c:ptCount val="1"/>
                <c:pt idx="0">
                  <c:v>Proporção de crianças, adolescentes e jovens com registro atualizado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Indicadores!$D$63:$F$63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Indicadores!$D$64:$F$64</c:f>
              <c:numCache>
                <c:formatCode>0.0%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0.60000000000000064</c:v>
                </c:pt>
              </c:numCache>
            </c:numRef>
          </c:val>
        </c:ser>
        <c:axId val="54135040"/>
        <c:axId val="54182272"/>
      </c:barChart>
      <c:catAx>
        <c:axId val="541350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182272"/>
        <c:crosses val="autoZero"/>
        <c:auto val="1"/>
        <c:lblAlgn val="ctr"/>
        <c:lblOffset val="100"/>
      </c:catAx>
      <c:valAx>
        <c:axId val="5418227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1350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>
        <c:manualLayout>
          <c:xMode val="edge"/>
          <c:yMode val="edge"/>
          <c:x val="7.9113967212738195E-2"/>
          <c:y val="0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623257866570944"/>
          <c:y val="0.34482831195344893"/>
          <c:w val="0.84769622026888403"/>
          <c:h val="0.5129321140307485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Indicadores!$C$109</c:f>
              <c:strCache>
                <c:ptCount val="1"/>
                <c:pt idx="0">
                  <c:v>Proporção de crianças, adolescentes e jovens com orientações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Indicadores!$D$108:$F$108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Indicadores!$D$109:$F$109</c:f>
              <c:numCache>
                <c:formatCode>0.0%</c:formatCode>
                <c:ptCount val="3"/>
                <c:pt idx="0">
                  <c:v>0</c:v>
                </c:pt>
                <c:pt idx="1">
                  <c:v>0.60000000000000064</c:v>
                </c:pt>
                <c:pt idx="2">
                  <c:v>0.60000000000000064</c:v>
                </c:pt>
              </c:numCache>
            </c:numRef>
          </c:val>
        </c:ser>
        <c:axId val="53929856"/>
        <c:axId val="53625216"/>
      </c:barChart>
      <c:catAx>
        <c:axId val="539298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3625216"/>
        <c:crosses val="autoZero"/>
        <c:auto val="1"/>
        <c:lblAlgn val="ctr"/>
        <c:lblOffset val="100"/>
      </c:catAx>
      <c:valAx>
        <c:axId val="5362521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39298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885245901639344"/>
          <c:y val="0.39130510303140464"/>
          <c:w val="0.84426229508196315"/>
          <c:h val="0.4822143693922362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crianças, adolescentes e jovens  matriculados na escola alvo com orientações nutricionais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Indicadores!$D$70:$F$70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Indicadores!$D$71:$F$71</c:f>
              <c:numCache>
                <c:formatCode>0.0%</c:formatCode>
                <c:ptCount val="3"/>
                <c:pt idx="0">
                  <c:v>0</c:v>
                </c:pt>
                <c:pt idx="1">
                  <c:v>0.60000000000000064</c:v>
                </c:pt>
                <c:pt idx="2">
                  <c:v>0.60000000000000064</c:v>
                </c:pt>
              </c:numCache>
            </c:numRef>
          </c:val>
        </c:ser>
        <c:axId val="53640576"/>
        <c:axId val="53662848"/>
      </c:barChart>
      <c:catAx>
        <c:axId val="536405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662848"/>
        <c:crosses val="autoZero"/>
        <c:auto val="1"/>
        <c:lblAlgn val="ctr"/>
        <c:lblOffset val="100"/>
      </c:catAx>
      <c:valAx>
        <c:axId val="5366284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6405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crianças, adolescentes e jovens matriculados na escola alvo com orientação para prática de atividade física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646609184019642"/>
          <c:y val="0.38823678093129982"/>
          <c:w val="0.84739121994073963"/>
          <c:h val="0.4862763720755687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Indicadores!$C$84</c:f>
              <c:strCache>
                <c:ptCount val="1"/>
                <c:pt idx="0">
                  <c:v>Proporção de crianças, adolescentes e jovens matirculados na escola alvo com orientação para prática de atividade física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Indicadores!$D$83:$F$83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Indicadores!$D$84:$F$84</c:f>
              <c:numCache>
                <c:formatCode>0.0%</c:formatCode>
                <c:ptCount val="3"/>
                <c:pt idx="0">
                  <c:v>0</c:v>
                </c:pt>
                <c:pt idx="1">
                  <c:v>0.60000000000000064</c:v>
                </c:pt>
                <c:pt idx="2">
                  <c:v>0.60000000000000064</c:v>
                </c:pt>
              </c:numCache>
            </c:numRef>
          </c:val>
        </c:ser>
        <c:axId val="54027776"/>
        <c:axId val="54029312"/>
      </c:barChart>
      <c:catAx>
        <c:axId val="540277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4029312"/>
        <c:crosses val="autoZero"/>
        <c:auto val="1"/>
        <c:lblAlgn val="ctr"/>
        <c:lblOffset val="100"/>
      </c:catAx>
      <c:valAx>
        <c:axId val="5402931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40277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646609184019642"/>
          <c:y val="0.42400082812661782"/>
          <c:w val="0.84739121994073963"/>
          <c:h val="0.4480008750017093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Indicadores!$C$103</c:f>
              <c:strCache>
                <c:ptCount val="1"/>
                <c:pt idx="0">
                  <c:v>Proporção de crianças, adolescentes e jovens matriculados na escola alvo que foram orientados sobre cuidados com o ambiente para promoção da saúde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Indicadores!$D$102:$F$102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Indicadores!$D$103:$F$103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0.60000000000000064</c:v>
                </c:pt>
              </c:numCache>
            </c:numRef>
          </c:val>
        </c:ser>
        <c:axId val="54082560"/>
        <c:axId val="54092544"/>
      </c:barChart>
      <c:catAx>
        <c:axId val="540825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4092544"/>
        <c:crosses val="autoZero"/>
        <c:auto val="1"/>
        <c:lblAlgn val="ctr"/>
        <c:lblOffset val="100"/>
      </c:catAx>
      <c:valAx>
        <c:axId val="5409254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40825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>
        <c:manualLayout>
          <c:xMode val="edge"/>
          <c:yMode val="edge"/>
          <c:x val="8.8901642760933333E-2"/>
          <c:y val="0"/>
        </c:manualLayout>
      </c:layout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693559898681603"/>
          <c:y val="0.38671948760888836"/>
          <c:w val="0.84677502714590891"/>
          <c:h val="0.4882821813243548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Indicadores!$C$78</c:f>
              <c:strCache>
                <c:ptCount val="1"/>
                <c:pt idx="0">
                  <c:v>Proporção de crianças, adolescentes e jovens matriculados na escola alvo que foram orientados sobre prevenção de acidentes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Indicadores!$D$77:$F$77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Indicadores!$D$78:$F$78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0.60000000000000064</c:v>
                </c:pt>
              </c:numCache>
            </c:numRef>
          </c:val>
        </c:ser>
        <c:axId val="54116352"/>
        <c:axId val="54117888"/>
      </c:barChart>
      <c:catAx>
        <c:axId val="541163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117888"/>
        <c:crosses val="autoZero"/>
        <c:auto val="1"/>
        <c:lblAlgn val="ctr"/>
        <c:lblOffset val="100"/>
      </c:catAx>
      <c:valAx>
        <c:axId val="5411788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1163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740890688259108"/>
          <c:y val="0.42735221083822145"/>
          <c:w val="0.84615384615385025"/>
          <c:h val="0.4358992550549856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Indicadores!$C$90</c:f>
              <c:strCache>
                <c:ptCount val="1"/>
                <c:pt idx="0">
                  <c:v>Proporção de crianças, adolescentes e jovens matriculados na escola alvo orientados quanto a bullying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Indicadores!$D$89:$F$89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Indicadores!$D$90:$F$90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0.60000000000000064</c:v>
                </c:pt>
              </c:numCache>
            </c:numRef>
          </c:val>
        </c:ser>
        <c:axId val="60978688"/>
        <c:axId val="83794560"/>
      </c:barChart>
      <c:catAx>
        <c:axId val="609786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83794560"/>
        <c:crosses val="autoZero"/>
        <c:auto val="1"/>
        <c:lblAlgn val="ctr"/>
        <c:lblOffset val="100"/>
      </c:catAx>
      <c:valAx>
        <c:axId val="8379456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09786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115001879934759"/>
          <c:y val="0.35897564308480689"/>
          <c:w val="0.84188996114801362"/>
          <c:h val="0.5238113975625199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</c:f>
              <c:strCache>
                <c:ptCount val="1"/>
                <c:pt idx="0">
                  <c:v>Proporção de crianças, adolescentes e jovens matriculados na escola alvo submetidas às ações em saúde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Indicadores!$D$6:$F$6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Indicadores!$D$7:$F$7</c:f>
              <c:numCache>
                <c:formatCode>0.0%</c:formatCode>
                <c:ptCount val="3"/>
                <c:pt idx="0">
                  <c:v>0.26</c:v>
                </c:pt>
                <c:pt idx="1">
                  <c:v>0.60000000000000064</c:v>
                </c:pt>
                <c:pt idx="2">
                  <c:v>0.60000000000000064</c:v>
                </c:pt>
              </c:numCache>
            </c:numRef>
          </c:val>
        </c:ser>
        <c:axId val="53260672"/>
        <c:axId val="53262208"/>
      </c:barChart>
      <c:catAx>
        <c:axId val="532606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262208"/>
        <c:crosses val="autoZero"/>
        <c:auto val="1"/>
        <c:lblAlgn val="ctr"/>
        <c:lblOffset val="100"/>
      </c:catAx>
      <c:valAx>
        <c:axId val="5326220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2606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164948453608262"/>
          <c:y val="0.35379123736327661"/>
          <c:w val="0.84123711340206186"/>
          <c:h val="0.5306868560449149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crianças, adolescentes e jovens matriculados na escola alvo com avaliação clínica e psicossocial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Indicadores!$D$13:$F$13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Indicadores!$D$14:$F$14</c:f>
              <c:numCache>
                <c:formatCode>0.0%</c:formatCode>
                <c:ptCount val="3"/>
                <c:pt idx="0">
                  <c:v>0.26</c:v>
                </c:pt>
                <c:pt idx="1">
                  <c:v>0.60000000000000064</c:v>
                </c:pt>
                <c:pt idx="2">
                  <c:v>0.60000000000000064</c:v>
                </c:pt>
              </c:numCache>
            </c:numRef>
          </c:val>
        </c:ser>
        <c:axId val="53580160"/>
        <c:axId val="53581696"/>
      </c:barChart>
      <c:catAx>
        <c:axId val="535801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581696"/>
        <c:crosses val="autoZero"/>
        <c:auto val="1"/>
        <c:lblAlgn val="ctr"/>
        <c:lblOffset val="100"/>
      </c:catAx>
      <c:valAx>
        <c:axId val="5358169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58016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008305852714667"/>
          <c:y val="0.36842105263157893"/>
          <c:w val="0.84265180725084476"/>
          <c:h val="0.5112781954887217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Indicadores!$C$20</c:f>
              <c:strCache>
                <c:ptCount val="1"/>
                <c:pt idx="0">
                  <c:v>Proporção de crianças, adolescentes e jovens matriculados na escola alvo com aferição da pressão arterial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Indicadores!$D$19:$F$19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Indicadores!$D$20:$F$20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0.60000000000000064</c:v>
                </c:pt>
              </c:numCache>
            </c:numRef>
          </c:val>
        </c:ser>
        <c:axId val="53591040"/>
        <c:axId val="53760768"/>
      </c:barChart>
      <c:catAx>
        <c:axId val="535910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760768"/>
        <c:crosses val="autoZero"/>
        <c:auto val="1"/>
        <c:lblAlgn val="ctr"/>
        <c:lblOffset val="100"/>
      </c:catAx>
      <c:valAx>
        <c:axId val="5376076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5910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291691674177399"/>
          <c:y val="0.36531431135103065"/>
          <c:w val="0.83958504147347635"/>
          <c:h val="0.5166060968600395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Indicadores!$C$26</c:f>
              <c:strCache>
                <c:ptCount val="1"/>
                <c:pt idx="0">
                  <c:v>Proporção de crianças, adolescentes e jovens matriculados na escola alvo com avaliação da acuidade visual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Indicadores!$D$25:$F$25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Indicadores!$D$26:$F$26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0.60000000000000064</c:v>
                </c:pt>
              </c:numCache>
            </c:numRef>
          </c:val>
        </c:ser>
        <c:axId val="53776384"/>
        <c:axId val="53777920"/>
      </c:barChart>
      <c:catAx>
        <c:axId val="537763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777920"/>
        <c:crosses val="autoZero"/>
        <c:auto val="1"/>
        <c:lblAlgn val="ctr"/>
        <c:lblOffset val="100"/>
      </c:catAx>
      <c:valAx>
        <c:axId val="5377792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37763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983483163863969"/>
          <c:y val="0.32916800605471402"/>
          <c:w val="0.84297605704422074"/>
          <c:h val="0.5375021871019941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Indicadores!$C$44</c:f>
              <c:strCache>
                <c:ptCount val="1"/>
                <c:pt idx="0">
                  <c:v>Proporção de crianças, adolescentes e jovens matriculados na escola alvo com avaliação nutricional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Indicadores!$D$43:$F$43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Indicadores!$D$44:$F$44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axId val="53699712"/>
        <c:axId val="53701248"/>
      </c:barChart>
      <c:catAx>
        <c:axId val="536997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3701248"/>
        <c:crosses val="autoZero"/>
        <c:auto val="1"/>
        <c:lblAlgn val="ctr"/>
        <c:lblOffset val="100"/>
      </c:catAx>
      <c:valAx>
        <c:axId val="5370124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36997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Proporção de crianças, adolescentes e jovens matriculados na escola alvo com avaliação </a:t>
            </a:r>
            <a:r>
              <a:rPr lang="pt-BR" dirty="0" smtClean="0"/>
              <a:t>da</a:t>
            </a:r>
            <a:r>
              <a:rPr lang="pt-BR" baseline="0" dirty="0" smtClean="0"/>
              <a:t> audição</a:t>
            </a:r>
            <a:endParaRPr lang="pt-BR" dirty="0"/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983483163863971"/>
          <c:y val="0.32916800605471414"/>
          <c:w val="0.84297605704422074"/>
          <c:h val="0.5375021871019938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Indicadores!$C$44</c:f>
              <c:strCache>
                <c:ptCount val="1"/>
                <c:pt idx="0">
                  <c:v>Proporção de crianças, adolescentes e jovens matriculados na escola alvo com avaliação nutricional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Indicadores!$D$43:$F$43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Indicadores!$D$44:$F$44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axId val="53734400"/>
        <c:axId val="53822208"/>
      </c:barChart>
      <c:catAx>
        <c:axId val="537344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3822208"/>
        <c:crosses val="autoZero"/>
        <c:auto val="1"/>
        <c:lblAlgn val="ctr"/>
        <c:lblOffset val="100"/>
      </c:catAx>
      <c:valAx>
        <c:axId val="5382220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37344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008305852714667"/>
          <c:y val="0.39200076562649788"/>
          <c:w val="0.84265180725084476"/>
          <c:h val="0.4800009375018313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Indicadores!$C$38</c:f>
              <c:strCache>
                <c:ptCount val="1"/>
                <c:pt idx="0">
                  <c:v>Proporção de crianças, adolescentes e jovens matriculados na escola alvo com atualização do calendário vacinal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Indicadores!$D$37:$F$37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Indicadores!$D$38:$F$38</c:f>
              <c:numCache>
                <c:formatCode>0.0%</c:formatCode>
                <c:ptCount val="3"/>
                <c:pt idx="0">
                  <c:v>0</c:v>
                </c:pt>
                <c:pt idx="1">
                  <c:v>0.26</c:v>
                </c:pt>
                <c:pt idx="2">
                  <c:v>0.44666666666666682</c:v>
                </c:pt>
              </c:numCache>
            </c:numRef>
          </c:val>
        </c:ser>
        <c:axId val="53836800"/>
        <c:axId val="53854976"/>
      </c:barChart>
      <c:catAx>
        <c:axId val="538368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3854976"/>
        <c:crosses val="autoZero"/>
        <c:auto val="1"/>
        <c:lblAlgn val="ctr"/>
        <c:lblOffset val="100"/>
      </c:catAx>
      <c:valAx>
        <c:axId val="5385497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38368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317327766179582"/>
          <c:y val="0.40485909993970814"/>
          <c:w val="0.83924843423799855"/>
          <c:h val="0.4655879649306650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crianças, adolescentes e jovens matriculados na escola alvo com avaliação da saúde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0.26</c:v>
                </c:pt>
                <c:pt idx="1">
                  <c:v>0.60000000000000064</c:v>
                </c:pt>
                <c:pt idx="2">
                  <c:v>0.60000000000000064</c:v>
                </c:pt>
              </c:numCache>
            </c:numRef>
          </c:val>
        </c:ser>
        <c:axId val="53891456"/>
        <c:axId val="53892992"/>
      </c:barChart>
      <c:catAx>
        <c:axId val="538914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3892992"/>
        <c:crosses val="autoZero"/>
        <c:auto val="1"/>
        <c:lblAlgn val="ctr"/>
        <c:lblOffset val="100"/>
      </c:catAx>
      <c:valAx>
        <c:axId val="5389299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38914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9F9386-3F28-4887-B377-BFC382676FD3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410F96B8-84CA-4F88-B553-158EACF476C4}">
      <dgm:prSet phldrT="[Texto]"/>
      <dgm:spPr/>
      <dgm:t>
        <a:bodyPr/>
        <a:lstStyle/>
        <a:p>
          <a:r>
            <a:rPr lang="pt-BR" dirty="0" smtClean="0"/>
            <a:t>Ampliação da cobertura da atenção a crianças </a:t>
          </a:r>
          <a:endParaRPr lang="pt-BR" dirty="0"/>
        </a:p>
      </dgm:t>
    </dgm:pt>
    <dgm:pt modelId="{779AA060-60A6-44AA-BC13-FAADF19D12BF}" type="parTrans" cxnId="{08E35F10-5DFC-4F9B-A9F7-F593F32D1E31}">
      <dgm:prSet/>
      <dgm:spPr/>
      <dgm:t>
        <a:bodyPr/>
        <a:lstStyle/>
        <a:p>
          <a:endParaRPr lang="pt-BR"/>
        </a:p>
      </dgm:t>
    </dgm:pt>
    <dgm:pt modelId="{A5703683-7107-4B04-A22A-8335AE427687}" type="sibTrans" cxnId="{08E35F10-5DFC-4F9B-A9F7-F593F32D1E31}">
      <dgm:prSet/>
      <dgm:spPr/>
      <dgm:t>
        <a:bodyPr/>
        <a:lstStyle/>
        <a:p>
          <a:endParaRPr lang="pt-BR"/>
        </a:p>
      </dgm:t>
    </dgm:pt>
    <dgm:pt modelId="{1EA30D04-60C4-47D3-B0E9-A5730B1DD66B}">
      <dgm:prSet phldrT="[Texto]"/>
      <dgm:spPr/>
      <dgm:t>
        <a:bodyPr/>
        <a:lstStyle/>
        <a:p>
          <a:r>
            <a:rPr lang="pt-BR" dirty="0" smtClean="0"/>
            <a:t>Melhoria dos registros e a qualificação da atenção </a:t>
          </a:r>
          <a:endParaRPr lang="pt-BR" dirty="0"/>
        </a:p>
      </dgm:t>
    </dgm:pt>
    <dgm:pt modelId="{D0999A49-ECC6-46EA-86AB-6F3E81EA5257}" type="parTrans" cxnId="{AC826BF6-7B0D-494F-941A-1A03FF8F8084}">
      <dgm:prSet/>
      <dgm:spPr/>
      <dgm:t>
        <a:bodyPr/>
        <a:lstStyle/>
        <a:p>
          <a:endParaRPr lang="pt-BR"/>
        </a:p>
      </dgm:t>
    </dgm:pt>
    <dgm:pt modelId="{BA44AA8B-8C20-40C6-A11C-B7ACF1E6B14E}" type="sibTrans" cxnId="{AC826BF6-7B0D-494F-941A-1A03FF8F8084}">
      <dgm:prSet/>
      <dgm:spPr/>
      <dgm:t>
        <a:bodyPr/>
        <a:lstStyle/>
        <a:p>
          <a:endParaRPr lang="pt-BR"/>
        </a:p>
      </dgm:t>
    </dgm:pt>
    <dgm:pt modelId="{CDD09B33-DEBF-4EFB-A5B7-B315B97BA4F9}">
      <dgm:prSet phldrT="[Texto]"/>
      <dgm:spPr/>
      <dgm:t>
        <a:bodyPr/>
        <a:lstStyle/>
        <a:p>
          <a:r>
            <a:rPr lang="pt-BR" dirty="0" smtClean="0"/>
            <a:t>Ampliação da primeira consulta odontológica programática </a:t>
          </a:r>
          <a:endParaRPr lang="pt-BR" dirty="0"/>
        </a:p>
      </dgm:t>
    </dgm:pt>
    <dgm:pt modelId="{B975550E-58FA-44C1-B1A3-D19219FB8266}" type="parTrans" cxnId="{987F3840-51E3-4465-9AD5-F150F877DF84}">
      <dgm:prSet/>
      <dgm:spPr/>
      <dgm:t>
        <a:bodyPr/>
        <a:lstStyle/>
        <a:p>
          <a:endParaRPr lang="pt-BR"/>
        </a:p>
      </dgm:t>
    </dgm:pt>
    <dgm:pt modelId="{D0F13AD3-E715-4A83-ACA8-CF8DFA0E8F78}" type="sibTrans" cxnId="{987F3840-51E3-4465-9AD5-F150F877DF84}">
      <dgm:prSet/>
      <dgm:spPr/>
      <dgm:t>
        <a:bodyPr/>
        <a:lstStyle/>
        <a:p>
          <a:endParaRPr lang="pt-BR"/>
        </a:p>
      </dgm:t>
    </dgm:pt>
    <dgm:pt modelId="{143C7E3E-0F2C-4E95-94D2-935924AA01CE}">
      <dgm:prSet/>
      <dgm:spPr/>
      <dgm:t>
        <a:bodyPr/>
        <a:lstStyle/>
        <a:p>
          <a:r>
            <a:rPr lang="pt-BR" dirty="0" smtClean="0"/>
            <a:t>Melhorando a qualidade à atenção a saúde bucal dos escolares</a:t>
          </a:r>
          <a:endParaRPr lang="pt-BR" dirty="0"/>
        </a:p>
      </dgm:t>
    </dgm:pt>
    <dgm:pt modelId="{903410F4-9796-42F3-8929-11E2A8C22C49}" type="parTrans" cxnId="{651554D8-39CD-4855-87A5-2FD3D6941725}">
      <dgm:prSet/>
      <dgm:spPr/>
      <dgm:t>
        <a:bodyPr/>
        <a:lstStyle/>
        <a:p>
          <a:endParaRPr lang="pt-BR"/>
        </a:p>
      </dgm:t>
    </dgm:pt>
    <dgm:pt modelId="{53124671-96D8-4858-8AF4-87FC5E93EC1C}" type="sibTrans" cxnId="{651554D8-39CD-4855-87A5-2FD3D6941725}">
      <dgm:prSet/>
      <dgm:spPr/>
      <dgm:t>
        <a:bodyPr/>
        <a:lstStyle/>
        <a:p>
          <a:endParaRPr lang="pt-BR"/>
        </a:p>
      </dgm:t>
    </dgm:pt>
    <dgm:pt modelId="{58E303C5-6FF1-4680-B8C4-8BE2B587CC6C}">
      <dgm:prSet/>
      <dgm:spPr/>
      <dgm:t>
        <a:bodyPr/>
        <a:lstStyle/>
        <a:p>
          <a:r>
            <a:rPr lang="pt-BR" dirty="0" smtClean="0"/>
            <a:t>E a</a:t>
          </a:r>
          <a:r>
            <a:rPr lang="pt-BR" dirty="0" smtClean="0"/>
            <a:t> adesão ao atendimento à saúde bucal</a:t>
          </a:r>
          <a:endParaRPr lang="pt-BR" dirty="0"/>
        </a:p>
      </dgm:t>
    </dgm:pt>
    <dgm:pt modelId="{6B10413C-2CF1-4E0A-A0B5-649D39EEC188}" type="parTrans" cxnId="{3D900421-A273-4EA0-B47B-E9A73CA2D576}">
      <dgm:prSet/>
      <dgm:spPr/>
      <dgm:t>
        <a:bodyPr/>
        <a:lstStyle/>
        <a:p>
          <a:endParaRPr lang="pt-BR"/>
        </a:p>
      </dgm:t>
    </dgm:pt>
    <dgm:pt modelId="{DF1B0711-7FEE-4576-AB79-327F843B5E51}" type="sibTrans" cxnId="{3D900421-A273-4EA0-B47B-E9A73CA2D576}">
      <dgm:prSet/>
      <dgm:spPr/>
      <dgm:t>
        <a:bodyPr/>
        <a:lstStyle/>
        <a:p>
          <a:endParaRPr lang="pt-BR"/>
        </a:p>
      </dgm:t>
    </dgm:pt>
    <dgm:pt modelId="{451A088F-8E8D-4B4D-BF4C-400CF52E62F6}" type="pres">
      <dgm:prSet presAssocID="{BA9F9386-3F28-4887-B377-BFC382676FD3}" presName="outerComposite" presStyleCnt="0">
        <dgm:presLayoutVars>
          <dgm:chMax val="5"/>
          <dgm:dir/>
          <dgm:resizeHandles val="exact"/>
        </dgm:presLayoutVars>
      </dgm:prSet>
      <dgm:spPr/>
    </dgm:pt>
    <dgm:pt modelId="{936188B6-4C28-4B9D-9112-A1A2BC431975}" type="pres">
      <dgm:prSet presAssocID="{BA9F9386-3F28-4887-B377-BFC382676FD3}" presName="dummyMaxCanvas" presStyleCnt="0">
        <dgm:presLayoutVars/>
      </dgm:prSet>
      <dgm:spPr/>
    </dgm:pt>
    <dgm:pt modelId="{22240331-C6EB-4B45-8E6F-BFB906897390}" type="pres">
      <dgm:prSet presAssocID="{BA9F9386-3F28-4887-B377-BFC382676FD3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E807D4-133B-49FD-8E4D-81049B8578B4}" type="pres">
      <dgm:prSet presAssocID="{BA9F9386-3F28-4887-B377-BFC382676FD3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8A0836A-431C-4AD3-80BC-FF482E533980}" type="pres">
      <dgm:prSet presAssocID="{BA9F9386-3F28-4887-B377-BFC382676FD3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296F9D-DF3B-4C33-80F3-2644E5A3F24D}" type="pres">
      <dgm:prSet presAssocID="{BA9F9386-3F28-4887-B377-BFC382676FD3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F3088A-7B9C-4839-B0A4-30B5E71E8B3A}" type="pres">
      <dgm:prSet presAssocID="{BA9F9386-3F28-4887-B377-BFC382676FD3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6AE9D3-A7A3-460E-AEFD-D9B94A5DF3E0}" type="pres">
      <dgm:prSet presAssocID="{BA9F9386-3F28-4887-B377-BFC382676FD3}" presName="FiveConn_1-2" presStyleLbl="fgAccFollowNode1" presStyleIdx="0" presStyleCnt="4">
        <dgm:presLayoutVars>
          <dgm:bulletEnabled val="1"/>
        </dgm:presLayoutVars>
      </dgm:prSet>
      <dgm:spPr/>
    </dgm:pt>
    <dgm:pt modelId="{8291847C-80B1-41F8-B144-0ED435DFD193}" type="pres">
      <dgm:prSet presAssocID="{BA9F9386-3F28-4887-B377-BFC382676FD3}" presName="FiveConn_2-3" presStyleLbl="fgAccFollowNode1" presStyleIdx="1" presStyleCnt="4">
        <dgm:presLayoutVars>
          <dgm:bulletEnabled val="1"/>
        </dgm:presLayoutVars>
      </dgm:prSet>
      <dgm:spPr/>
    </dgm:pt>
    <dgm:pt modelId="{22D2AEBD-8CCB-4957-BDA5-86CD04B7943F}" type="pres">
      <dgm:prSet presAssocID="{BA9F9386-3F28-4887-B377-BFC382676FD3}" presName="FiveConn_3-4" presStyleLbl="fgAccFollowNode1" presStyleIdx="2" presStyleCnt="4">
        <dgm:presLayoutVars>
          <dgm:bulletEnabled val="1"/>
        </dgm:presLayoutVars>
      </dgm:prSet>
      <dgm:spPr/>
    </dgm:pt>
    <dgm:pt modelId="{5DDA02CF-4395-4486-81F2-656C59BDFC2A}" type="pres">
      <dgm:prSet presAssocID="{BA9F9386-3F28-4887-B377-BFC382676FD3}" presName="FiveConn_4-5" presStyleLbl="fgAccFollowNode1" presStyleIdx="3" presStyleCnt="4">
        <dgm:presLayoutVars>
          <dgm:bulletEnabled val="1"/>
        </dgm:presLayoutVars>
      </dgm:prSet>
      <dgm:spPr/>
    </dgm:pt>
    <dgm:pt modelId="{DF23204E-CDC2-4B8A-B06B-CAB40CFAFD2A}" type="pres">
      <dgm:prSet presAssocID="{BA9F9386-3F28-4887-B377-BFC382676FD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749BCF-D84E-4DBE-93F4-868962E4C434}" type="pres">
      <dgm:prSet presAssocID="{BA9F9386-3F28-4887-B377-BFC382676FD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1CB1B7-58C1-460C-9E72-F25058206850}" type="pres">
      <dgm:prSet presAssocID="{BA9F9386-3F28-4887-B377-BFC382676FD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74C6C0-8898-40CA-984E-F2CE70256339}" type="pres">
      <dgm:prSet presAssocID="{BA9F9386-3F28-4887-B377-BFC382676FD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32F0B9-0525-4E0B-B500-60366A545AA6}" type="pres">
      <dgm:prSet presAssocID="{BA9F9386-3F28-4887-B377-BFC382676FD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C826BF6-7B0D-494F-941A-1A03FF8F8084}" srcId="{BA9F9386-3F28-4887-B377-BFC382676FD3}" destId="{1EA30D04-60C4-47D3-B0E9-A5730B1DD66B}" srcOrd="1" destOrd="0" parTransId="{D0999A49-ECC6-46EA-86AB-6F3E81EA5257}" sibTransId="{BA44AA8B-8C20-40C6-A11C-B7ACF1E6B14E}"/>
    <dgm:cxn modelId="{ECC3A8CB-9D14-4CAB-B75D-F9FFFBC728DF}" type="presOf" srcId="{A5703683-7107-4B04-A22A-8335AE427687}" destId="{FE6AE9D3-A7A3-460E-AEFD-D9B94A5DF3E0}" srcOrd="0" destOrd="0" presId="urn:microsoft.com/office/officeart/2005/8/layout/vProcess5"/>
    <dgm:cxn modelId="{3D900421-A273-4EA0-B47B-E9A73CA2D576}" srcId="{BA9F9386-3F28-4887-B377-BFC382676FD3}" destId="{58E303C5-6FF1-4680-B8C4-8BE2B587CC6C}" srcOrd="4" destOrd="0" parTransId="{6B10413C-2CF1-4E0A-A0B5-649D39EEC188}" sibTransId="{DF1B0711-7FEE-4576-AB79-327F843B5E51}"/>
    <dgm:cxn modelId="{08E35F10-5DFC-4F9B-A9F7-F593F32D1E31}" srcId="{BA9F9386-3F28-4887-B377-BFC382676FD3}" destId="{410F96B8-84CA-4F88-B553-158EACF476C4}" srcOrd="0" destOrd="0" parTransId="{779AA060-60A6-44AA-BC13-FAADF19D12BF}" sibTransId="{A5703683-7107-4B04-A22A-8335AE427687}"/>
    <dgm:cxn modelId="{987F3840-51E3-4465-9AD5-F150F877DF84}" srcId="{BA9F9386-3F28-4887-B377-BFC382676FD3}" destId="{CDD09B33-DEBF-4EFB-A5B7-B315B97BA4F9}" srcOrd="2" destOrd="0" parTransId="{B975550E-58FA-44C1-B1A3-D19219FB8266}" sibTransId="{D0F13AD3-E715-4A83-ACA8-CF8DFA0E8F78}"/>
    <dgm:cxn modelId="{A037711B-320E-4C4A-BF1D-BF4F359E05BF}" type="presOf" srcId="{CDD09B33-DEBF-4EFB-A5B7-B315B97BA4F9}" destId="{68A0836A-431C-4AD3-80BC-FF482E533980}" srcOrd="0" destOrd="0" presId="urn:microsoft.com/office/officeart/2005/8/layout/vProcess5"/>
    <dgm:cxn modelId="{9FA22C7E-1DFF-4AA8-9A2E-1EFD396FF1E7}" type="presOf" srcId="{143C7E3E-0F2C-4E95-94D2-935924AA01CE}" destId="{9C296F9D-DF3B-4C33-80F3-2644E5A3F24D}" srcOrd="0" destOrd="0" presId="urn:microsoft.com/office/officeart/2005/8/layout/vProcess5"/>
    <dgm:cxn modelId="{A1BCFE5F-C94B-48DF-9EC9-705933D9A2B6}" type="presOf" srcId="{410F96B8-84CA-4F88-B553-158EACF476C4}" destId="{22240331-C6EB-4B45-8E6F-BFB906897390}" srcOrd="0" destOrd="0" presId="urn:microsoft.com/office/officeart/2005/8/layout/vProcess5"/>
    <dgm:cxn modelId="{3E850EEC-5631-4A43-BB12-37A19E5471FA}" type="presOf" srcId="{BA9F9386-3F28-4887-B377-BFC382676FD3}" destId="{451A088F-8E8D-4B4D-BF4C-400CF52E62F6}" srcOrd="0" destOrd="0" presId="urn:microsoft.com/office/officeart/2005/8/layout/vProcess5"/>
    <dgm:cxn modelId="{152A31EE-B436-41EE-95A9-5909A288B010}" type="presOf" srcId="{BA44AA8B-8C20-40C6-A11C-B7ACF1E6B14E}" destId="{8291847C-80B1-41F8-B144-0ED435DFD193}" srcOrd="0" destOrd="0" presId="urn:microsoft.com/office/officeart/2005/8/layout/vProcess5"/>
    <dgm:cxn modelId="{651554D8-39CD-4855-87A5-2FD3D6941725}" srcId="{BA9F9386-3F28-4887-B377-BFC382676FD3}" destId="{143C7E3E-0F2C-4E95-94D2-935924AA01CE}" srcOrd="3" destOrd="0" parTransId="{903410F4-9796-42F3-8929-11E2A8C22C49}" sibTransId="{53124671-96D8-4858-8AF4-87FC5E93EC1C}"/>
    <dgm:cxn modelId="{EFC87158-B472-4303-8599-26BBB650551F}" type="presOf" srcId="{58E303C5-6FF1-4680-B8C4-8BE2B587CC6C}" destId="{1AF3088A-7B9C-4839-B0A4-30B5E71E8B3A}" srcOrd="0" destOrd="0" presId="urn:microsoft.com/office/officeart/2005/8/layout/vProcess5"/>
    <dgm:cxn modelId="{B2B3C25F-6D66-407D-8378-E1652CACDC73}" type="presOf" srcId="{143C7E3E-0F2C-4E95-94D2-935924AA01CE}" destId="{A374C6C0-8898-40CA-984E-F2CE70256339}" srcOrd="1" destOrd="0" presId="urn:microsoft.com/office/officeart/2005/8/layout/vProcess5"/>
    <dgm:cxn modelId="{65B01D66-6093-42D4-9FEA-FA050B50C0E9}" type="presOf" srcId="{58E303C5-6FF1-4680-B8C4-8BE2B587CC6C}" destId="{BF32F0B9-0525-4E0B-B500-60366A545AA6}" srcOrd="1" destOrd="0" presId="urn:microsoft.com/office/officeart/2005/8/layout/vProcess5"/>
    <dgm:cxn modelId="{B30270B2-F38E-4E17-84AE-7864C6D75177}" type="presOf" srcId="{CDD09B33-DEBF-4EFB-A5B7-B315B97BA4F9}" destId="{B41CB1B7-58C1-460C-9E72-F25058206850}" srcOrd="1" destOrd="0" presId="urn:microsoft.com/office/officeart/2005/8/layout/vProcess5"/>
    <dgm:cxn modelId="{F3CDFB85-FC5B-41A3-AC30-2A94595C6092}" type="presOf" srcId="{1EA30D04-60C4-47D3-B0E9-A5730B1DD66B}" destId="{07E807D4-133B-49FD-8E4D-81049B8578B4}" srcOrd="0" destOrd="0" presId="urn:microsoft.com/office/officeart/2005/8/layout/vProcess5"/>
    <dgm:cxn modelId="{D5930B59-56E4-4A34-8C1C-FD0547F03163}" type="presOf" srcId="{410F96B8-84CA-4F88-B553-158EACF476C4}" destId="{DF23204E-CDC2-4B8A-B06B-CAB40CFAFD2A}" srcOrd="1" destOrd="0" presId="urn:microsoft.com/office/officeart/2005/8/layout/vProcess5"/>
    <dgm:cxn modelId="{C08B6E99-3E05-488D-ABDC-8617505539D3}" type="presOf" srcId="{D0F13AD3-E715-4A83-ACA8-CF8DFA0E8F78}" destId="{22D2AEBD-8CCB-4957-BDA5-86CD04B7943F}" srcOrd="0" destOrd="0" presId="urn:microsoft.com/office/officeart/2005/8/layout/vProcess5"/>
    <dgm:cxn modelId="{DBC7FB63-1F51-4741-8426-1E630B8211EA}" type="presOf" srcId="{53124671-96D8-4858-8AF4-87FC5E93EC1C}" destId="{5DDA02CF-4395-4486-81F2-656C59BDFC2A}" srcOrd="0" destOrd="0" presId="urn:microsoft.com/office/officeart/2005/8/layout/vProcess5"/>
    <dgm:cxn modelId="{913D45CD-D647-4C00-8EBA-EC8A03FF0D03}" type="presOf" srcId="{1EA30D04-60C4-47D3-B0E9-A5730B1DD66B}" destId="{CE749BCF-D84E-4DBE-93F4-868962E4C434}" srcOrd="1" destOrd="0" presId="urn:microsoft.com/office/officeart/2005/8/layout/vProcess5"/>
    <dgm:cxn modelId="{7B314ED1-26B6-4E5B-BBB2-3E5E24E1246D}" type="presParOf" srcId="{451A088F-8E8D-4B4D-BF4C-400CF52E62F6}" destId="{936188B6-4C28-4B9D-9112-A1A2BC431975}" srcOrd="0" destOrd="0" presId="urn:microsoft.com/office/officeart/2005/8/layout/vProcess5"/>
    <dgm:cxn modelId="{943ABBED-00B7-4E43-9F2F-AFC161BBCC60}" type="presParOf" srcId="{451A088F-8E8D-4B4D-BF4C-400CF52E62F6}" destId="{22240331-C6EB-4B45-8E6F-BFB906897390}" srcOrd="1" destOrd="0" presId="urn:microsoft.com/office/officeart/2005/8/layout/vProcess5"/>
    <dgm:cxn modelId="{DC89BAE2-B0FB-4C45-8D17-08A0D333BFA2}" type="presParOf" srcId="{451A088F-8E8D-4B4D-BF4C-400CF52E62F6}" destId="{07E807D4-133B-49FD-8E4D-81049B8578B4}" srcOrd="2" destOrd="0" presId="urn:microsoft.com/office/officeart/2005/8/layout/vProcess5"/>
    <dgm:cxn modelId="{D49B2403-D1F7-46E9-9F78-CB34B35C32BA}" type="presParOf" srcId="{451A088F-8E8D-4B4D-BF4C-400CF52E62F6}" destId="{68A0836A-431C-4AD3-80BC-FF482E533980}" srcOrd="3" destOrd="0" presId="urn:microsoft.com/office/officeart/2005/8/layout/vProcess5"/>
    <dgm:cxn modelId="{B8F96509-810A-4246-81AB-4C7D762D1DD9}" type="presParOf" srcId="{451A088F-8E8D-4B4D-BF4C-400CF52E62F6}" destId="{9C296F9D-DF3B-4C33-80F3-2644E5A3F24D}" srcOrd="4" destOrd="0" presId="urn:microsoft.com/office/officeart/2005/8/layout/vProcess5"/>
    <dgm:cxn modelId="{26A3357B-755A-48B3-890E-5AFF274018C8}" type="presParOf" srcId="{451A088F-8E8D-4B4D-BF4C-400CF52E62F6}" destId="{1AF3088A-7B9C-4839-B0A4-30B5E71E8B3A}" srcOrd="5" destOrd="0" presId="urn:microsoft.com/office/officeart/2005/8/layout/vProcess5"/>
    <dgm:cxn modelId="{12428A8A-8AFC-4483-B793-D17F2D9F96BB}" type="presParOf" srcId="{451A088F-8E8D-4B4D-BF4C-400CF52E62F6}" destId="{FE6AE9D3-A7A3-460E-AEFD-D9B94A5DF3E0}" srcOrd="6" destOrd="0" presId="urn:microsoft.com/office/officeart/2005/8/layout/vProcess5"/>
    <dgm:cxn modelId="{8E793AF4-982D-4749-9B5A-1E4A91251078}" type="presParOf" srcId="{451A088F-8E8D-4B4D-BF4C-400CF52E62F6}" destId="{8291847C-80B1-41F8-B144-0ED435DFD193}" srcOrd="7" destOrd="0" presId="urn:microsoft.com/office/officeart/2005/8/layout/vProcess5"/>
    <dgm:cxn modelId="{4E8D88FD-4F23-4735-A189-E06FB0C234D4}" type="presParOf" srcId="{451A088F-8E8D-4B4D-BF4C-400CF52E62F6}" destId="{22D2AEBD-8CCB-4957-BDA5-86CD04B7943F}" srcOrd="8" destOrd="0" presId="urn:microsoft.com/office/officeart/2005/8/layout/vProcess5"/>
    <dgm:cxn modelId="{94D63670-3829-4781-9D2B-1769A4319699}" type="presParOf" srcId="{451A088F-8E8D-4B4D-BF4C-400CF52E62F6}" destId="{5DDA02CF-4395-4486-81F2-656C59BDFC2A}" srcOrd="9" destOrd="0" presId="urn:microsoft.com/office/officeart/2005/8/layout/vProcess5"/>
    <dgm:cxn modelId="{8AD56001-3E36-4D81-AFA9-F9E9F59B2B66}" type="presParOf" srcId="{451A088F-8E8D-4B4D-BF4C-400CF52E62F6}" destId="{DF23204E-CDC2-4B8A-B06B-CAB40CFAFD2A}" srcOrd="10" destOrd="0" presId="urn:microsoft.com/office/officeart/2005/8/layout/vProcess5"/>
    <dgm:cxn modelId="{8BE8EC77-5B85-43B5-B987-62EC5251BBF2}" type="presParOf" srcId="{451A088F-8E8D-4B4D-BF4C-400CF52E62F6}" destId="{CE749BCF-D84E-4DBE-93F4-868962E4C434}" srcOrd="11" destOrd="0" presId="urn:microsoft.com/office/officeart/2005/8/layout/vProcess5"/>
    <dgm:cxn modelId="{9EF6F244-88D8-42FB-9FFD-9AC31A52674A}" type="presParOf" srcId="{451A088F-8E8D-4B4D-BF4C-400CF52E62F6}" destId="{B41CB1B7-58C1-460C-9E72-F25058206850}" srcOrd="12" destOrd="0" presId="urn:microsoft.com/office/officeart/2005/8/layout/vProcess5"/>
    <dgm:cxn modelId="{0A0F7A13-AF58-4416-9F35-AF5B49585AFF}" type="presParOf" srcId="{451A088F-8E8D-4B4D-BF4C-400CF52E62F6}" destId="{A374C6C0-8898-40CA-984E-F2CE70256339}" srcOrd="13" destOrd="0" presId="urn:microsoft.com/office/officeart/2005/8/layout/vProcess5"/>
    <dgm:cxn modelId="{A731B9F4-CCF6-4E5C-B666-BC2E2375F95D}" type="presParOf" srcId="{451A088F-8E8D-4B4D-BF4C-400CF52E62F6}" destId="{BF32F0B9-0525-4E0B-B500-60366A545AA6}" srcOrd="14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FBCDB-CC17-41BA-98DD-0F48CA88A98B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CAA1E-2125-4851-BB82-74C93236C44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pt.wikipedia.org/wiki/Pecu%C3%A1ria" TargetMode="External"/><Relationship Id="rId3" Type="http://schemas.openxmlformats.org/officeDocument/2006/relationships/hyperlink" Target="http://pt.wikipedia.org/wiki/Microrregi%C3%A3o_de_Mossor%C3%B3" TargetMode="External"/><Relationship Id="rId7" Type="http://schemas.openxmlformats.org/officeDocument/2006/relationships/hyperlink" Target="http://pt.wikipedia.org/wiki/Agricultura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pt.wikipedia.org/wiki/1981" TargetMode="External"/><Relationship Id="rId5" Type="http://schemas.openxmlformats.org/officeDocument/2006/relationships/hyperlink" Target="http://pt.wikipedia.org/wiki/15_de_dezembro" TargetMode="External"/><Relationship Id="rId10" Type="http://schemas.openxmlformats.org/officeDocument/2006/relationships/hyperlink" Target="http://pt.wikipedia.org/wiki/Servi%C3%A7os" TargetMode="External"/><Relationship Id="rId4" Type="http://schemas.openxmlformats.org/officeDocument/2006/relationships/hyperlink" Target="http://pt.wikipedia.org/wiki/Mossor%C3%B3" TargetMode="External"/><Relationship Id="rId9" Type="http://schemas.openxmlformats.org/officeDocument/2006/relationships/hyperlink" Target="http://pt.wikipedia.org/wiki/Ind%C3%BAstria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pt-BR" dirty="0" smtClean="0"/>
              <a:t>Melhorar o atendimento a essas crianças;</a:t>
            </a:r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pt-BR" dirty="0" smtClean="0"/>
              <a:t>Os pais não tinham o costume de levar as crianças ao atendimento;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CAA1E-2125-4851-BB82-74C93236C443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Quanto aos temas como violência,</a:t>
            </a:r>
          </a:p>
          <a:p>
            <a:r>
              <a:rPr lang="pt-BR" dirty="0" smtClean="0"/>
              <a:t> tabagismo, </a:t>
            </a:r>
          </a:p>
          <a:p>
            <a:r>
              <a:rPr lang="pt-BR" dirty="0" smtClean="0"/>
              <a:t>uso de álcool e drogas, </a:t>
            </a:r>
          </a:p>
          <a:p>
            <a:r>
              <a:rPr lang="pt-BR" dirty="0" smtClean="0"/>
              <a:t>doenças sexualmente transmissíveis </a:t>
            </a:r>
          </a:p>
          <a:p>
            <a:r>
              <a:rPr lang="pt-BR" dirty="0" smtClean="0"/>
              <a:t>prevenção de gravidez na adolescência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não foram abordados durante a palestra com as crianças devido à faixa etária em questão não permitir assuntos de tamanha complexidade.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CAA1E-2125-4851-BB82-74C93236C443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Localiza-se na </a:t>
            </a:r>
            <a:r>
              <a:rPr lang="pt-BR" u="sng" dirty="0" smtClean="0">
                <a:hlinkClick r:id="rId3" tooltip="Microrregião de Mossoró"/>
              </a:rPr>
              <a:t>microrregião de Mossoró</a:t>
            </a:r>
            <a:r>
              <a:rPr lang="pt-BR" dirty="0" smtClean="0"/>
              <a:t>. </a:t>
            </a:r>
          </a:p>
          <a:p>
            <a:r>
              <a:rPr lang="pt-BR" dirty="0" smtClean="0"/>
              <a:t>O município foi emancipado de </a:t>
            </a:r>
            <a:r>
              <a:rPr lang="pt-BR" u="sng" dirty="0" smtClean="0">
                <a:hlinkClick r:id="rId4" tooltip="Mossoró"/>
              </a:rPr>
              <a:t>Mossoró</a:t>
            </a:r>
            <a:r>
              <a:rPr lang="pt-BR" dirty="0" smtClean="0"/>
              <a:t> através da Lei nº 5.107, de </a:t>
            </a:r>
            <a:r>
              <a:rPr lang="pt-BR" u="sng" dirty="0" smtClean="0">
                <a:hlinkClick r:id="rId5" tooltip="15 de dezembro"/>
              </a:rPr>
              <a:t>15 de dezembro</a:t>
            </a:r>
            <a:r>
              <a:rPr lang="pt-BR" dirty="0" smtClean="0"/>
              <a:t> de </a:t>
            </a:r>
            <a:r>
              <a:rPr lang="pt-BR" u="sng" dirty="0" smtClean="0">
                <a:hlinkClick r:id="rId6" tooltip="1981"/>
              </a:rPr>
              <a:t>1981</a:t>
            </a:r>
            <a:r>
              <a:rPr lang="pt-BR" dirty="0" smtClean="0"/>
              <a:t>. </a:t>
            </a:r>
          </a:p>
          <a:p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62,7% correspondia às atividades baseadas na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Agricultura"/>
              </a:rPr>
              <a:t>agricultura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e </a:t>
            </a:r>
            <a:r>
              <a:rPr lang="pt-B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pt-BR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Pecuária"/>
              </a:rPr>
              <a:t>pecuária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4,0% à 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Indústria"/>
              </a:rPr>
              <a:t>indústria</a:t>
            </a:r>
            <a:r>
              <a:rPr lang="pt-B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e 33,3% ao setor de </a:t>
            </a:r>
            <a:r>
              <a:rPr lang="pt-BR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 tooltip="Serviços"/>
              </a:rPr>
              <a:t>serviços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CAA1E-2125-4851-BB82-74C93236C443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1200" dirty="0" smtClean="0"/>
              <a:t>Avaliação: unidade é super utilizada tanto na estrutura quando em relação ao profissional, precisando de melhorias na sua estrutura física e contratação de alguns profissionais.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CAA1E-2125-4851-BB82-74C93236C443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Capacitação dos profissionais de saúde da UBS sobre o protocolo de saúde da criança, saúde bucal e na escola</a:t>
            </a:r>
          </a:p>
          <a:p>
            <a:r>
              <a:rPr lang="pt-BR" dirty="0" smtClean="0"/>
              <a:t>Apresentação da intervenção a equipe escolar.</a:t>
            </a:r>
          </a:p>
          <a:p>
            <a:r>
              <a:rPr lang="pt-BR" dirty="0" smtClean="0"/>
              <a:t>Contato com lideranças comunitárias para falar sobre a importância da ação programática</a:t>
            </a:r>
          </a:p>
          <a:p>
            <a:r>
              <a:rPr lang="pt-BR" dirty="0" smtClean="0"/>
              <a:t>Cadastramento das crianças de 6 a 12 anos</a:t>
            </a:r>
            <a:endParaRPr lang="pt-BR" dirty="0" smtClean="0"/>
          </a:p>
          <a:p>
            <a:r>
              <a:rPr lang="pt-BR" dirty="0" smtClean="0"/>
              <a:t>Palestra Educativa sobre hábitos de higiene bucal, nutricional, </a:t>
            </a:r>
            <a:r>
              <a:rPr lang="pt-BR" i="1" dirty="0" err="1" smtClean="0"/>
              <a:t>bulling</a:t>
            </a:r>
            <a:r>
              <a:rPr lang="pt-BR" i="1" dirty="0" smtClean="0">
                <a:solidFill>
                  <a:srgbClr val="FF0000"/>
                </a:solidFill>
              </a:rPr>
              <a:t>...</a:t>
            </a:r>
            <a:endParaRPr lang="pt-BR" i="1" dirty="0" smtClean="0"/>
          </a:p>
          <a:p>
            <a:r>
              <a:rPr lang="pt-BR" dirty="0" smtClean="0"/>
              <a:t>Aplicação tópica de flúor</a:t>
            </a:r>
          </a:p>
          <a:p>
            <a:r>
              <a:rPr lang="pt-BR" dirty="0" smtClean="0"/>
              <a:t>Encaminhamento para atendimento clínico na UBS</a:t>
            </a:r>
          </a:p>
          <a:p>
            <a:r>
              <a:rPr lang="pt-BR" dirty="0" smtClean="0"/>
              <a:t>Manter registro atualizado dos escolares com primeira consulta odontológica programática.</a:t>
            </a:r>
          </a:p>
          <a:p>
            <a:r>
              <a:rPr lang="pt-BR" dirty="0" smtClean="0"/>
              <a:t>Busca ativa dos faltosos</a:t>
            </a:r>
          </a:p>
          <a:p>
            <a:r>
              <a:rPr lang="pt-BR" dirty="0" smtClean="0"/>
              <a:t>Atendimento concluído.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CAA1E-2125-4851-BB82-74C93236C443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Inicialmente a realidade na UBS era de pouca procura por atendimento odontológico para os escolares, preventivamente ainda era mais raro. Com a intervenção consegui atingir 60% dos escolares matriculados na escola (90 alunos com faixa etária de 6 a 12 anos de um total de 150 crianças matriculadas na escola que tinham idade maior que 12 anos e não entravam no foca da intervenção).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CAA1E-2125-4851-BB82-74C93236C443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60%: 90 alunos com faixa etária de 6 a 12 anos de um total de 150 crianças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CAA1E-2125-4851-BB82-74C93236C443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1 mês: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 crianças que representava 26% . 2 mês: 51 crianças, totalizando 90 crianças que representavam 60%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CAA1E-2125-4851-BB82-74C93236C443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Palestra</a:t>
            </a:r>
            <a:r>
              <a:rPr lang="pt-BR" baseline="0" dirty="0" smtClean="0"/>
              <a:t> no terceiro mês: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enfermeira e da técnica de enfermagem 90 crianças foram consultadas representando 60% dos alunos matriculados na escola.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CAA1E-2125-4851-BB82-74C93236C443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falta de disponibilidade da nutricionista e do médico resultando em gráficos </a:t>
            </a:r>
            <a:r>
              <a:rPr lang="pt-B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reprensetatividade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0% dos alunos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CAA1E-2125-4851-BB82-74C93236C443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04FDA-1733-42A5-81E9-2AF6B478EECC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30E5E-26F9-44BA-8F14-6E38FBC5A2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04FDA-1733-42A5-81E9-2AF6B478EECC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30E5E-26F9-44BA-8F14-6E38FBC5A2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04FDA-1733-42A5-81E9-2AF6B478EECC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30E5E-26F9-44BA-8F14-6E38FBC5A2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04FDA-1733-42A5-81E9-2AF6B478EECC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30E5E-26F9-44BA-8F14-6E38FBC5A2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04FDA-1733-42A5-81E9-2AF6B478EECC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30E5E-26F9-44BA-8F14-6E38FBC5A2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04FDA-1733-42A5-81E9-2AF6B478EECC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30E5E-26F9-44BA-8F14-6E38FBC5A2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04FDA-1733-42A5-81E9-2AF6B478EECC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30E5E-26F9-44BA-8F14-6E38FBC5A2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04FDA-1733-42A5-81E9-2AF6B478EECC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30E5E-26F9-44BA-8F14-6E38FBC5A2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04FDA-1733-42A5-81E9-2AF6B478EECC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30E5E-26F9-44BA-8F14-6E38FBC5A2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04FDA-1733-42A5-81E9-2AF6B478EECC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30E5E-26F9-44BA-8F14-6E38FBC5A2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704FDA-1733-42A5-81E9-2AF6B478EECC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330E5E-26F9-44BA-8F14-6E38FBC5A27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704FDA-1733-42A5-81E9-2AF6B478EECC}" type="datetimeFigureOut">
              <a:rPr lang="pt-BR" smtClean="0"/>
              <a:pPr/>
              <a:t>29/1/2015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A330E5E-26F9-44BA-8F14-6E38FBC5A2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958166" cy="1428759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>
                <a:solidFill>
                  <a:schemeClr val="tx1"/>
                </a:solidFill>
              </a:rPr>
              <a:t>UNIVERSIDADE ABERTA DO SUS</a:t>
            </a:r>
            <a:r>
              <a:rPr lang="pt-BR" sz="1800" dirty="0">
                <a:solidFill>
                  <a:schemeClr val="tx1"/>
                </a:solidFill>
              </a:rPr>
              <a:t/>
            </a:r>
            <a:br>
              <a:rPr lang="pt-BR" sz="1800" dirty="0">
                <a:solidFill>
                  <a:schemeClr val="tx1"/>
                </a:solidFill>
              </a:rPr>
            </a:br>
            <a:r>
              <a:rPr lang="pt-BR" sz="1800" b="1" dirty="0">
                <a:solidFill>
                  <a:schemeClr val="tx1"/>
                </a:solidFill>
              </a:rPr>
              <a:t> </a:t>
            </a:r>
            <a:r>
              <a:rPr lang="pt-BR" sz="1800" dirty="0">
                <a:solidFill>
                  <a:schemeClr val="tx1"/>
                </a:solidFill>
              </a:rPr>
              <a:t/>
            </a:r>
            <a:br>
              <a:rPr lang="pt-BR" sz="1800" dirty="0">
                <a:solidFill>
                  <a:schemeClr val="tx1"/>
                </a:solidFill>
              </a:rPr>
            </a:br>
            <a:r>
              <a:rPr lang="pt-BR" sz="1800" b="1" dirty="0">
                <a:solidFill>
                  <a:schemeClr val="tx1"/>
                </a:solidFill>
              </a:rPr>
              <a:t>UNIVERSIDADE FEDERAL DE PELOTAS</a:t>
            </a:r>
            <a:r>
              <a:rPr lang="pt-BR" sz="1800" dirty="0">
                <a:solidFill>
                  <a:schemeClr val="tx1"/>
                </a:solidFill>
              </a:rPr>
              <a:t/>
            </a:r>
            <a:br>
              <a:rPr lang="pt-BR" sz="1800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 </a:t>
            </a:r>
            <a:br>
              <a:rPr lang="pt-BR" sz="1800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Especialização em Saúde da Família</a:t>
            </a:r>
            <a:br>
              <a:rPr lang="pt-BR" sz="1800" dirty="0">
                <a:solidFill>
                  <a:schemeClr val="tx1"/>
                </a:solidFill>
              </a:rPr>
            </a:br>
            <a:r>
              <a:rPr lang="pt-BR" sz="1800" dirty="0">
                <a:solidFill>
                  <a:schemeClr val="tx1"/>
                </a:solidFill>
              </a:rPr>
              <a:t> Modalidade a Distancia</a:t>
            </a:r>
            <a:r>
              <a:rPr lang="pt-BR" sz="1800" dirty="0"/>
              <a:t/>
            </a:r>
            <a:br>
              <a:rPr lang="pt-BR" sz="1800" dirty="0"/>
            </a:br>
            <a:endParaRPr lang="pt-BR" sz="1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0166" y="3857628"/>
            <a:ext cx="6929486" cy="1428760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Atenção a Saúde Bucal dos escolares de 6 </a:t>
            </a:r>
            <a:r>
              <a:rPr lang="pt-BR" b="1" dirty="0" smtClean="0">
                <a:solidFill>
                  <a:schemeClr val="tx1"/>
                </a:solidFill>
              </a:rPr>
              <a:t>a 12 </a:t>
            </a:r>
            <a:r>
              <a:rPr lang="pt-BR" b="1" dirty="0">
                <a:solidFill>
                  <a:schemeClr val="tx1"/>
                </a:solidFill>
              </a:rPr>
              <a:t>anos na Escola Municipal Professora </a:t>
            </a:r>
            <a:r>
              <a:rPr lang="pt-BR" b="1" dirty="0" smtClean="0">
                <a:solidFill>
                  <a:schemeClr val="tx1"/>
                </a:solidFill>
              </a:rPr>
              <a:t>Maria Barros </a:t>
            </a:r>
            <a:r>
              <a:rPr lang="pt-BR" b="1" dirty="0">
                <a:solidFill>
                  <a:schemeClr val="tx1"/>
                </a:solidFill>
              </a:rPr>
              <a:t>Feitosa, na UBS </a:t>
            </a:r>
            <a:r>
              <a:rPr lang="pt-BR" b="1" dirty="0" err="1">
                <a:solidFill>
                  <a:schemeClr val="tx1"/>
                </a:solidFill>
              </a:rPr>
              <a:t>Isau</a:t>
            </a:r>
            <a:r>
              <a:rPr lang="pt-BR" b="1" dirty="0">
                <a:solidFill>
                  <a:schemeClr val="tx1"/>
                </a:solidFill>
              </a:rPr>
              <a:t> Barbosa, município de Baraúna no estado do Rio Grande do </a:t>
            </a:r>
            <a:r>
              <a:rPr lang="pt-BR" b="1" dirty="0" smtClean="0">
                <a:solidFill>
                  <a:schemeClr val="tx1"/>
                </a:solidFill>
              </a:rPr>
              <a:t>Norte.</a:t>
            </a:r>
            <a:endParaRPr lang="pt-BR" b="1" dirty="0" smtClean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Imagem 3" descr="imagem.jpg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71472" y="1142984"/>
            <a:ext cx="143827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1928794" y="5572140"/>
            <a:ext cx="5061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err="1" smtClean="0"/>
              <a:t>Nayara</a:t>
            </a:r>
            <a:r>
              <a:rPr lang="pt-BR" dirty="0" smtClean="0"/>
              <a:t> Gadêlha de </a:t>
            </a:r>
            <a:r>
              <a:rPr lang="pt-BR" dirty="0" smtClean="0"/>
              <a:t>Oliveira</a:t>
            </a:r>
          </a:p>
          <a:p>
            <a:pPr algn="ctr"/>
            <a:r>
              <a:rPr lang="pt-BR" dirty="0" smtClean="0"/>
              <a:t>Orientador (a): </a:t>
            </a:r>
            <a:r>
              <a:rPr lang="pt-BR" dirty="0" err="1" smtClean="0"/>
              <a:t>Dariane</a:t>
            </a:r>
            <a:r>
              <a:rPr lang="pt-BR" dirty="0" smtClean="0"/>
              <a:t> dos Santos Oleiro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928926" y="3143248"/>
          <a:ext cx="5211770" cy="2470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02920" y="530352"/>
            <a:ext cx="8183880" cy="568473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28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OBJETIVOS, METAS E RESULTADOS</a:t>
            </a:r>
          </a:p>
          <a:p>
            <a:r>
              <a:rPr lang="pt-BR" sz="2400" b="1" dirty="0" smtClean="0"/>
              <a:t>Objetivo 2: Melhorar a qualidade da atenção à saúde na escola</a:t>
            </a:r>
          </a:p>
          <a:p>
            <a:r>
              <a:rPr lang="pt-BR" sz="2400" b="1" dirty="0" smtClean="0"/>
              <a:t>Meta 2.1: </a:t>
            </a:r>
            <a:r>
              <a:rPr lang="pt-BR" sz="2400" dirty="0" smtClean="0"/>
              <a:t>Realizar avaliação clínica e psicossocial de 100% das crianças, adolescentes e jovens matriculados na escola alvo</a:t>
            </a:r>
            <a:endParaRPr kumimoji="0" lang="pt-BR" sz="24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Resultado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71472" y="4143380"/>
          <a:ext cx="3714776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áfico 4"/>
          <p:cNvGraphicFramePr/>
          <p:nvPr/>
        </p:nvGraphicFramePr>
        <p:xfrm>
          <a:off x="4714877" y="4143380"/>
          <a:ext cx="364333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tângulo 5"/>
          <p:cNvSpPr/>
          <p:nvPr/>
        </p:nvSpPr>
        <p:spPr>
          <a:xfrm>
            <a:off x="428596" y="357167"/>
            <a:ext cx="8001056" cy="382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b="1" u="sng" dirty="0" smtClean="0"/>
              <a:t>OBJETIVOS, METAS E RESULTADOS</a:t>
            </a:r>
          </a:p>
          <a:p>
            <a:r>
              <a:rPr lang="pt-BR" sz="2400" b="1" dirty="0" smtClean="0"/>
              <a:t>Objetivo </a:t>
            </a:r>
            <a:r>
              <a:rPr lang="pt-BR" sz="2400" b="1" dirty="0" smtClean="0"/>
              <a:t>2: Melhorar a qualidade da atenção à saúde na escola</a:t>
            </a:r>
          </a:p>
          <a:p>
            <a:pPr lvl="0"/>
            <a:r>
              <a:rPr lang="pt-BR" sz="2400" b="1" dirty="0" smtClean="0"/>
              <a:t>Meta 2.2:</a:t>
            </a:r>
            <a:r>
              <a:rPr lang="pt-BR" sz="2400" dirty="0" smtClean="0"/>
              <a:t>Realizar aferição da pressão arterial de 100% das crianças, adolescentes e jovens matriculados na escola alvo</a:t>
            </a:r>
          </a:p>
          <a:p>
            <a:pPr lvl="0"/>
            <a:r>
              <a:rPr lang="pt-BR" sz="2400" b="1" dirty="0" smtClean="0"/>
              <a:t>Meta 2.3:</a:t>
            </a:r>
            <a:r>
              <a:rPr lang="pt-BR" sz="2400" dirty="0" smtClean="0"/>
              <a:t> Realizar avaliação da acuidade visual em 100% das crianças, adolescentes e jovens matriculados na escola alvo</a:t>
            </a:r>
            <a:endParaRPr lang="pt-BR" sz="2400" b="1" u="sng" dirty="0" smtClean="0">
              <a:solidFill>
                <a:schemeClr val="accent1"/>
              </a:solidFill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pt-BR" sz="2400" b="1" dirty="0" smtClean="0"/>
              <a:t>Resultado</a:t>
            </a:r>
            <a:r>
              <a:rPr lang="pt-BR" sz="2400" b="1" dirty="0" smtClean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643438" y="3500438"/>
          <a:ext cx="3786214" cy="2071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428596" y="428604"/>
            <a:ext cx="8029827" cy="37317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/>
            <a:r>
              <a:rPr lang="pt-BR" sz="2400" b="1" dirty="0" smtClean="0"/>
              <a:t>Meta 2.4:</a:t>
            </a:r>
            <a:r>
              <a:rPr lang="pt-BR" sz="2400" dirty="0" smtClean="0"/>
              <a:t> Proporção de crianças, adolescentes e</a:t>
            </a:r>
          </a:p>
          <a:p>
            <a:pPr lvl="0" algn="just"/>
            <a:r>
              <a:rPr lang="pt-BR" sz="2400" dirty="0" smtClean="0"/>
              <a:t>jovens matriculados na escola alvo com avaliação </a:t>
            </a:r>
          </a:p>
          <a:p>
            <a:pPr lvl="0" algn="just"/>
            <a:r>
              <a:rPr lang="pt-BR" sz="2400" dirty="0" smtClean="0"/>
              <a:t>da audição</a:t>
            </a:r>
          </a:p>
          <a:p>
            <a:pPr lvl="0" algn="just"/>
            <a:endParaRPr lang="pt-BR" sz="2400" dirty="0" smtClean="0"/>
          </a:p>
          <a:p>
            <a:pPr lvl="0" algn="just"/>
            <a:r>
              <a:rPr lang="pt-BR" sz="2400" b="1" dirty="0" smtClean="0"/>
              <a:t>Meta 2.6:</a:t>
            </a:r>
            <a:r>
              <a:rPr lang="pt-BR" sz="2400" dirty="0" smtClean="0"/>
              <a:t> Realizar avaliação nutricional em 100%</a:t>
            </a:r>
          </a:p>
          <a:p>
            <a:pPr lvl="0" algn="just"/>
            <a:r>
              <a:rPr lang="pt-BR" sz="2400" dirty="0" smtClean="0"/>
              <a:t>das crianças, adolescentes e jovens matriculados </a:t>
            </a:r>
          </a:p>
          <a:p>
            <a:pPr lvl="0" algn="just"/>
            <a:r>
              <a:rPr lang="pt-BR" sz="2400" dirty="0" smtClean="0"/>
              <a:t>na escola alvo.</a:t>
            </a:r>
          </a:p>
          <a:p>
            <a:pPr algn="just"/>
            <a:r>
              <a:rPr lang="pt-BR" sz="2400" b="1" dirty="0" smtClean="0"/>
              <a:t>Resultado:</a:t>
            </a:r>
          </a:p>
          <a:p>
            <a:pPr lvl="0" algn="just"/>
            <a:endParaRPr lang="pt-BR" sz="2400" dirty="0" smtClean="0"/>
          </a:p>
          <a:p>
            <a:endParaRPr lang="pt-BR" dirty="0"/>
          </a:p>
        </p:txBody>
      </p:sp>
      <p:graphicFrame>
        <p:nvGraphicFramePr>
          <p:cNvPr id="10" name="Espaço Reservado para Conteúdo 3"/>
          <p:cNvGraphicFramePr>
            <a:graphicFrameLocks/>
          </p:cNvGraphicFramePr>
          <p:nvPr/>
        </p:nvGraphicFramePr>
        <p:xfrm>
          <a:off x="642910" y="3500438"/>
          <a:ext cx="3571900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500166" y="2428868"/>
          <a:ext cx="4786346" cy="2541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571472" y="571480"/>
            <a:ext cx="7358114" cy="2346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Meta 2.5:</a:t>
            </a:r>
            <a:r>
              <a:rPr lang="pt-BR" sz="2400" dirty="0" smtClean="0"/>
              <a:t> Atualizar o calendário vacinal de 100% das crianças, adolescentes e jovens matriculados na escola alvo</a:t>
            </a:r>
          </a:p>
          <a:p>
            <a:pPr lvl="0"/>
            <a:r>
              <a:rPr lang="pt-BR" sz="2400" b="1" dirty="0" smtClean="0"/>
              <a:t>Resultado:</a:t>
            </a:r>
          </a:p>
          <a:p>
            <a:endParaRPr lang="pt-BR" sz="2400" dirty="0" smtClean="0"/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928794" y="2357430"/>
          <a:ext cx="5114932" cy="2789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00034" y="500042"/>
            <a:ext cx="7808612" cy="22544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BR" sz="2400" b="1" dirty="0" smtClean="0"/>
              <a:t>Meta 2.7: </a:t>
            </a:r>
            <a:r>
              <a:rPr lang="pt-BR" sz="2400" dirty="0" smtClean="0"/>
              <a:t>Realizar avaliação da saúde bucal em </a:t>
            </a:r>
          </a:p>
          <a:p>
            <a:pPr lvl="0"/>
            <a:r>
              <a:rPr lang="pt-BR" sz="2400" dirty="0" smtClean="0"/>
              <a:t>100% das crianças, adolescentes e jovens </a:t>
            </a:r>
          </a:p>
          <a:p>
            <a:pPr lvl="0"/>
            <a:r>
              <a:rPr lang="pt-BR" sz="2400" dirty="0" smtClean="0"/>
              <a:t>matriculados na escola alvo.</a:t>
            </a:r>
          </a:p>
          <a:p>
            <a:r>
              <a:rPr lang="pt-BR" sz="2400" b="1" dirty="0" smtClean="0"/>
              <a:t>Resultado:</a:t>
            </a:r>
          </a:p>
          <a:p>
            <a:pPr lvl="0"/>
            <a:endParaRPr lang="pt-BR" sz="24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500166" y="3071810"/>
          <a:ext cx="5140332" cy="2541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28597" y="571481"/>
            <a:ext cx="82153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2400" b="1" u="sng" dirty="0" smtClean="0"/>
              <a:t>OBJETIVOS, METAS E </a:t>
            </a:r>
            <a:r>
              <a:rPr lang="pt-BR" sz="2400" b="1" u="sng" dirty="0" smtClean="0"/>
              <a:t>RESULTADOS</a:t>
            </a:r>
            <a:endParaRPr lang="pt-BR" sz="2400" b="1" dirty="0" smtClean="0"/>
          </a:p>
          <a:p>
            <a:pPr algn="just"/>
            <a:r>
              <a:rPr lang="pt-BR" sz="2400" b="1" dirty="0" smtClean="0"/>
              <a:t>Objetivo </a:t>
            </a:r>
            <a:r>
              <a:rPr lang="pt-BR" sz="2400" b="1" dirty="0" smtClean="0"/>
              <a:t>3. Melhorar a adesão às ações na escola</a:t>
            </a:r>
            <a:endParaRPr lang="pt-BR" sz="2400" dirty="0" smtClean="0"/>
          </a:p>
          <a:p>
            <a:pPr lvl="0" algn="just"/>
            <a:r>
              <a:rPr lang="pt-BR" sz="2400" b="1" dirty="0" smtClean="0"/>
              <a:t>Meta 3.1:</a:t>
            </a:r>
            <a:r>
              <a:rPr lang="pt-BR" sz="2400" dirty="0" smtClean="0"/>
              <a:t> Fazer busca ativa de 100% das crianças</a:t>
            </a:r>
            <a:r>
              <a:rPr lang="pt-BR" sz="2400" dirty="0" smtClean="0"/>
              <a:t>,</a:t>
            </a:r>
          </a:p>
          <a:p>
            <a:pPr lvl="0" algn="just"/>
            <a:r>
              <a:rPr lang="pt-BR" sz="2400" dirty="0" smtClean="0"/>
              <a:t>adolescentes </a:t>
            </a:r>
            <a:r>
              <a:rPr lang="pt-BR" sz="2400" dirty="0" smtClean="0"/>
              <a:t>e jovens que não compareceram às </a:t>
            </a:r>
            <a:r>
              <a:rPr lang="pt-BR" sz="2400" dirty="0" smtClean="0"/>
              <a:t>ações realizadas </a:t>
            </a:r>
            <a:r>
              <a:rPr lang="pt-BR" sz="2400" dirty="0" smtClean="0"/>
              <a:t>na escola </a:t>
            </a:r>
            <a:r>
              <a:rPr lang="pt-BR" sz="2400" dirty="0" smtClean="0"/>
              <a:t>alvo.</a:t>
            </a:r>
            <a:endParaRPr lang="pt-BR" sz="24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pt-BR" b="1" u="sng" dirty="0" smtClean="0"/>
              <a:t>OBJETIVOS, METAS E RESULTADOS</a:t>
            </a:r>
            <a:endParaRPr lang="pt-BR" b="1" dirty="0" smtClean="0"/>
          </a:p>
          <a:p>
            <a:pPr>
              <a:buNone/>
            </a:pPr>
            <a:r>
              <a:rPr lang="pt-BR" b="1" dirty="0" smtClean="0"/>
              <a:t>Objetivo </a:t>
            </a:r>
            <a:r>
              <a:rPr lang="pt-BR" b="1" dirty="0" smtClean="0"/>
              <a:t>4. Melhorar o registro </a:t>
            </a:r>
            <a:r>
              <a:rPr lang="pt-BR" b="1" dirty="0" smtClean="0"/>
              <a:t>das informações</a:t>
            </a:r>
            <a:endParaRPr lang="pt-BR" dirty="0" smtClean="0"/>
          </a:p>
          <a:p>
            <a:pPr lvl="0">
              <a:buNone/>
            </a:pPr>
            <a:r>
              <a:rPr lang="pt-BR" b="1" dirty="0" smtClean="0"/>
              <a:t>Meta 4.1:</a:t>
            </a:r>
            <a:r>
              <a:rPr lang="pt-BR" dirty="0" smtClean="0"/>
              <a:t> Manter, na UBS, </a:t>
            </a:r>
            <a:r>
              <a:rPr lang="pt-BR" dirty="0" smtClean="0"/>
              <a:t>registro atualizado </a:t>
            </a:r>
            <a:r>
              <a:rPr lang="pt-BR" dirty="0" smtClean="0"/>
              <a:t>em planilha e/ou prontuário de 100% das crianças, adolescentes e jovens matriculados na escola </a:t>
            </a:r>
            <a:r>
              <a:rPr lang="pt-BR" dirty="0" smtClean="0"/>
              <a:t>alvo.</a:t>
            </a:r>
          </a:p>
          <a:p>
            <a:pPr lvl="0"/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071670" y="3857628"/>
          <a:ext cx="4572032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714876" y="3786190"/>
          <a:ext cx="3429024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/>
        </p:nvGraphicFramePr>
        <p:xfrm>
          <a:off x="500034" y="3786190"/>
          <a:ext cx="3643338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00034" y="428604"/>
            <a:ext cx="855875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/>
            <a:r>
              <a:rPr lang="pt-BR" sz="2400" b="1" u="sng" dirty="0" smtClean="0"/>
              <a:t>OBJETIVOS, METAS E </a:t>
            </a:r>
            <a:r>
              <a:rPr lang="pt-BR" sz="2400" b="1" u="sng" dirty="0" smtClean="0"/>
              <a:t>RESULTADOS</a:t>
            </a:r>
            <a:endParaRPr lang="pt-BR" sz="2400" b="1" dirty="0" smtClean="0"/>
          </a:p>
          <a:p>
            <a:pPr algn="just"/>
            <a:r>
              <a:rPr lang="pt-BR" sz="2400" b="1" dirty="0" smtClean="0"/>
              <a:t>Objetivo </a:t>
            </a:r>
            <a:r>
              <a:rPr lang="pt-BR" sz="2400" b="1" dirty="0" smtClean="0"/>
              <a:t>5. Promover a saúde das crianças</a:t>
            </a:r>
            <a:r>
              <a:rPr lang="pt-BR" sz="2400" b="1" dirty="0" smtClean="0"/>
              <a:t>,</a:t>
            </a:r>
          </a:p>
          <a:p>
            <a:pPr algn="just"/>
            <a:r>
              <a:rPr lang="pt-BR" sz="2400" b="1" dirty="0" smtClean="0"/>
              <a:t> </a:t>
            </a:r>
            <a:r>
              <a:rPr lang="pt-BR" sz="2400" b="1" dirty="0" smtClean="0"/>
              <a:t>adolescentes e </a:t>
            </a:r>
            <a:r>
              <a:rPr lang="pt-BR" sz="2400" b="1" dirty="0" smtClean="0"/>
              <a:t>jovens</a:t>
            </a:r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 smtClean="0"/>
              <a:t>5.1:</a:t>
            </a:r>
            <a:r>
              <a:rPr lang="pt-BR" sz="2400" dirty="0" smtClean="0"/>
              <a:t> Proporcionar orientação nutricional para </a:t>
            </a:r>
            <a:endParaRPr lang="pt-BR" sz="2400" dirty="0" smtClean="0"/>
          </a:p>
          <a:p>
            <a:pPr algn="just"/>
            <a:r>
              <a:rPr lang="pt-BR" sz="2400" dirty="0" smtClean="0"/>
              <a:t>100</a:t>
            </a:r>
            <a:r>
              <a:rPr lang="pt-BR" sz="2400" dirty="0" smtClean="0"/>
              <a:t>% </a:t>
            </a:r>
            <a:r>
              <a:rPr lang="pt-BR" sz="2400" dirty="0" smtClean="0"/>
              <a:t>das </a:t>
            </a:r>
            <a:r>
              <a:rPr lang="pt-BR" sz="2400" dirty="0" smtClean="0"/>
              <a:t>crianças, adolescentes e jovens </a:t>
            </a:r>
            <a:endParaRPr lang="pt-BR" sz="2400" dirty="0" smtClean="0"/>
          </a:p>
          <a:p>
            <a:pPr algn="just"/>
            <a:r>
              <a:rPr lang="pt-BR" sz="2400" dirty="0" smtClean="0"/>
              <a:t>matriculados </a:t>
            </a:r>
            <a:r>
              <a:rPr lang="pt-BR" sz="2400" dirty="0" smtClean="0"/>
              <a:t>na escola </a:t>
            </a:r>
            <a:r>
              <a:rPr lang="pt-BR" sz="2400" dirty="0" smtClean="0"/>
              <a:t>alvo.</a:t>
            </a:r>
            <a:endParaRPr lang="pt-BR" sz="2400" dirty="0" smtClean="0"/>
          </a:p>
          <a:p>
            <a:pPr lvl="0" algn="just"/>
            <a:r>
              <a:rPr lang="pt-BR" sz="2400" b="1" dirty="0" smtClean="0"/>
              <a:t>Meta </a:t>
            </a:r>
            <a:r>
              <a:rPr lang="pt-BR" sz="2400" b="1" dirty="0" smtClean="0"/>
              <a:t>5.7:</a:t>
            </a:r>
            <a:r>
              <a:rPr lang="pt-BR" sz="2400" dirty="0" smtClean="0"/>
              <a:t> Orientar 100% das crianças, adolescentes </a:t>
            </a:r>
            <a:endParaRPr lang="pt-BR" sz="2400" dirty="0" smtClean="0"/>
          </a:p>
          <a:p>
            <a:pPr lvl="0" algn="just"/>
            <a:r>
              <a:rPr lang="pt-BR" sz="2400" dirty="0" smtClean="0"/>
              <a:t>e </a:t>
            </a:r>
            <a:r>
              <a:rPr lang="pt-BR" sz="2400" dirty="0" smtClean="0"/>
              <a:t>jovens matriculados na escola alvo </a:t>
            </a:r>
            <a:r>
              <a:rPr lang="pt-BR" sz="2400" dirty="0" smtClean="0"/>
              <a:t>sobre </a:t>
            </a:r>
            <a:r>
              <a:rPr lang="pt-BR" sz="2400" dirty="0" smtClean="0"/>
              <a:t>higiene </a:t>
            </a:r>
            <a:endParaRPr lang="pt-BR" sz="2400" dirty="0" smtClean="0"/>
          </a:p>
          <a:p>
            <a:pPr lvl="0" algn="just"/>
            <a:r>
              <a:rPr lang="pt-BR" sz="2400" dirty="0" smtClean="0"/>
              <a:t>Bucal.</a:t>
            </a:r>
            <a:endParaRPr lang="pt-BR" sz="24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714480" y="3071810"/>
          <a:ext cx="5072098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00034" y="714356"/>
            <a:ext cx="79296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dirty="0" smtClean="0"/>
              <a:t> </a:t>
            </a:r>
            <a:r>
              <a:rPr lang="pt-BR" sz="2400" b="1" dirty="0" smtClean="0"/>
              <a:t>Meta 5.3:</a:t>
            </a:r>
            <a:r>
              <a:rPr lang="pt-BR" sz="2400" dirty="0" smtClean="0"/>
              <a:t> Orientar 100% das crianças, </a:t>
            </a:r>
            <a:endParaRPr lang="pt-BR" sz="2400" dirty="0" smtClean="0"/>
          </a:p>
          <a:p>
            <a:pPr lvl="0" algn="just"/>
            <a:r>
              <a:rPr lang="pt-BR" sz="2400" dirty="0" smtClean="0"/>
              <a:t>adolescentes e jovens matriculados na escola </a:t>
            </a:r>
          </a:p>
          <a:p>
            <a:pPr lvl="0" algn="just"/>
            <a:r>
              <a:rPr lang="pt-BR" sz="2400" dirty="0" smtClean="0"/>
              <a:t>alvo para prática de atividade física.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3"/>
          <p:cNvGraphicFramePr>
            <a:graphicFrameLocks/>
          </p:cNvGraphicFramePr>
          <p:nvPr/>
        </p:nvGraphicFramePr>
        <p:xfrm>
          <a:off x="3929058" y="4429132"/>
          <a:ext cx="3214710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642910" y="2714620"/>
          <a:ext cx="3214710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57158" y="428604"/>
            <a:ext cx="855644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Meta 5.2: </a:t>
            </a:r>
            <a:r>
              <a:rPr lang="pt-BR" sz="2400" dirty="0" smtClean="0"/>
              <a:t>Orientar 100% das crianças, adolescentes </a:t>
            </a:r>
            <a:endParaRPr lang="pt-BR" sz="2400" dirty="0" smtClean="0"/>
          </a:p>
          <a:p>
            <a:r>
              <a:rPr lang="pt-BR" sz="2400" dirty="0" smtClean="0"/>
              <a:t>e jovens </a:t>
            </a:r>
            <a:r>
              <a:rPr lang="pt-BR" sz="2400" dirty="0" smtClean="0"/>
              <a:t>matriculados na escola alvo sobre </a:t>
            </a:r>
            <a:r>
              <a:rPr lang="pt-BR" sz="2400" dirty="0" smtClean="0"/>
              <a:t>prevenção</a:t>
            </a:r>
          </a:p>
          <a:p>
            <a:r>
              <a:rPr lang="pt-BR" sz="2400" dirty="0" smtClean="0"/>
              <a:t>de acidentes;</a:t>
            </a:r>
          </a:p>
          <a:p>
            <a:r>
              <a:rPr lang="pt-BR" sz="2400" b="1" dirty="0" smtClean="0"/>
              <a:t>Meta 5.4:</a:t>
            </a:r>
            <a:r>
              <a:rPr lang="pt-BR" sz="2400" dirty="0" smtClean="0"/>
              <a:t> </a:t>
            </a:r>
            <a:r>
              <a:rPr lang="pt-BR" sz="2400" dirty="0" smtClean="0"/>
              <a:t>prevenção </a:t>
            </a:r>
            <a:r>
              <a:rPr lang="pt-BR" sz="2400" dirty="0" smtClean="0"/>
              <a:t>de </a:t>
            </a:r>
            <a:r>
              <a:rPr lang="pt-BR" sz="2400" dirty="0" err="1" smtClean="0"/>
              <a:t>bullying</a:t>
            </a:r>
            <a:r>
              <a:rPr lang="pt-BR" sz="2400" dirty="0" smtClean="0"/>
              <a:t>;</a:t>
            </a:r>
          </a:p>
          <a:p>
            <a:pPr lvl="0"/>
            <a:r>
              <a:rPr lang="pt-BR" sz="2400" b="1" dirty="0" smtClean="0"/>
              <a:t>Meta 5.6:</a:t>
            </a:r>
            <a:r>
              <a:rPr lang="pt-BR" sz="2400" dirty="0" smtClean="0"/>
              <a:t> </a:t>
            </a:r>
            <a:r>
              <a:rPr lang="pt-BR" sz="2400" dirty="0" smtClean="0"/>
              <a:t>sobre </a:t>
            </a:r>
            <a:r>
              <a:rPr lang="pt-BR" sz="2400" dirty="0" smtClean="0"/>
              <a:t>os </a:t>
            </a:r>
            <a:r>
              <a:rPr lang="pt-BR" sz="2400" dirty="0" smtClean="0"/>
              <a:t>cuidados </a:t>
            </a:r>
            <a:r>
              <a:rPr lang="pt-BR" sz="2400" dirty="0" smtClean="0"/>
              <a:t>com o ambiente </a:t>
            </a:r>
            <a:r>
              <a:rPr lang="pt-BR" sz="2400" dirty="0" smtClean="0"/>
              <a:t>para</a:t>
            </a:r>
          </a:p>
          <a:p>
            <a:pPr lvl="0"/>
            <a:r>
              <a:rPr lang="pt-BR" sz="2400" dirty="0" smtClean="0"/>
              <a:t> </a:t>
            </a:r>
            <a:r>
              <a:rPr lang="pt-BR" sz="2400" dirty="0" smtClean="0"/>
              <a:t>promoção da </a:t>
            </a:r>
            <a:r>
              <a:rPr lang="pt-BR" sz="2400" dirty="0" smtClean="0"/>
              <a:t>saúde;</a:t>
            </a:r>
            <a:endParaRPr lang="pt-BR" sz="2400" dirty="0" smtClean="0"/>
          </a:p>
          <a:p>
            <a:endParaRPr lang="pt-BR" dirty="0"/>
          </a:p>
        </p:txBody>
      </p:sp>
      <p:graphicFrame>
        <p:nvGraphicFramePr>
          <p:cNvPr id="5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714876" y="2428868"/>
          <a:ext cx="3143272" cy="1755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501090" cy="105156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Importância da intervenção: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857364"/>
            <a:ext cx="8183880" cy="418795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pt-BR" dirty="0" smtClean="0"/>
              <a:t>Grande </a:t>
            </a:r>
            <a:r>
              <a:rPr lang="pt-BR" dirty="0" smtClean="0"/>
              <a:t>percentual </a:t>
            </a:r>
            <a:r>
              <a:rPr lang="pt-BR" dirty="0" smtClean="0"/>
              <a:t>de crianças que tiveram </a:t>
            </a:r>
            <a:r>
              <a:rPr lang="pt-BR" dirty="0" smtClean="0"/>
              <a:t>o primeiro contato com o </a:t>
            </a:r>
            <a:r>
              <a:rPr lang="pt-BR" dirty="0" smtClean="0"/>
              <a:t>dentista;</a:t>
            </a:r>
          </a:p>
          <a:p>
            <a:pPr>
              <a:buClr>
                <a:schemeClr val="tx1"/>
              </a:buClr>
              <a:buNone/>
            </a:pPr>
            <a:endParaRPr lang="pt-BR" dirty="0" smtClean="0"/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pt-BR" dirty="0" smtClean="0"/>
              <a:t>A </a:t>
            </a:r>
            <a:r>
              <a:rPr lang="pt-BR" dirty="0" smtClean="0"/>
              <a:t>cobertura </a:t>
            </a:r>
            <a:r>
              <a:rPr lang="pt-BR" dirty="0" smtClean="0"/>
              <a:t>ineficiente</a:t>
            </a:r>
            <a:r>
              <a:rPr lang="pt-BR" dirty="0" smtClean="0"/>
              <a:t>;</a:t>
            </a:r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endParaRPr lang="pt-BR" dirty="0" smtClean="0"/>
          </a:p>
          <a:p>
            <a:pPr>
              <a:buClr>
                <a:schemeClr val="tx1"/>
              </a:buClr>
              <a:buFont typeface="Verdana" pitchFamily="34" charset="0"/>
              <a:buChar char="•"/>
            </a:pPr>
            <a:r>
              <a:rPr lang="pt-BR" dirty="0" smtClean="0"/>
              <a:t> Ausência de ações </a:t>
            </a:r>
            <a:r>
              <a:rPr lang="pt-BR" dirty="0" smtClean="0"/>
              <a:t>de promoção à saúde dessa população.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428604"/>
            <a:ext cx="8183880" cy="5572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Resultados</a:t>
            </a:r>
            <a:r>
              <a:rPr lang="pt-BR" b="1" dirty="0" smtClean="0"/>
              <a:t>:</a:t>
            </a:r>
          </a:p>
          <a:p>
            <a:pPr marL="0" indent="0">
              <a:buNone/>
            </a:pPr>
            <a:endParaRPr lang="pt-BR" b="1" dirty="0" smtClean="0"/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pt-BR" dirty="0" smtClean="0"/>
              <a:t>Nem todas as metas foram atingidas em sua totalidade, porém, houve melhora de todos os indicadores se comparado com a situação antes da </a:t>
            </a:r>
            <a:r>
              <a:rPr lang="pt-BR" dirty="0" smtClean="0"/>
              <a:t>intervenção;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endParaRPr lang="pt-BR" dirty="0" smtClean="0"/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pt-BR" dirty="0" smtClean="0"/>
              <a:t>A </a:t>
            </a:r>
            <a:r>
              <a:rPr lang="pt-BR" dirty="0" smtClean="0"/>
              <a:t>ampliação da cobertura do programa foi satisfatória, porém, ainda existe uma necessidade de </a:t>
            </a:r>
            <a:r>
              <a:rPr lang="pt-BR" dirty="0" smtClean="0"/>
              <a:t>aumentar adesão do tratamento odontológico de uma forma continuada.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357166"/>
            <a:ext cx="818388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Resultados: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pt-BR" dirty="0" smtClean="0"/>
              <a:t>O impacto da </a:t>
            </a:r>
            <a:r>
              <a:rPr lang="pt-BR" dirty="0" smtClean="0"/>
              <a:t>intervenção na </a:t>
            </a:r>
            <a:r>
              <a:rPr lang="pt-BR" dirty="0" smtClean="0"/>
              <a:t>comunidade teve um saldo </a:t>
            </a:r>
            <a:r>
              <a:rPr lang="pt-BR" dirty="0" smtClean="0"/>
              <a:t>positivo:</a:t>
            </a:r>
          </a:p>
        </p:txBody>
      </p:sp>
      <p:graphicFrame>
        <p:nvGraphicFramePr>
          <p:cNvPr id="7" name="Diagrama 6"/>
          <p:cNvGraphicFramePr/>
          <p:nvPr/>
        </p:nvGraphicFramePr>
        <p:xfrm>
          <a:off x="1142976" y="2143116"/>
          <a:ext cx="7072362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500042"/>
            <a:ext cx="818388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Importância da intervenção</a:t>
            </a:r>
            <a:r>
              <a:rPr lang="pt-BR" b="1" dirty="0" smtClean="0"/>
              <a:t>:</a:t>
            </a:r>
          </a:p>
          <a:p>
            <a:pPr>
              <a:buNone/>
            </a:pPr>
            <a:endParaRPr lang="pt-BR" b="1" dirty="0" smtClean="0"/>
          </a:p>
          <a:p>
            <a:pPr lvl="1"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600" dirty="0" smtClean="0"/>
              <a:t>C</a:t>
            </a:r>
            <a:r>
              <a:rPr lang="pt-BR" sz="2600" dirty="0" smtClean="0"/>
              <a:t>apacitação </a:t>
            </a:r>
            <a:r>
              <a:rPr lang="pt-BR" sz="2600" dirty="0" smtClean="0"/>
              <a:t>dos profissionais de saúde da </a:t>
            </a:r>
            <a:r>
              <a:rPr lang="pt-BR" sz="2600" dirty="0" smtClean="0"/>
              <a:t>UBS;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600" dirty="0" smtClean="0"/>
              <a:t>Maior envolvimento da equipe e uma melhor realização do trabalho coletivo e engajamento de pais e professores;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600" dirty="0" smtClean="0"/>
              <a:t>Incorporação </a:t>
            </a:r>
            <a:r>
              <a:rPr lang="pt-BR" sz="2600" dirty="0" smtClean="0"/>
              <a:t>das ações </a:t>
            </a:r>
            <a:r>
              <a:rPr lang="pt-BR" sz="2600" dirty="0" smtClean="0"/>
              <a:t>à </a:t>
            </a:r>
            <a:r>
              <a:rPr lang="pt-BR" sz="2600" dirty="0" smtClean="0"/>
              <a:t>rotina do </a:t>
            </a:r>
            <a:r>
              <a:rPr lang="pt-BR" sz="2600" dirty="0" smtClean="0"/>
              <a:t>serviço; </a:t>
            </a:r>
          </a:p>
          <a:p>
            <a:pPr lvl="1" algn="just"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600" dirty="0" smtClean="0"/>
              <a:t>Viabilidade </a:t>
            </a:r>
            <a:r>
              <a:rPr lang="pt-BR" sz="2600" dirty="0" smtClean="0"/>
              <a:t>da continuidade da </a:t>
            </a:r>
            <a:r>
              <a:rPr lang="pt-BR" sz="2600" dirty="0" smtClean="0"/>
              <a:t>ação programática </a:t>
            </a:r>
            <a:r>
              <a:rPr lang="pt-BR" sz="2600" dirty="0" smtClean="0"/>
              <a:t>como </a:t>
            </a:r>
            <a:r>
              <a:rPr lang="pt-BR" sz="2600" dirty="0" smtClean="0"/>
              <a:t>rotina.</a:t>
            </a:r>
            <a:endParaRPr lang="pt-B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357166"/>
            <a:ext cx="8183880" cy="5429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b="1" dirty="0" err="1" smtClean="0"/>
              <a:t>Reﬂexão</a:t>
            </a:r>
            <a:r>
              <a:rPr lang="pt-BR" b="1" dirty="0" smtClean="0"/>
              <a:t> crítica sobre </a:t>
            </a:r>
            <a:r>
              <a:rPr lang="pt-BR" b="1" dirty="0" smtClean="0"/>
              <a:t>o processo</a:t>
            </a:r>
            <a:r>
              <a:rPr lang="pt-BR" b="1" dirty="0" smtClean="0"/>
              <a:t> pessoal de </a:t>
            </a:r>
            <a:r>
              <a:rPr lang="pt-BR" b="1" dirty="0" smtClean="0"/>
              <a:t>aprendizagem</a:t>
            </a:r>
          </a:p>
          <a:p>
            <a:pPr>
              <a:buNone/>
            </a:pPr>
            <a:endParaRPr lang="pt-BR" b="1" dirty="0" smtClean="0"/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600" dirty="0" smtClean="0"/>
              <a:t>Aperfeiçoamento </a:t>
            </a:r>
            <a:r>
              <a:rPr lang="pt-BR" sz="2600" dirty="0" smtClean="0"/>
              <a:t>do trabalho em </a:t>
            </a:r>
            <a:r>
              <a:rPr lang="pt-BR" sz="2600" dirty="0" smtClean="0"/>
              <a:t>equipe;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600" dirty="0" smtClean="0"/>
              <a:t>Planejar</a:t>
            </a:r>
            <a:r>
              <a:rPr lang="pt-BR" sz="2600" dirty="0" smtClean="0"/>
              <a:t>, administrar, atuar, dirigir e supervisionar as políticas sociais de </a:t>
            </a:r>
            <a:r>
              <a:rPr lang="pt-BR" sz="2600" dirty="0" smtClean="0"/>
              <a:t>saúde;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600" dirty="0" smtClean="0"/>
              <a:t>Capacitar </a:t>
            </a:r>
            <a:r>
              <a:rPr lang="pt-BR" sz="2600" dirty="0" smtClean="0"/>
              <a:t>e especializar os profissionais na área de saúde da </a:t>
            </a:r>
            <a:r>
              <a:rPr lang="pt-BR" sz="2600" dirty="0" smtClean="0"/>
              <a:t>família,melhorando </a:t>
            </a:r>
            <a:r>
              <a:rPr lang="pt-BR" sz="2600" dirty="0" smtClean="0"/>
              <a:t>a qualificação do </a:t>
            </a:r>
            <a:r>
              <a:rPr lang="pt-BR" sz="2600" dirty="0" smtClean="0"/>
              <a:t>profissional proporcionando </a:t>
            </a:r>
            <a:r>
              <a:rPr lang="pt-BR" sz="2600" dirty="0" smtClean="0"/>
              <a:t>uma melhor qualidade de vida a </a:t>
            </a:r>
            <a:r>
              <a:rPr lang="pt-BR" sz="2600" dirty="0" smtClean="0"/>
              <a:t>população.</a:t>
            </a:r>
            <a:endParaRPr lang="pt-BR" sz="26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IMG_1337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3999" cy="685799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000628" y="5929330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OBRIGADA!!!</a:t>
            </a:r>
            <a:endParaRPr lang="pt-B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0"/>
            <a:ext cx="8183880" cy="105156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Caracterização do Município: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428736"/>
            <a:ext cx="7786742" cy="3286148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</a:pPr>
            <a:r>
              <a:rPr lang="pt-BR" sz="2400" dirty="0" smtClean="0"/>
              <a:t>Baraúna,  RN. </a:t>
            </a:r>
            <a:endParaRPr lang="pt-BR" sz="2400" dirty="0" smtClean="0"/>
          </a:p>
          <a:p>
            <a:pPr>
              <a:buClr>
                <a:schemeClr val="tx1"/>
              </a:buClr>
            </a:pPr>
            <a:r>
              <a:rPr lang="pt-BR" sz="2400" dirty="0" smtClean="0"/>
              <a:t>Sua </a:t>
            </a:r>
            <a:r>
              <a:rPr lang="pt-BR" sz="2400" dirty="0" smtClean="0"/>
              <a:t>população de aproximadamente 24 977  </a:t>
            </a:r>
            <a:endParaRPr lang="pt-BR" sz="2400" dirty="0" smtClean="0"/>
          </a:p>
          <a:p>
            <a:pPr>
              <a:buClr>
                <a:schemeClr val="tx1"/>
              </a:buClr>
            </a:pPr>
            <a:r>
              <a:rPr lang="pt-BR" sz="2400" dirty="0" smtClean="0"/>
              <a:t>Área </a:t>
            </a:r>
            <a:r>
              <a:rPr lang="pt-BR" sz="2400" dirty="0" smtClean="0"/>
              <a:t>de 825,802 </a:t>
            </a:r>
            <a:r>
              <a:rPr lang="pt-BR" sz="2400" dirty="0" err="1" smtClean="0"/>
              <a:t>km²</a:t>
            </a:r>
            <a:r>
              <a:rPr lang="pt-BR" sz="2400" dirty="0" smtClean="0"/>
              <a:t>.</a:t>
            </a:r>
          </a:p>
          <a:p>
            <a:pPr>
              <a:buClr>
                <a:schemeClr val="tx1"/>
              </a:buCl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Está a</a:t>
            </a:r>
            <a:r>
              <a:rPr lang="pt-BR" sz="2400" dirty="0" smtClean="0"/>
              <a:t> </a:t>
            </a:r>
            <a:r>
              <a:rPr lang="pt-BR" sz="2400" dirty="0" smtClean="0"/>
              <a:t>317 </a:t>
            </a:r>
            <a:r>
              <a:rPr lang="pt-BR" sz="2400" dirty="0" smtClean="0"/>
              <a:t>km de Natal;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 smtClean="0"/>
              <a:t>Possui 11 Estratégias de Saúde da Família – ESF (6 urbanas e 5 na zona rural);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pt-BR" sz="2400" dirty="0" smtClean="0"/>
              <a:t>ESF atuante: </a:t>
            </a:r>
            <a:r>
              <a:rPr lang="pt-BR" sz="2400" dirty="0" err="1" smtClean="0"/>
              <a:t>Isaú</a:t>
            </a:r>
            <a:r>
              <a:rPr lang="pt-BR" sz="2400" dirty="0" smtClean="0"/>
              <a:t> Barbosa</a:t>
            </a:r>
          </a:p>
          <a:p>
            <a:pPr>
              <a:buNone/>
            </a:pPr>
            <a:endParaRPr lang="pt-BR" sz="2400" dirty="0"/>
          </a:p>
        </p:txBody>
      </p:sp>
      <p:pic>
        <p:nvPicPr>
          <p:cNvPr id="5" name="Imagem 4" descr="RioGrandedoNorte_Municip_Barauna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2500306"/>
            <a:ext cx="2571768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183880" cy="105156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Caracterização da </a:t>
            </a:r>
            <a:r>
              <a:rPr lang="pt-BR" dirty="0" smtClean="0">
                <a:solidFill>
                  <a:schemeClr val="tx1"/>
                </a:solidFill>
              </a:rPr>
              <a:t>UBS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428604"/>
            <a:ext cx="8501122" cy="5786478"/>
          </a:xfrm>
        </p:spPr>
        <p:txBody>
          <a:bodyPr>
            <a:normAutofit lnSpcReduction="10000"/>
          </a:bodyPr>
          <a:lstStyle/>
          <a:p>
            <a:endParaRPr lang="pt-BR" sz="5100" dirty="0" smtClean="0"/>
          </a:p>
          <a:p>
            <a:pPr algn="just">
              <a:buClr>
                <a:schemeClr val="tx1"/>
              </a:buClr>
            </a:pPr>
            <a:r>
              <a:rPr lang="pt-BR" sz="2400" dirty="0" smtClean="0"/>
              <a:t>Dispõe de: sala </a:t>
            </a:r>
            <a:r>
              <a:rPr lang="pt-BR" sz="2400" dirty="0" smtClean="0"/>
              <a:t>para </a:t>
            </a:r>
            <a:r>
              <a:rPr lang="pt-BR" sz="2400" dirty="0" smtClean="0"/>
              <a:t>vacinas, consultório </a:t>
            </a:r>
            <a:r>
              <a:rPr lang="pt-BR" sz="2400" dirty="0" smtClean="0"/>
              <a:t>médico, </a:t>
            </a:r>
            <a:r>
              <a:rPr lang="pt-BR" sz="2400" dirty="0" smtClean="0"/>
              <a:t>recepção, sala </a:t>
            </a:r>
            <a:r>
              <a:rPr lang="pt-BR" sz="2400" dirty="0" smtClean="0"/>
              <a:t>para o gestor, recepção </a:t>
            </a:r>
            <a:r>
              <a:rPr lang="pt-BR" sz="2400" dirty="0" smtClean="0"/>
              <a:t>pra aproximadamente </a:t>
            </a:r>
            <a:r>
              <a:rPr lang="pt-BR" sz="2400" dirty="0" smtClean="0"/>
              <a:t>15 </a:t>
            </a:r>
            <a:r>
              <a:rPr lang="pt-BR" sz="2400" dirty="0" smtClean="0"/>
              <a:t>pessoas, </a:t>
            </a:r>
            <a:r>
              <a:rPr lang="pt-BR" sz="2400" dirty="0" smtClean="0"/>
              <a:t>banheiro e cozinha,</a:t>
            </a:r>
            <a:r>
              <a:rPr lang="pt-BR" sz="2400" dirty="0" smtClean="0"/>
              <a:t> </a:t>
            </a:r>
            <a:r>
              <a:rPr lang="pt-BR" sz="2400" dirty="0" smtClean="0"/>
              <a:t>consultório </a:t>
            </a:r>
            <a:r>
              <a:rPr lang="pt-BR" sz="2400" dirty="0" smtClean="0"/>
              <a:t>o</a:t>
            </a:r>
            <a:r>
              <a:rPr lang="pt-BR" sz="2400" dirty="0" smtClean="0"/>
              <a:t>dontológico climatizado</a:t>
            </a:r>
            <a:r>
              <a:rPr lang="pt-BR" sz="2400" dirty="0" smtClean="0"/>
              <a:t>, com um equipo em bom </a:t>
            </a:r>
            <a:r>
              <a:rPr lang="pt-BR" sz="2400" dirty="0" smtClean="0"/>
              <a:t>estado.</a:t>
            </a:r>
            <a:endParaRPr lang="pt-BR" sz="2400" dirty="0" smtClean="0"/>
          </a:p>
          <a:p>
            <a:pPr algn="just">
              <a:buClr>
                <a:schemeClr val="tx1"/>
              </a:buClr>
              <a:buNone/>
            </a:pPr>
            <a:endParaRPr lang="pt-BR" sz="2400" dirty="0" smtClean="0"/>
          </a:p>
          <a:p>
            <a:pPr algn="just">
              <a:buClr>
                <a:schemeClr val="tx1"/>
              </a:buClr>
            </a:pPr>
            <a:r>
              <a:rPr lang="pt-BR" sz="2400" dirty="0" smtClean="0"/>
              <a:t>Barreiras: déficit </a:t>
            </a:r>
            <a:r>
              <a:rPr lang="pt-BR" sz="2400" dirty="0" smtClean="0"/>
              <a:t>de </a:t>
            </a:r>
            <a:r>
              <a:rPr lang="pt-BR" sz="2400" dirty="0" smtClean="0"/>
              <a:t>acessibilidade</a:t>
            </a:r>
            <a:r>
              <a:rPr lang="pt-BR" sz="2400" dirty="0" smtClean="0"/>
              <a:t>, </a:t>
            </a:r>
            <a:r>
              <a:rPr lang="pt-BR" sz="2400" dirty="0" smtClean="0"/>
              <a:t>ausência de computadores </a:t>
            </a:r>
            <a:r>
              <a:rPr lang="pt-BR" sz="2400" dirty="0" smtClean="0"/>
              <a:t>e expurgo</a:t>
            </a:r>
            <a:r>
              <a:rPr lang="pt-BR" sz="2400" dirty="0" smtClean="0"/>
              <a:t>.</a:t>
            </a:r>
          </a:p>
          <a:p>
            <a:pPr algn="just">
              <a:buClr>
                <a:schemeClr val="tx1"/>
              </a:buClr>
            </a:pPr>
            <a:endParaRPr lang="pt-BR" sz="2100" dirty="0" smtClean="0"/>
          </a:p>
          <a:p>
            <a:pPr algn="ctr">
              <a:buClr>
                <a:schemeClr val="tx1"/>
              </a:buClr>
              <a:buNone/>
            </a:pPr>
            <a:r>
              <a:rPr lang="pt-BR" sz="2400" b="1" dirty="0" smtClean="0"/>
              <a:t>Situação antes da intervenção</a:t>
            </a:r>
            <a:endParaRPr lang="pt-BR" sz="2100" b="1" dirty="0" smtClean="0"/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pt-BR" sz="2400" dirty="0" smtClean="0"/>
              <a:t>Realidade </a:t>
            </a:r>
            <a:r>
              <a:rPr lang="pt-BR" sz="2400" dirty="0" smtClean="0"/>
              <a:t>         curativa.</a:t>
            </a:r>
            <a:endParaRPr lang="pt-BR" sz="2400" dirty="0" smtClean="0"/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pt-BR" sz="2400" dirty="0" smtClean="0"/>
              <a:t>P</a:t>
            </a:r>
            <a:r>
              <a:rPr lang="pt-BR" sz="2400" dirty="0" smtClean="0"/>
              <a:t>rograma </a:t>
            </a:r>
            <a:r>
              <a:rPr lang="pt-BR" sz="2400" dirty="0" smtClean="0"/>
              <a:t>específico para a faixa </a:t>
            </a:r>
            <a:r>
              <a:rPr lang="pt-BR" sz="2400" dirty="0" smtClean="0"/>
              <a:t>etária.</a:t>
            </a: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pt-BR" sz="2400" dirty="0" smtClean="0"/>
              <a:t>Poucos </a:t>
            </a:r>
            <a:r>
              <a:rPr lang="pt-BR" sz="2400" dirty="0" smtClean="0"/>
              <a:t>atendimentos infantis </a:t>
            </a:r>
            <a:r>
              <a:rPr lang="pt-BR" sz="2400" dirty="0" smtClean="0"/>
              <a:t>mensalmente.</a:t>
            </a:r>
            <a:endParaRPr lang="pt-BR" sz="2400" dirty="0" smtClean="0"/>
          </a:p>
          <a:p>
            <a:pPr algn="just">
              <a:buClr>
                <a:schemeClr val="tx1"/>
              </a:buClr>
            </a:pPr>
            <a:endParaRPr lang="pt-BR" sz="2100" dirty="0" smtClean="0"/>
          </a:p>
          <a:p>
            <a:pPr algn="just">
              <a:buClr>
                <a:schemeClr val="tx1"/>
              </a:buClr>
              <a:buNone/>
            </a:pPr>
            <a:endParaRPr lang="pt-BR" sz="2100" dirty="0"/>
          </a:p>
        </p:txBody>
      </p:sp>
      <p:sp>
        <p:nvSpPr>
          <p:cNvPr id="4" name="Seta para a direita 3"/>
          <p:cNvSpPr/>
          <p:nvPr/>
        </p:nvSpPr>
        <p:spPr>
          <a:xfrm>
            <a:off x="2357422" y="4786322"/>
            <a:ext cx="64294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183880" cy="105156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Objetivo da intervenção: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txBody>
          <a:bodyPr/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pt-BR" sz="2400" dirty="0" smtClean="0"/>
              <a:t>Melhorar a atenção a saúde bucal dos escolares de 6 a 12 anos da Escola Municipal Maria de Barros Feitosa, situada no município de Baraúna - RN.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183880" cy="105156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Metodologia/Logística: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500174"/>
            <a:ext cx="8183880" cy="418795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pt-BR" sz="2400" dirty="0" smtClean="0"/>
              <a:t>Objetivos e </a:t>
            </a:r>
            <a:r>
              <a:rPr lang="pt-BR" sz="2400" dirty="0" smtClean="0"/>
              <a:t>Metas;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pt-BR" sz="2400" dirty="0" smtClean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pt-BR" sz="2400" dirty="0" smtClean="0"/>
              <a:t>Manual </a:t>
            </a:r>
            <a:r>
              <a:rPr lang="pt-BR" sz="2400" dirty="0" smtClean="0"/>
              <a:t>Técnico de Educação em Saúde Bucal do Serviço Social do Comércio 2007 e o Caderno de Atenção Básica (n</a:t>
            </a:r>
            <a:r>
              <a:rPr lang="pt-BR" sz="2400" baseline="30000" dirty="0" smtClean="0"/>
              <a:t>o</a:t>
            </a:r>
            <a:r>
              <a:rPr lang="pt-BR" sz="2400" dirty="0" smtClean="0"/>
              <a:t>17), Saúde Bucal </a:t>
            </a:r>
            <a:r>
              <a:rPr lang="pt-BR" sz="2400" dirty="0" smtClean="0"/>
              <a:t>2008;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pt-BR" sz="2400" dirty="0" smtClean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pt-BR" sz="2400" dirty="0" smtClean="0"/>
              <a:t>Registro </a:t>
            </a:r>
            <a:r>
              <a:rPr lang="pt-BR" sz="2400" dirty="0" smtClean="0"/>
              <a:t>Específico: </a:t>
            </a:r>
            <a:r>
              <a:rPr lang="pt-BR" sz="2400" dirty="0" smtClean="0"/>
              <a:t>Ficha-espelho (atendimento individual/encaminhamento para UBS).</a:t>
            </a:r>
            <a:endParaRPr lang="pt-BR" sz="2400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183880" cy="105156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Objetivos específicos: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571612"/>
            <a:ext cx="8183880" cy="4187952"/>
          </a:xfrm>
        </p:spPr>
        <p:txBody>
          <a:bodyPr/>
          <a:lstStyle/>
          <a:p>
            <a:pPr marL="514350" lvl="0" indent="-514350">
              <a:buClr>
                <a:schemeClr val="tx1"/>
              </a:buClr>
              <a:buFont typeface="+mj-lt"/>
              <a:buAutoNum type="arabicPeriod"/>
            </a:pPr>
            <a:r>
              <a:rPr lang="pt-BR" dirty="0" smtClean="0"/>
              <a:t>Ampliar a cobertura da saúde bucal dos </a:t>
            </a:r>
            <a:r>
              <a:rPr lang="pt-BR" dirty="0" smtClean="0"/>
              <a:t>escolares;</a:t>
            </a:r>
          </a:p>
          <a:p>
            <a:pPr marL="514350" lvl="0" indent="-514350">
              <a:buClr>
                <a:schemeClr val="tx1"/>
              </a:buClr>
              <a:buFont typeface="+mj-lt"/>
              <a:buAutoNum type="arabicPeriod"/>
            </a:pPr>
            <a:r>
              <a:rPr lang="pt-BR" dirty="0" smtClean="0"/>
              <a:t>Melhorar </a:t>
            </a:r>
            <a:r>
              <a:rPr lang="pt-BR" dirty="0" smtClean="0"/>
              <a:t>a qualidade à atenção a saúde bucal dos </a:t>
            </a:r>
            <a:r>
              <a:rPr lang="pt-BR" dirty="0" smtClean="0"/>
              <a:t>escolares;</a:t>
            </a:r>
          </a:p>
          <a:p>
            <a:pPr marL="514350" lvl="0" indent="-514350">
              <a:buClr>
                <a:schemeClr val="tx1"/>
              </a:buClr>
              <a:buFont typeface="+mj-lt"/>
              <a:buAutoNum type="arabicPeriod"/>
            </a:pPr>
            <a:r>
              <a:rPr lang="pt-BR" dirty="0" smtClean="0"/>
              <a:t>Melhorar </a:t>
            </a:r>
            <a:r>
              <a:rPr lang="pt-BR" dirty="0" smtClean="0"/>
              <a:t>a adesão ao atendimento à saúde </a:t>
            </a:r>
            <a:r>
              <a:rPr lang="pt-BR" dirty="0" smtClean="0"/>
              <a:t>bucal;</a:t>
            </a:r>
          </a:p>
          <a:p>
            <a:pPr marL="514350" lvl="0" indent="-514350">
              <a:buClr>
                <a:schemeClr val="tx1"/>
              </a:buClr>
              <a:buFont typeface="+mj-lt"/>
              <a:buAutoNum type="arabicPeriod"/>
            </a:pPr>
            <a:r>
              <a:rPr lang="pt-BR" dirty="0" smtClean="0"/>
              <a:t>Melhorar </a:t>
            </a:r>
            <a:r>
              <a:rPr lang="pt-BR" dirty="0" smtClean="0"/>
              <a:t>o registro das </a:t>
            </a:r>
            <a:r>
              <a:rPr lang="pt-BR" dirty="0" smtClean="0"/>
              <a:t>informações;</a:t>
            </a:r>
          </a:p>
          <a:p>
            <a:pPr marL="514350" lvl="0" indent="-514350">
              <a:buClr>
                <a:schemeClr val="tx1"/>
              </a:buClr>
              <a:buFont typeface="+mj-lt"/>
              <a:buAutoNum type="arabicPeriod"/>
            </a:pPr>
            <a:r>
              <a:rPr lang="pt-BR" dirty="0" smtClean="0"/>
              <a:t>Promover </a:t>
            </a:r>
            <a:r>
              <a:rPr lang="pt-BR" dirty="0" smtClean="0"/>
              <a:t>a saúde bucal dos </a:t>
            </a:r>
            <a:r>
              <a:rPr lang="pt-BR" dirty="0" smtClean="0"/>
              <a:t>escolares.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41046" cy="582760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b="1" u="sng" dirty="0" smtClean="0"/>
              <a:t>OBJETIVOS, METAS E RESULTADOS</a:t>
            </a:r>
          </a:p>
          <a:p>
            <a:pPr>
              <a:buNone/>
            </a:pPr>
            <a:r>
              <a:rPr lang="pt-BR" sz="2400" b="1" dirty="0" smtClean="0"/>
              <a:t>1: Ampliar a cobertura de atenção à saúde na escola</a:t>
            </a:r>
            <a:endParaRPr lang="pt-BR" sz="2400" dirty="0" smtClean="0"/>
          </a:p>
          <a:p>
            <a:pPr lvl="0">
              <a:buNone/>
            </a:pPr>
            <a:r>
              <a:rPr lang="pt-BR" b="1" dirty="0" smtClean="0"/>
              <a:t>Meta 1.1:</a:t>
            </a:r>
            <a:r>
              <a:rPr lang="pt-BR" dirty="0" smtClean="0"/>
              <a:t> </a:t>
            </a:r>
            <a:r>
              <a:rPr lang="pt-BR" sz="2400" dirty="0" smtClean="0"/>
              <a:t>Ampliar a cobertura das ações na escola para 70% das crianças, adolescentes e jovens matriculados na escola alvo da intervenção</a:t>
            </a:r>
          </a:p>
          <a:p>
            <a:pPr>
              <a:buNone/>
            </a:pPr>
            <a:r>
              <a:rPr lang="pt-BR" b="1" dirty="0" smtClean="0"/>
              <a:t>Resultado: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3500430" y="3500438"/>
          <a:ext cx="4572032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/>
          <a:lstStyle/>
          <a:p>
            <a:pPr marL="0" lvl="0" indent="0">
              <a:buNone/>
            </a:pPr>
            <a:r>
              <a:rPr lang="pt-BR" b="1" u="sng" dirty="0" smtClean="0"/>
              <a:t>OBJETIVOS, METAS E RESULTADOS</a:t>
            </a:r>
          </a:p>
          <a:p>
            <a:pPr>
              <a:buNone/>
            </a:pPr>
            <a:r>
              <a:rPr lang="pt-BR" sz="2400" b="1" dirty="0" smtClean="0"/>
              <a:t>1: Ampliar a cobertura de atenção à saúde na escola</a:t>
            </a:r>
            <a:endParaRPr lang="pt-BR" sz="2400" dirty="0" smtClean="0"/>
          </a:p>
          <a:p>
            <a:pPr lvl="0">
              <a:buNone/>
            </a:pPr>
            <a:r>
              <a:rPr lang="pt-BR" sz="2400" b="1" dirty="0" smtClean="0"/>
              <a:t>Meta 1.1:</a:t>
            </a:r>
            <a:r>
              <a:rPr lang="pt-BR" sz="2400" dirty="0" smtClean="0"/>
              <a:t> Ampliar a cobertura das ações na escola para 70% das crianças, adolescentes e jovens matriculados na escola alvo da intervenção</a:t>
            </a:r>
          </a:p>
          <a:p>
            <a:pPr>
              <a:buNone/>
            </a:pPr>
            <a:r>
              <a:rPr lang="pt-BR" sz="2400" b="1" dirty="0" smtClean="0"/>
              <a:t>Resultado: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3143240" y="3214686"/>
          <a:ext cx="4665345" cy="2598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623</TotalTime>
  <Words>1525</Words>
  <Application>Microsoft Office PowerPoint</Application>
  <PresentationFormat>Apresentação na tela (4:3)</PresentationFormat>
  <Paragraphs>178</Paragraphs>
  <Slides>24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Aspecto</vt:lpstr>
      <vt:lpstr>UNIVERSIDADE ABERTA DO SUS   UNIVERSIDADE FEDERAL DE PELOTAS   Especialização em Saúde da Família  Modalidade a Distancia </vt:lpstr>
      <vt:lpstr>Importância da intervenção:</vt:lpstr>
      <vt:lpstr>Caracterização do Município: </vt:lpstr>
      <vt:lpstr>Caracterização da UBS</vt:lpstr>
      <vt:lpstr>Objetivo da intervenção:</vt:lpstr>
      <vt:lpstr>Metodologia/Logística:</vt:lpstr>
      <vt:lpstr>Objetivos específicos: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HD Informática 3082-8501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  UNIVERSIDADE FEDERAL DE PELOTAS   Especialização em Saúde da Família  Modalidade a Distancia </dc:title>
  <dc:creator>User</dc:creator>
  <cp:lastModifiedBy>User</cp:lastModifiedBy>
  <cp:revision>20</cp:revision>
  <dcterms:created xsi:type="dcterms:W3CDTF">2015-01-26T12:47:48Z</dcterms:created>
  <dcterms:modified xsi:type="dcterms:W3CDTF">2015-01-30T01:34:30Z</dcterms:modified>
</cp:coreProperties>
</file>