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80" r:id="rId3"/>
    <p:sldId id="265" r:id="rId4"/>
    <p:sldId id="281" r:id="rId5"/>
    <p:sldId id="270" r:id="rId6"/>
    <p:sldId id="266" r:id="rId7"/>
    <p:sldId id="271" r:id="rId8"/>
    <p:sldId id="258" r:id="rId9"/>
    <p:sldId id="272" r:id="rId10"/>
    <p:sldId id="267" r:id="rId11"/>
    <p:sldId id="260" r:id="rId12"/>
    <p:sldId id="259" r:id="rId13"/>
    <p:sldId id="261" r:id="rId14"/>
    <p:sldId id="313" r:id="rId15"/>
    <p:sldId id="273" r:id="rId16"/>
    <p:sldId id="290" r:id="rId17"/>
    <p:sldId id="274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75" r:id="rId26"/>
    <p:sldId id="299" r:id="rId27"/>
    <p:sldId id="276" r:id="rId28"/>
    <p:sldId id="302" r:id="rId29"/>
    <p:sldId id="277" r:id="rId30"/>
    <p:sldId id="303" r:id="rId31"/>
    <p:sldId id="304" r:id="rId32"/>
    <p:sldId id="278" r:id="rId33"/>
    <p:sldId id="305" r:id="rId34"/>
    <p:sldId id="311" r:id="rId35"/>
    <p:sldId id="307" r:id="rId36"/>
    <p:sldId id="308" r:id="rId37"/>
    <p:sldId id="309" r:id="rId38"/>
    <p:sldId id="310" r:id="rId39"/>
    <p:sldId id="314" r:id="rId40"/>
    <p:sldId id="315" r:id="rId41"/>
    <p:sldId id="316" r:id="rId42"/>
    <p:sldId id="317" r:id="rId43"/>
    <p:sldId id="318" r:id="rId44"/>
    <p:sldId id="321" r:id="rId45"/>
    <p:sldId id="263" r:id="rId46"/>
    <p:sldId id="320" r:id="rId47"/>
    <p:sldId id="319" r:id="rId48"/>
    <p:sldId id="284" r:id="rId49"/>
    <p:sldId id="285" r:id="rId50"/>
    <p:sldId id="283" r:id="rId51"/>
    <p:sldId id="286" r:id="rId52"/>
    <p:sldId id="312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26" autoAdjust="0"/>
  </p:normalViewPr>
  <p:slideViewPr>
    <p:cSldViewPr>
      <p:cViewPr>
        <p:scale>
          <a:sx n="70" d="100"/>
          <a:sy n="70" d="100"/>
        </p:scale>
        <p:origin x="-157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tiplex%20390\Documents\Provab\Unid%203\Unid%203%20Sem%2013%20-%20Planiha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0.29752066115702913</c:v>
                </c:pt>
                <c:pt idx="1">
                  <c:v>0.59917355371900904</c:v>
                </c:pt>
                <c:pt idx="2">
                  <c:v>0.73553719008263985</c:v>
                </c:pt>
              </c:numCache>
            </c:numRef>
          </c:val>
        </c:ser>
        <c:dLbls/>
        <c:axId val="57714560"/>
        <c:axId val="57716096"/>
      </c:barChart>
      <c:catAx>
        <c:axId val="577145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716096"/>
        <c:crosses val="autoZero"/>
        <c:auto val="1"/>
        <c:lblAlgn val="ctr"/>
        <c:lblOffset val="100"/>
      </c:catAx>
      <c:valAx>
        <c:axId val="577160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71456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 anchor="ctr"/>
    <a:lstStyle/>
    <a:p>
      <a:pPr algn="di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0.97727272727272696</c:v>
                </c:pt>
              </c:numCache>
            </c:numRef>
          </c:val>
        </c:ser>
        <c:dLbls/>
        <c:axId val="67405312"/>
        <c:axId val="67406848"/>
      </c:barChart>
      <c:catAx>
        <c:axId val="67405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406848"/>
        <c:crosses val="autoZero"/>
        <c:auto val="1"/>
        <c:lblAlgn val="ctr"/>
        <c:lblOffset val="100"/>
      </c:catAx>
      <c:valAx>
        <c:axId val="674068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4053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0.97142857142858019</c:v>
                </c:pt>
              </c:numCache>
            </c:numRef>
          </c:val>
        </c:ser>
        <c:dLbls/>
        <c:axId val="68496000"/>
        <c:axId val="68514176"/>
      </c:barChart>
      <c:catAx>
        <c:axId val="684960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14176"/>
        <c:crosses val="autoZero"/>
        <c:auto val="1"/>
        <c:lblAlgn val="ctr"/>
        <c:lblOffset val="100"/>
      </c:catAx>
      <c:valAx>
        <c:axId val="685141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4960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Indicadores!$S$32:$U$32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/>
        <c:axId val="68542464"/>
        <c:axId val="68544000"/>
      </c:barChart>
      <c:catAx>
        <c:axId val="685424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44000"/>
        <c:crosses val="autoZero"/>
        <c:auto val="1"/>
        <c:lblAlgn val="ctr"/>
        <c:lblOffset val="100"/>
      </c:catAx>
      <c:valAx>
        <c:axId val="685440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424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0.81944444444444509</c:v>
                </c:pt>
                <c:pt idx="1">
                  <c:v>0.86896551724138615</c:v>
                </c:pt>
                <c:pt idx="2">
                  <c:v>0.91011235955056191</c:v>
                </c:pt>
              </c:numCache>
            </c:numRef>
          </c:val>
        </c:ser>
        <c:dLbls/>
        <c:axId val="68596864"/>
        <c:axId val="68598400"/>
      </c:barChart>
      <c:catAx>
        <c:axId val="685968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98400"/>
        <c:crosses val="autoZero"/>
        <c:auto val="1"/>
        <c:lblAlgn val="ctr"/>
        <c:lblOffset val="100"/>
      </c:catAx>
      <c:valAx>
        <c:axId val="685984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968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0.86666666666666703</c:v>
                </c:pt>
                <c:pt idx="1">
                  <c:v>0.90625</c:v>
                </c:pt>
                <c:pt idx="2">
                  <c:v>0.90909090909090884</c:v>
                </c:pt>
              </c:numCache>
            </c:numRef>
          </c:val>
        </c:ser>
        <c:dLbls/>
        <c:axId val="68650880"/>
        <c:axId val="68652416"/>
      </c:barChart>
      <c:catAx>
        <c:axId val="686508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52416"/>
        <c:crosses val="autoZero"/>
        <c:auto val="1"/>
        <c:lblAlgn val="ctr"/>
        <c:lblOffset val="100"/>
      </c:catAx>
      <c:valAx>
        <c:axId val="6865241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508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</c:spPr>
          </c:dPt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0.83333333333333404</c:v>
                </c:pt>
                <c:pt idx="1">
                  <c:v>0.86896551724138615</c:v>
                </c:pt>
                <c:pt idx="2">
                  <c:v>0.91011235955056191</c:v>
                </c:pt>
              </c:numCache>
            </c:numRef>
          </c:val>
        </c:ser>
        <c:dLbls/>
        <c:axId val="68715648"/>
        <c:axId val="68717184"/>
      </c:barChart>
      <c:catAx>
        <c:axId val="687156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17184"/>
        <c:crosses val="autoZero"/>
        <c:auto val="1"/>
        <c:lblAlgn val="ctr"/>
        <c:lblOffset val="100"/>
      </c:catAx>
      <c:valAx>
        <c:axId val="6871718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156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0.73333333333333395</c:v>
                </c:pt>
                <c:pt idx="1">
                  <c:v>0.84375000000000511</c:v>
                </c:pt>
                <c:pt idx="2">
                  <c:v>0.88636363636363602</c:v>
                </c:pt>
              </c:numCache>
            </c:numRef>
          </c:val>
        </c:ser>
        <c:dLbls/>
        <c:axId val="68761472"/>
        <c:axId val="68763008"/>
      </c:barChart>
      <c:catAx>
        <c:axId val="687614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63008"/>
        <c:crosses val="autoZero"/>
        <c:auto val="1"/>
        <c:lblAlgn val="ctr"/>
        <c:lblOffset val="100"/>
      </c:catAx>
      <c:valAx>
        <c:axId val="6876300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614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0.98611111111111094</c:v>
                </c:pt>
                <c:pt idx="1">
                  <c:v>0.96551724137930994</c:v>
                </c:pt>
                <c:pt idx="2">
                  <c:v>0.98876404494381998</c:v>
                </c:pt>
              </c:numCache>
            </c:numRef>
          </c:val>
        </c:ser>
        <c:dLbls/>
        <c:axId val="68824448"/>
        <c:axId val="68826240"/>
      </c:barChart>
      <c:catAx>
        <c:axId val="688244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26240"/>
        <c:crosses val="autoZero"/>
        <c:auto val="1"/>
        <c:lblAlgn val="ctr"/>
        <c:lblOffset val="100"/>
      </c:catAx>
      <c:valAx>
        <c:axId val="6882624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244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Indicadores!$S$58:$U$58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Indicadores!$S$59:$U$59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/>
        <c:axId val="68866432"/>
        <c:axId val="68867968"/>
      </c:barChart>
      <c:catAx>
        <c:axId val="688664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67968"/>
        <c:crosses val="autoZero"/>
        <c:auto val="1"/>
        <c:lblAlgn val="ctr"/>
        <c:lblOffset val="100"/>
      </c:catAx>
      <c:valAx>
        <c:axId val="6886796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664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0.98611111111111094</c:v>
                </c:pt>
                <c:pt idx="1">
                  <c:v>0.96551724137930994</c:v>
                </c:pt>
                <c:pt idx="2">
                  <c:v>0.98876404494381998</c:v>
                </c:pt>
              </c:numCache>
            </c:numRef>
          </c:val>
        </c:ser>
        <c:dLbls/>
        <c:axId val="69965312"/>
        <c:axId val="69966848"/>
      </c:barChart>
      <c:catAx>
        <c:axId val="69965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966848"/>
        <c:crosses val="autoZero"/>
        <c:auto val="1"/>
        <c:lblAlgn val="ctr"/>
        <c:lblOffset val="100"/>
      </c:catAx>
      <c:valAx>
        <c:axId val="699668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9653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1035663763254405"/>
          <c:y val="2.7857984737093913E-2"/>
          <c:w val="0.84626084082671027"/>
          <c:h val="0.8349563036319764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0.28846153846153594</c:v>
                </c:pt>
                <c:pt idx="1">
                  <c:v>0.61538461538461608</c:v>
                </c:pt>
                <c:pt idx="2">
                  <c:v>0.84615384615385214</c:v>
                </c:pt>
              </c:numCache>
            </c:numRef>
          </c:val>
        </c:ser>
        <c:dLbls/>
        <c:axId val="59517952"/>
        <c:axId val="59523840"/>
      </c:barChart>
      <c:catAx>
        <c:axId val="59517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523840"/>
        <c:crosses val="autoZero"/>
        <c:auto val="1"/>
        <c:lblAlgn val="ctr"/>
        <c:lblOffset val="100"/>
      </c:catAx>
      <c:valAx>
        <c:axId val="5952384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5179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Indicadores!$S$58:$U$58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Indicadores!$S$59:$U$59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/>
        <c:axId val="69986944"/>
        <c:axId val="70033792"/>
      </c:barChart>
      <c:catAx>
        <c:axId val="69986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033792"/>
        <c:crosses val="autoZero"/>
        <c:auto val="1"/>
        <c:lblAlgn val="ctr"/>
        <c:lblOffset val="100"/>
      </c:catAx>
      <c:valAx>
        <c:axId val="7003379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9869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0.98611111111111094</c:v>
                </c:pt>
                <c:pt idx="1">
                  <c:v>0.96551724137930994</c:v>
                </c:pt>
                <c:pt idx="2">
                  <c:v>0.98876404494381998</c:v>
                </c:pt>
              </c:numCache>
            </c:numRef>
          </c:val>
        </c:ser>
        <c:dLbls/>
        <c:axId val="70148096"/>
        <c:axId val="70149632"/>
      </c:barChart>
      <c:catAx>
        <c:axId val="701480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149632"/>
        <c:crosses val="autoZero"/>
        <c:auto val="1"/>
        <c:lblAlgn val="ctr"/>
        <c:lblOffset val="100"/>
      </c:catAx>
      <c:valAx>
        <c:axId val="701496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1480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Indicadores!$S$58:$U$58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Indicadores!$S$59:$U$59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/>
        <c:axId val="70194304"/>
        <c:axId val="70195840"/>
      </c:barChart>
      <c:catAx>
        <c:axId val="701943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195840"/>
        <c:crosses val="autoZero"/>
        <c:auto val="1"/>
        <c:lblAlgn val="ctr"/>
        <c:lblOffset val="100"/>
      </c:catAx>
      <c:valAx>
        <c:axId val="7019584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1943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0.98611111111111094</c:v>
                </c:pt>
                <c:pt idx="1">
                  <c:v>0.96551724137930994</c:v>
                </c:pt>
                <c:pt idx="2">
                  <c:v>0.98876404494381998</c:v>
                </c:pt>
              </c:numCache>
            </c:numRef>
          </c:val>
        </c:ser>
        <c:dLbls/>
        <c:axId val="70244608"/>
        <c:axId val="70250496"/>
      </c:barChart>
      <c:catAx>
        <c:axId val="702446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250496"/>
        <c:crosses val="autoZero"/>
        <c:auto val="1"/>
        <c:lblAlgn val="ctr"/>
        <c:lblOffset val="100"/>
      </c:catAx>
      <c:valAx>
        <c:axId val="7025049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2446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Indicadores!$S$58:$U$58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Indicadores!$S$59:$U$59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/>
        <c:axId val="70114688"/>
        <c:axId val="70120576"/>
      </c:barChart>
      <c:catAx>
        <c:axId val="701146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120576"/>
        <c:crosses val="autoZero"/>
        <c:auto val="1"/>
        <c:lblAlgn val="ctr"/>
        <c:lblOffset val="100"/>
      </c:catAx>
      <c:valAx>
        <c:axId val="701205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1146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0.91666666666666596</c:v>
                </c:pt>
                <c:pt idx="1">
                  <c:v>0.931034482758621</c:v>
                </c:pt>
                <c:pt idx="2">
                  <c:v>0.9550561797752809</c:v>
                </c:pt>
              </c:numCache>
            </c:numRef>
          </c:val>
        </c:ser>
        <c:dLbls/>
        <c:axId val="60638336"/>
        <c:axId val="60639872"/>
      </c:barChart>
      <c:catAx>
        <c:axId val="606383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639872"/>
        <c:crosses val="autoZero"/>
        <c:auto val="1"/>
        <c:lblAlgn val="ctr"/>
        <c:lblOffset val="100"/>
      </c:catAx>
      <c:valAx>
        <c:axId val="6063987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638336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0.86666666666666703</c:v>
                </c:pt>
                <c:pt idx="1">
                  <c:v>0.9375</c:v>
                </c:pt>
                <c:pt idx="2">
                  <c:v>0.93181818181818199</c:v>
                </c:pt>
              </c:numCache>
            </c:numRef>
          </c:val>
        </c:ser>
        <c:dLbls/>
        <c:axId val="60667776"/>
        <c:axId val="60669312"/>
      </c:barChart>
      <c:catAx>
        <c:axId val="606677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669312"/>
        <c:crosses val="autoZero"/>
        <c:auto val="1"/>
        <c:lblAlgn val="ctr"/>
        <c:lblOffset val="100"/>
      </c:catAx>
      <c:valAx>
        <c:axId val="6066931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6677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0.84722222222222199</c:v>
                </c:pt>
                <c:pt idx="1">
                  <c:v>0.86206896551723688</c:v>
                </c:pt>
                <c:pt idx="2">
                  <c:v>0.86516853932584303</c:v>
                </c:pt>
              </c:numCache>
            </c:numRef>
          </c:val>
        </c:ser>
        <c:dLbls/>
        <c:axId val="60718464"/>
        <c:axId val="60720256"/>
      </c:barChart>
      <c:catAx>
        <c:axId val="607184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720256"/>
        <c:crosses val="autoZero"/>
        <c:auto val="1"/>
        <c:lblAlgn val="ctr"/>
        <c:lblOffset val="100"/>
      </c:catAx>
      <c:valAx>
        <c:axId val="607202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718464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0.66666666666666707</c:v>
                </c:pt>
                <c:pt idx="1">
                  <c:v>0.71875000000000511</c:v>
                </c:pt>
                <c:pt idx="2">
                  <c:v>0.70454545454546114</c:v>
                </c:pt>
              </c:numCache>
            </c:numRef>
          </c:val>
        </c:ser>
        <c:dLbls/>
        <c:axId val="60834176"/>
        <c:axId val="60835712"/>
      </c:barChart>
      <c:catAx>
        <c:axId val="60834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835712"/>
        <c:crosses val="autoZero"/>
        <c:auto val="1"/>
        <c:lblAlgn val="ctr"/>
        <c:lblOffset val="100"/>
      </c:catAx>
      <c:valAx>
        <c:axId val="6083571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8341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0.94366197183098599</c:v>
                </c:pt>
                <c:pt idx="1">
                  <c:v>0.97080291970802901</c:v>
                </c:pt>
                <c:pt idx="2">
                  <c:v>0.97093023255815025</c:v>
                </c:pt>
              </c:numCache>
            </c:numRef>
          </c:val>
        </c:ser>
        <c:dLbls/>
        <c:axId val="60880768"/>
        <c:axId val="60882304"/>
      </c:barChart>
      <c:catAx>
        <c:axId val="60880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882304"/>
        <c:crosses val="autoZero"/>
        <c:auto val="1"/>
        <c:lblAlgn val="ctr"/>
        <c:lblOffset val="100"/>
      </c:catAx>
      <c:valAx>
        <c:axId val="608823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880768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1</c:v>
                </c:pt>
                <c:pt idx="1">
                  <c:v>0.96774193548388532</c:v>
                </c:pt>
                <c:pt idx="2">
                  <c:v>0.95348837209302395</c:v>
                </c:pt>
              </c:numCache>
            </c:numRef>
          </c:val>
        </c:ser>
        <c:dLbls/>
        <c:axId val="67271680"/>
        <c:axId val="67302144"/>
      </c:barChart>
      <c:catAx>
        <c:axId val="672716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302144"/>
        <c:crosses val="autoZero"/>
        <c:auto val="1"/>
        <c:lblAlgn val="ctr"/>
        <c:lblOffset val="100"/>
      </c:catAx>
      <c:valAx>
        <c:axId val="673021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 algn="ctr">
              <a:defRPr lang="pt-BR"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2716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0.93055555555555602</c:v>
                </c:pt>
                <c:pt idx="1">
                  <c:v>0.93793103448275905</c:v>
                </c:pt>
                <c:pt idx="2">
                  <c:v>0.96067415730338224</c:v>
                </c:pt>
              </c:numCache>
            </c:numRef>
          </c:val>
        </c:ser>
        <c:dLbls/>
        <c:axId val="67342720"/>
        <c:axId val="67344256"/>
      </c:barChart>
      <c:catAx>
        <c:axId val="673427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344256"/>
        <c:crosses val="autoZero"/>
        <c:auto val="1"/>
        <c:lblAlgn val="ctr"/>
        <c:lblOffset val="100"/>
      </c:catAx>
      <c:valAx>
        <c:axId val="673442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3427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A46E0-8A94-47A6-9C58-7C51DAF20E48}" type="doc">
      <dgm:prSet loTypeId="urn:microsoft.com/office/officeart/2005/8/layout/radial6" loCatId="cycle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7DD7FD84-824A-491C-BAB0-62D203FF368C}">
      <dgm:prSet phldrT="[Texto]"/>
      <dgm:spPr/>
      <dgm:t>
        <a:bodyPr/>
        <a:lstStyle/>
        <a:p>
          <a:r>
            <a:rPr lang="pt-BR" dirty="0" smtClean="0">
              <a:solidFill>
                <a:schemeClr val="tx2">
                  <a:lumMod val="75000"/>
                </a:schemeClr>
              </a:solidFill>
            </a:rPr>
            <a:t>Pessoal</a:t>
          </a:r>
          <a:endParaRPr lang="pt-BR" dirty="0">
            <a:solidFill>
              <a:schemeClr val="tx2">
                <a:lumMod val="75000"/>
              </a:schemeClr>
            </a:solidFill>
          </a:endParaRPr>
        </a:p>
      </dgm:t>
    </dgm:pt>
    <dgm:pt modelId="{2F6CA971-0A1C-41EC-BA91-2ED25656F1C2}" type="parTrans" cxnId="{79B75D40-D9A1-43B5-8D93-C085AF53EBDA}">
      <dgm:prSet/>
      <dgm:spPr/>
      <dgm:t>
        <a:bodyPr/>
        <a:lstStyle/>
        <a:p>
          <a:endParaRPr lang="pt-BR"/>
        </a:p>
      </dgm:t>
    </dgm:pt>
    <dgm:pt modelId="{B4688DA7-10AC-48D1-A084-B4E0CB6B6582}" type="sibTrans" cxnId="{79B75D40-D9A1-43B5-8D93-C085AF53EBDA}">
      <dgm:prSet/>
      <dgm:spPr/>
      <dgm:t>
        <a:bodyPr/>
        <a:lstStyle/>
        <a:p>
          <a:endParaRPr lang="pt-BR"/>
        </a:p>
      </dgm:t>
    </dgm:pt>
    <dgm:pt modelId="{2ECDE626-FE73-4F72-870A-3CE105185809}">
      <dgm:prSet phldrT="[Texto]"/>
      <dgm:spPr/>
      <dgm:t>
        <a:bodyPr/>
        <a:lstStyle/>
        <a:p>
          <a:r>
            <a:rPr lang="pt-BR" dirty="0" smtClean="0">
              <a:solidFill>
                <a:schemeClr val="tx2">
                  <a:lumMod val="75000"/>
                </a:schemeClr>
              </a:solidFill>
            </a:rPr>
            <a:t>Orientador</a:t>
          </a:r>
          <a:endParaRPr lang="pt-BR" dirty="0">
            <a:solidFill>
              <a:schemeClr val="tx2">
                <a:lumMod val="75000"/>
              </a:schemeClr>
            </a:solidFill>
          </a:endParaRPr>
        </a:p>
      </dgm:t>
    </dgm:pt>
    <dgm:pt modelId="{78A16F0F-CCEB-4130-8793-59A13DC735AA}" type="parTrans" cxnId="{5DC19065-25BF-4240-A62B-CC8B50470092}">
      <dgm:prSet/>
      <dgm:spPr/>
      <dgm:t>
        <a:bodyPr/>
        <a:lstStyle/>
        <a:p>
          <a:endParaRPr lang="pt-BR"/>
        </a:p>
      </dgm:t>
    </dgm:pt>
    <dgm:pt modelId="{FDDB5287-5373-4820-BB36-DBC68DEC5D45}" type="sibTrans" cxnId="{5DC19065-25BF-4240-A62B-CC8B50470092}">
      <dgm:prSet/>
      <dgm:spPr/>
      <dgm:t>
        <a:bodyPr/>
        <a:lstStyle/>
        <a:p>
          <a:endParaRPr lang="pt-BR"/>
        </a:p>
      </dgm:t>
    </dgm:pt>
    <dgm:pt modelId="{EF8E54B9-5FD6-4D3B-A15C-F7A5275069A5}">
      <dgm:prSet phldrT="[Texto]"/>
      <dgm:spPr/>
      <dgm:t>
        <a:bodyPr/>
        <a:lstStyle/>
        <a:p>
          <a:r>
            <a:rPr lang="pt-BR" dirty="0" smtClean="0">
              <a:solidFill>
                <a:schemeClr val="tx2">
                  <a:lumMod val="75000"/>
                </a:schemeClr>
              </a:solidFill>
            </a:rPr>
            <a:t>UBS</a:t>
          </a:r>
          <a:endParaRPr lang="pt-BR" dirty="0">
            <a:solidFill>
              <a:schemeClr val="tx2">
                <a:lumMod val="75000"/>
              </a:schemeClr>
            </a:solidFill>
          </a:endParaRPr>
        </a:p>
      </dgm:t>
    </dgm:pt>
    <dgm:pt modelId="{FADD8097-3514-469A-8D98-4EDA87789D0C}" type="parTrans" cxnId="{476B4517-9454-41BC-AE35-54CBD693DE6D}">
      <dgm:prSet/>
      <dgm:spPr/>
      <dgm:t>
        <a:bodyPr/>
        <a:lstStyle/>
        <a:p>
          <a:endParaRPr lang="pt-BR"/>
        </a:p>
      </dgm:t>
    </dgm:pt>
    <dgm:pt modelId="{66F35603-BF24-4C96-8A43-99D99111CA75}" type="sibTrans" cxnId="{476B4517-9454-41BC-AE35-54CBD693DE6D}">
      <dgm:prSet/>
      <dgm:spPr/>
      <dgm:t>
        <a:bodyPr/>
        <a:lstStyle/>
        <a:p>
          <a:endParaRPr lang="pt-BR"/>
        </a:p>
      </dgm:t>
    </dgm:pt>
    <dgm:pt modelId="{95942900-06F0-494A-AEC0-3F51D564B3A8}">
      <dgm:prSet phldrT="[Texto]"/>
      <dgm:spPr/>
      <dgm:t>
        <a:bodyPr/>
        <a:lstStyle/>
        <a:p>
          <a:r>
            <a:rPr lang="pt-BR" dirty="0" err="1" smtClean="0">
              <a:solidFill>
                <a:schemeClr val="tx2">
                  <a:lumMod val="75000"/>
                </a:schemeClr>
              </a:solidFill>
            </a:rPr>
            <a:t>UFPel</a:t>
          </a:r>
          <a:endParaRPr lang="pt-BR" dirty="0">
            <a:solidFill>
              <a:schemeClr val="tx2">
                <a:lumMod val="75000"/>
              </a:schemeClr>
            </a:solidFill>
          </a:endParaRPr>
        </a:p>
      </dgm:t>
    </dgm:pt>
    <dgm:pt modelId="{94450A69-B741-4AC9-B60F-EC49374A27D2}" type="parTrans" cxnId="{4A364A90-7739-4AB0-9939-5EA489DFC69D}">
      <dgm:prSet/>
      <dgm:spPr/>
      <dgm:t>
        <a:bodyPr/>
        <a:lstStyle/>
        <a:p>
          <a:endParaRPr lang="pt-BR"/>
        </a:p>
      </dgm:t>
    </dgm:pt>
    <dgm:pt modelId="{6B2DB346-8A55-4D6C-8D54-A671C1F5ED08}" type="sibTrans" cxnId="{4A364A90-7739-4AB0-9939-5EA489DFC69D}">
      <dgm:prSet/>
      <dgm:spPr/>
      <dgm:t>
        <a:bodyPr/>
        <a:lstStyle/>
        <a:p>
          <a:endParaRPr lang="pt-BR"/>
        </a:p>
      </dgm:t>
    </dgm:pt>
    <dgm:pt modelId="{8CBD547B-A437-42A3-9749-7F68E72FD17A}">
      <dgm:prSet phldrT="[Texto]"/>
      <dgm:spPr/>
      <dgm:t>
        <a:bodyPr/>
        <a:lstStyle/>
        <a:p>
          <a:r>
            <a:rPr lang="pt-BR" dirty="0" smtClean="0">
              <a:solidFill>
                <a:schemeClr val="tx2">
                  <a:lumMod val="75000"/>
                </a:schemeClr>
              </a:solidFill>
            </a:rPr>
            <a:t>Prática</a:t>
          </a:r>
          <a:endParaRPr lang="pt-BR" dirty="0">
            <a:solidFill>
              <a:schemeClr val="tx2">
                <a:lumMod val="75000"/>
              </a:schemeClr>
            </a:solidFill>
          </a:endParaRPr>
        </a:p>
      </dgm:t>
    </dgm:pt>
    <dgm:pt modelId="{9E2E306C-46C3-47CD-B0A6-D97B3368E69F}" type="parTrans" cxnId="{7301670E-1552-47F7-9B7D-434AE8EAD6B5}">
      <dgm:prSet/>
      <dgm:spPr/>
      <dgm:t>
        <a:bodyPr/>
        <a:lstStyle/>
        <a:p>
          <a:endParaRPr lang="pt-BR"/>
        </a:p>
      </dgm:t>
    </dgm:pt>
    <dgm:pt modelId="{8B6A5371-F26B-44E2-BE72-BF1ACD61E65D}" type="sibTrans" cxnId="{7301670E-1552-47F7-9B7D-434AE8EAD6B5}">
      <dgm:prSet/>
      <dgm:spPr/>
      <dgm:t>
        <a:bodyPr/>
        <a:lstStyle/>
        <a:p>
          <a:endParaRPr lang="pt-BR"/>
        </a:p>
      </dgm:t>
    </dgm:pt>
    <dgm:pt modelId="{73543471-8AB8-49BA-AD92-12229E20D2D3}" type="pres">
      <dgm:prSet presAssocID="{940A46E0-8A94-47A6-9C58-7C51DAF20E4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9FC162-9A68-47F2-AAAA-C4BC85C76D59}" type="pres">
      <dgm:prSet presAssocID="{7DD7FD84-824A-491C-BAB0-62D203FF368C}" presName="centerShape" presStyleLbl="node0" presStyleIdx="0" presStyleCnt="1"/>
      <dgm:spPr/>
    </dgm:pt>
    <dgm:pt modelId="{F6A6E756-DCDC-4718-B8BB-0B0241AB50F5}" type="pres">
      <dgm:prSet presAssocID="{2ECDE626-FE73-4F72-870A-3CE1051858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B8A5E3-442E-4BD6-AEFA-8CB74DF3B13F}" type="pres">
      <dgm:prSet presAssocID="{2ECDE626-FE73-4F72-870A-3CE105185809}" presName="dummy" presStyleCnt="0"/>
      <dgm:spPr/>
    </dgm:pt>
    <dgm:pt modelId="{3C9A0A2A-D144-4798-B523-A08329786562}" type="pres">
      <dgm:prSet presAssocID="{FDDB5287-5373-4820-BB36-DBC68DEC5D45}" presName="sibTrans" presStyleLbl="sibTrans2D1" presStyleIdx="0" presStyleCnt="4"/>
      <dgm:spPr/>
    </dgm:pt>
    <dgm:pt modelId="{EFC1F32A-899D-433E-BA34-34A03CADE474}" type="pres">
      <dgm:prSet presAssocID="{EF8E54B9-5FD6-4D3B-A15C-F7A5275069A5}" presName="node" presStyleLbl="node1" presStyleIdx="1" presStyleCnt="4">
        <dgm:presLayoutVars>
          <dgm:bulletEnabled val="1"/>
        </dgm:presLayoutVars>
      </dgm:prSet>
      <dgm:spPr/>
    </dgm:pt>
    <dgm:pt modelId="{63643F9D-E26D-40E5-822D-EB33B35557A5}" type="pres">
      <dgm:prSet presAssocID="{EF8E54B9-5FD6-4D3B-A15C-F7A5275069A5}" presName="dummy" presStyleCnt="0"/>
      <dgm:spPr/>
    </dgm:pt>
    <dgm:pt modelId="{3991D14A-0414-4B20-9811-BEA9CFA37537}" type="pres">
      <dgm:prSet presAssocID="{66F35603-BF24-4C96-8A43-99D99111CA75}" presName="sibTrans" presStyleLbl="sibTrans2D1" presStyleIdx="1" presStyleCnt="4"/>
      <dgm:spPr/>
    </dgm:pt>
    <dgm:pt modelId="{5D7D4077-C91F-4A57-9A11-C4575545FC24}" type="pres">
      <dgm:prSet presAssocID="{95942900-06F0-494A-AEC0-3F51D564B3A8}" presName="node" presStyleLbl="node1" presStyleIdx="2" presStyleCnt="4">
        <dgm:presLayoutVars>
          <dgm:bulletEnabled val="1"/>
        </dgm:presLayoutVars>
      </dgm:prSet>
      <dgm:spPr/>
    </dgm:pt>
    <dgm:pt modelId="{AB27B59D-603E-4444-8281-E90A6E99CE3B}" type="pres">
      <dgm:prSet presAssocID="{95942900-06F0-494A-AEC0-3F51D564B3A8}" presName="dummy" presStyleCnt="0"/>
      <dgm:spPr/>
    </dgm:pt>
    <dgm:pt modelId="{0D94519D-E6F5-4FE9-8553-FDD5F37F93CD}" type="pres">
      <dgm:prSet presAssocID="{6B2DB346-8A55-4D6C-8D54-A671C1F5ED08}" presName="sibTrans" presStyleLbl="sibTrans2D1" presStyleIdx="2" presStyleCnt="4"/>
      <dgm:spPr/>
    </dgm:pt>
    <dgm:pt modelId="{2C13E0BE-F63C-46B9-8941-809E600EB182}" type="pres">
      <dgm:prSet presAssocID="{8CBD547B-A437-42A3-9749-7F68E72FD17A}" presName="node" presStyleLbl="node1" presStyleIdx="3" presStyleCnt="4">
        <dgm:presLayoutVars>
          <dgm:bulletEnabled val="1"/>
        </dgm:presLayoutVars>
      </dgm:prSet>
      <dgm:spPr/>
    </dgm:pt>
    <dgm:pt modelId="{DE31FB0C-D130-4D77-B47B-47359CF36402}" type="pres">
      <dgm:prSet presAssocID="{8CBD547B-A437-42A3-9749-7F68E72FD17A}" presName="dummy" presStyleCnt="0"/>
      <dgm:spPr/>
    </dgm:pt>
    <dgm:pt modelId="{7DED8FDC-EC5E-4F5F-BF01-BE6A5CA65B59}" type="pres">
      <dgm:prSet presAssocID="{8B6A5371-F26B-44E2-BE72-BF1ACD61E65D}" presName="sibTrans" presStyleLbl="sibTrans2D1" presStyleIdx="3" presStyleCnt="4"/>
      <dgm:spPr/>
    </dgm:pt>
  </dgm:ptLst>
  <dgm:cxnLst>
    <dgm:cxn modelId="{245E017F-0984-47A4-AEC8-9A9D42A8E31B}" type="presOf" srcId="{95942900-06F0-494A-AEC0-3F51D564B3A8}" destId="{5D7D4077-C91F-4A57-9A11-C4575545FC24}" srcOrd="0" destOrd="0" presId="urn:microsoft.com/office/officeart/2005/8/layout/radial6"/>
    <dgm:cxn modelId="{476B4517-9454-41BC-AE35-54CBD693DE6D}" srcId="{7DD7FD84-824A-491C-BAB0-62D203FF368C}" destId="{EF8E54B9-5FD6-4D3B-A15C-F7A5275069A5}" srcOrd="1" destOrd="0" parTransId="{FADD8097-3514-469A-8D98-4EDA87789D0C}" sibTransId="{66F35603-BF24-4C96-8A43-99D99111CA75}"/>
    <dgm:cxn modelId="{5DC19065-25BF-4240-A62B-CC8B50470092}" srcId="{7DD7FD84-824A-491C-BAB0-62D203FF368C}" destId="{2ECDE626-FE73-4F72-870A-3CE105185809}" srcOrd="0" destOrd="0" parTransId="{78A16F0F-CCEB-4130-8793-59A13DC735AA}" sibTransId="{FDDB5287-5373-4820-BB36-DBC68DEC5D45}"/>
    <dgm:cxn modelId="{E02B0EEE-F53D-4795-A8B2-5E1A1F36DA45}" type="presOf" srcId="{2ECDE626-FE73-4F72-870A-3CE105185809}" destId="{F6A6E756-DCDC-4718-B8BB-0B0241AB50F5}" srcOrd="0" destOrd="0" presId="urn:microsoft.com/office/officeart/2005/8/layout/radial6"/>
    <dgm:cxn modelId="{79B75D40-D9A1-43B5-8D93-C085AF53EBDA}" srcId="{940A46E0-8A94-47A6-9C58-7C51DAF20E48}" destId="{7DD7FD84-824A-491C-BAB0-62D203FF368C}" srcOrd="0" destOrd="0" parTransId="{2F6CA971-0A1C-41EC-BA91-2ED25656F1C2}" sibTransId="{B4688DA7-10AC-48D1-A084-B4E0CB6B6582}"/>
    <dgm:cxn modelId="{DE043848-A096-4EA5-966D-958BA8300BC6}" type="presOf" srcId="{66F35603-BF24-4C96-8A43-99D99111CA75}" destId="{3991D14A-0414-4B20-9811-BEA9CFA37537}" srcOrd="0" destOrd="0" presId="urn:microsoft.com/office/officeart/2005/8/layout/radial6"/>
    <dgm:cxn modelId="{03B7EF36-D5DA-451D-A324-C1D67A1B825C}" type="presOf" srcId="{940A46E0-8A94-47A6-9C58-7C51DAF20E48}" destId="{73543471-8AB8-49BA-AD92-12229E20D2D3}" srcOrd="0" destOrd="0" presId="urn:microsoft.com/office/officeart/2005/8/layout/radial6"/>
    <dgm:cxn modelId="{201800C3-0769-4762-96D5-5BC460077267}" type="presOf" srcId="{8B6A5371-F26B-44E2-BE72-BF1ACD61E65D}" destId="{7DED8FDC-EC5E-4F5F-BF01-BE6A5CA65B59}" srcOrd="0" destOrd="0" presId="urn:microsoft.com/office/officeart/2005/8/layout/radial6"/>
    <dgm:cxn modelId="{E47C78E9-BEC6-450D-933B-ED34C5560B19}" type="presOf" srcId="{EF8E54B9-5FD6-4D3B-A15C-F7A5275069A5}" destId="{EFC1F32A-899D-433E-BA34-34A03CADE474}" srcOrd="0" destOrd="0" presId="urn:microsoft.com/office/officeart/2005/8/layout/radial6"/>
    <dgm:cxn modelId="{1786673A-C8E9-4A2D-B418-8F930D85B2CB}" type="presOf" srcId="{8CBD547B-A437-42A3-9749-7F68E72FD17A}" destId="{2C13E0BE-F63C-46B9-8941-809E600EB182}" srcOrd="0" destOrd="0" presId="urn:microsoft.com/office/officeart/2005/8/layout/radial6"/>
    <dgm:cxn modelId="{4A364A90-7739-4AB0-9939-5EA489DFC69D}" srcId="{7DD7FD84-824A-491C-BAB0-62D203FF368C}" destId="{95942900-06F0-494A-AEC0-3F51D564B3A8}" srcOrd="2" destOrd="0" parTransId="{94450A69-B741-4AC9-B60F-EC49374A27D2}" sibTransId="{6B2DB346-8A55-4D6C-8D54-A671C1F5ED08}"/>
    <dgm:cxn modelId="{E2407DF1-23E9-4C9C-9F78-D9555C7CE2B1}" type="presOf" srcId="{6B2DB346-8A55-4D6C-8D54-A671C1F5ED08}" destId="{0D94519D-E6F5-4FE9-8553-FDD5F37F93CD}" srcOrd="0" destOrd="0" presId="urn:microsoft.com/office/officeart/2005/8/layout/radial6"/>
    <dgm:cxn modelId="{7301670E-1552-47F7-9B7D-434AE8EAD6B5}" srcId="{7DD7FD84-824A-491C-BAB0-62D203FF368C}" destId="{8CBD547B-A437-42A3-9749-7F68E72FD17A}" srcOrd="3" destOrd="0" parTransId="{9E2E306C-46C3-47CD-B0A6-D97B3368E69F}" sibTransId="{8B6A5371-F26B-44E2-BE72-BF1ACD61E65D}"/>
    <dgm:cxn modelId="{68C7265C-2035-4F73-95B9-D49931EF0F7D}" type="presOf" srcId="{FDDB5287-5373-4820-BB36-DBC68DEC5D45}" destId="{3C9A0A2A-D144-4798-B523-A08329786562}" srcOrd="0" destOrd="0" presId="urn:microsoft.com/office/officeart/2005/8/layout/radial6"/>
    <dgm:cxn modelId="{22B3FC68-0DB8-4986-826E-96E107D9CDB3}" type="presOf" srcId="{7DD7FD84-824A-491C-BAB0-62D203FF368C}" destId="{579FC162-9A68-47F2-AAAA-C4BC85C76D59}" srcOrd="0" destOrd="0" presId="urn:microsoft.com/office/officeart/2005/8/layout/radial6"/>
    <dgm:cxn modelId="{43C298EF-D32C-4CF8-A13C-EF3C5DD8E7C6}" type="presParOf" srcId="{73543471-8AB8-49BA-AD92-12229E20D2D3}" destId="{579FC162-9A68-47F2-AAAA-C4BC85C76D59}" srcOrd="0" destOrd="0" presId="urn:microsoft.com/office/officeart/2005/8/layout/radial6"/>
    <dgm:cxn modelId="{E2D99638-1063-4520-B140-E9F1250A2AD9}" type="presParOf" srcId="{73543471-8AB8-49BA-AD92-12229E20D2D3}" destId="{F6A6E756-DCDC-4718-B8BB-0B0241AB50F5}" srcOrd="1" destOrd="0" presId="urn:microsoft.com/office/officeart/2005/8/layout/radial6"/>
    <dgm:cxn modelId="{656C4FE9-119F-46F4-9843-36743310DE75}" type="presParOf" srcId="{73543471-8AB8-49BA-AD92-12229E20D2D3}" destId="{5EB8A5E3-442E-4BD6-AEFA-8CB74DF3B13F}" srcOrd="2" destOrd="0" presId="urn:microsoft.com/office/officeart/2005/8/layout/radial6"/>
    <dgm:cxn modelId="{12813CD2-2A4A-4A74-9D62-76FDB78DD154}" type="presParOf" srcId="{73543471-8AB8-49BA-AD92-12229E20D2D3}" destId="{3C9A0A2A-D144-4798-B523-A08329786562}" srcOrd="3" destOrd="0" presId="urn:microsoft.com/office/officeart/2005/8/layout/radial6"/>
    <dgm:cxn modelId="{FB4ED597-6F95-4D7C-B9F7-F5DBAC99936A}" type="presParOf" srcId="{73543471-8AB8-49BA-AD92-12229E20D2D3}" destId="{EFC1F32A-899D-433E-BA34-34A03CADE474}" srcOrd="4" destOrd="0" presId="urn:microsoft.com/office/officeart/2005/8/layout/radial6"/>
    <dgm:cxn modelId="{8146A02C-644E-4C71-A588-080A9824B2A6}" type="presParOf" srcId="{73543471-8AB8-49BA-AD92-12229E20D2D3}" destId="{63643F9D-E26D-40E5-822D-EB33B35557A5}" srcOrd="5" destOrd="0" presId="urn:microsoft.com/office/officeart/2005/8/layout/radial6"/>
    <dgm:cxn modelId="{4240F50F-0240-44B6-9850-8D87A5178EAD}" type="presParOf" srcId="{73543471-8AB8-49BA-AD92-12229E20D2D3}" destId="{3991D14A-0414-4B20-9811-BEA9CFA37537}" srcOrd="6" destOrd="0" presId="urn:microsoft.com/office/officeart/2005/8/layout/radial6"/>
    <dgm:cxn modelId="{4763FF4D-A6B3-4004-9DD5-ACB902F99CC2}" type="presParOf" srcId="{73543471-8AB8-49BA-AD92-12229E20D2D3}" destId="{5D7D4077-C91F-4A57-9A11-C4575545FC24}" srcOrd="7" destOrd="0" presId="urn:microsoft.com/office/officeart/2005/8/layout/radial6"/>
    <dgm:cxn modelId="{CE80582F-2744-4A53-B209-CC5BA86819F2}" type="presParOf" srcId="{73543471-8AB8-49BA-AD92-12229E20D2D3}" destId="{AB27B59D-603E-4444-8281-E90A6E99CE3B}" srcOrd="8" destOrd="0" presId="urn:microsoft.com/office/officeart/2005/8/layout/radial6"/>
    <dgm:cxn modelId="{B4BFB944-49C4-4ACA-AFF5-D79CFA79C316}" type="presParOf" srcId="{73543471-8AB8-49BA-AD92-12229E20D2D3}" destId="{0D94519D-E6F5-4FE9-8553-FDD5F37F93CD}" srcOrd="9" destOrd="0" presId="urn:microsoft.com/office/officeart/2005/8/layout/radial6"/>
    <dgm:cxn modelId="{B559C8DD-B0F3-41D0-BBE1-C4310D852707}" type="presParOf" srcId="{73543471-8AB8-49BA-AD92-12229E20D2D3}" destId="{2C13E0BE-F63C-46B9-8941-809E600EB182}" srcOrd="10" destOrd="0" presId="urn:microsoft.com/office/officeart/2005/8/layout/radial6"/>
    <dgm:cxn modelId="{339F1912-3908-4CBF-B440-DF3371C76E92}" type="presParOf" srcId="{73543471-8AB8-49BA-AD92-12229E20D2D3}" destId="{DE31FB0C-D130-4D77-B47B-47359CF36402}" srcOrd="11" destOrd="0" presId="urn:microsoft.com/office/officeart/2005/8/layout/radial6"/>
    <dgm:cxn modelId="{CBF8BA4E-B797-403E-870F-2C4910C71B63}" type="presParOf" srcId="{73543471-8AB8-49BA-AD92-12229E20D2D3}" destId="{7DED8FDC-EC5E-4F5F-BF01-BE6A5CA65B5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ED8FDC-EC5E-4F5F-BF01-BE6A5CA65B59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94519D-E6F5-4FE9-8553-FDD5F37F93CD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91D14A-0414-4B20-9811-BEA9CFA37537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9A0A2A-D144-4798-B523-A08329786562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9FC162-9A68-47F2-AAAA-C4BC85C76D59}">
      <dsp:nvSpPr>
        <dsp:cNvPr id="0" name=""/>
        <dsp:cNvSpPr/>
      </dsp:nvSpPr>
      <dsp:spPr>
        <a:xfrm>
          <a:off x="3357562" y="2214562"/>
          <a:ext cx="2428875" cy="24288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>
              <a:solidFill>
                <a:schemeClr val="tx2">
                  <a:lumMod val="75000"/>
                </a:schemeClr>
              </a:solidFill>
            </a:rPr>
            <a:t>Pessoal</a:t>
          </a:r>
          <a:endParaRPr lang="pt-BR" sz="4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57562" y="2214562"/>
        <a:ext cx="2428875" cy="2428875"/>
      </dsp:txXfrm>
    </dsp:sp>
    <dsp:sp modelId="{F6A6E756-DCDC-4718-B8BB-0B0241AB50F5}">
      <dsp:nvSpPr>
        <dsp:cNvPr id="0" name=""/>
        <dsp:cNvSpPr/>
      </dsp:nvSpPr>
      <dsp:spPr>
        <a:xfrm>
          <a:off x="3721893" y="1558"/>
          <a:ext cx="1700212" cy="17002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2">
                  <a:lumMod val="75000"/>
                </a:schemeClr>
              </a:solidFill>
            </a:rPr>
            <a:t>Orientador</a:t>
          </a:r>
          <a:endParaRPr lang="pt-BR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21893" y="1558"/>
        <a:ext cx="1700212" cy="1700212"/>
      </dsp:txXfrm>
    </dsp:sp>
    <dsp:sp modelId="{EFC1F32A-899D-433E-BA34-34A03CADE474}">
      <dsp:nvSpPr>
        <dsp:cNvPr id="0" name=""/>
        <dsp:cNvSpPr/>
      </dsp:nvSpPr>
      <dsp:spPr>
        <a:xfrm>
          <a:off x="6299229" y="2578893"/>
          <a:ext cx="1700212" cy="17002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2">
                  <a:lumMod val="75000"/>
                </a:schemeClr>
              </a:solidFill>
            </a:rPr>
            <a:t>UBS</a:t>
          </a:r>
          <a:endParaRPr lang="pt-BR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299229" y="2578893"/>
        <a:ext cx="1700212" cy="1700212"/>
      </dsp:txXfrm>
    </dsp:sp>
    <dsp:sp modelId="{5D7D4077-C91F-4A57-9A11-C4575545FC24}">
      <dsp:nvSpPr>
        <dsp:cNvPr id="0" name=""/>
        <dsp:cNvSpPr/>
      </dsp:nvSpPr>
      <dsp:spPr>
        <a:xfrm>
          <a:off x="3721893" y="5156229"/>
          <a:ext cx="1700212" cy="17002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solidFill>
                <a:schemeClr val="tx2">
                  <a:lumMod val="75000"/>
                </a:schemeClr>
              </a:solidFill>
            </a:rPr>
            <a:t>UFPel</a:t>
          </a:r>
          <a:endParaRPr lang="pt-BR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21893" y="5156229"/>
        <a:ext cx="1700212" cy="1700212"/>
      </dsp:txXfrm>
    </dsp:sp>
    <dsp:sp modelId="{2C13E0BE-F63C-46B9-8941-809E600EB182}">
      <dsp:nvSpPr>
        <dsp:cNvPr id="0" name=""/>
        <dsp:cNvSpPr/>
      </dsp:nvSpPr>
      <dsp:spPr>
        <a:xfrm>
          <a:off x="1144558" y="2578893"/>
          <a:ext cx="1700212" cy="17002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2">
                  <a:lumMod val="75000"/>
                </a:schemeClr>
              </a:solidFill>
            </a:rPr>
            <a:t>Prática</a:t>
          </a:r>
          <a:endParaRPr lang="pt-BR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44558" y="2578893"/>
        <a:ext cx="1700212" cy="1700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E5771-63B7-4F80-B948-F80C06F49730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E9C73-A578-4D51-90AD-75A5447B11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076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59 km da capital Natal</a:t>
            </a:r>
          </a:p>
          <a:p>
            <a:r>
              <a:rPr lang="pt-BR" dirty="0" smtClean="0"/>
              <a:t>Nordeste Brasileiro</a:t>
            </a:r>
          </a:p>
          <a:p>
            <a:r>
              <a:rPr lang="pt-BR" dirty="0" smtClean="0"/>
              <a:t>Densidade demográfica de 60,54</a:t>
            </a:r>
            <a:r>
              <a:rPr lang="pt-BR" dirty="0" err="1" smtClean="0"/>
              <a:t>hab</a:t>
            </a:r>
            <a:r>
              <a:rPr lang="pt-BR" dirty="0" smtClean="0"/>
              <a:t>/km². </a:t>
            </a:r>
          </a:p>
          <a:p>
            <a:r>
              <a:rPr lang="pt-BR" dirty="0" smtClean="0"/>
              <a:t>Economia agricultura e comércio</a:t>
            </a:r>
          </a:p>
          <a:p>
            <a:r>
              <a:rPr lang="pt-BR" dirty="0" smtClean="0"/>
              <a:t>Renda média ou baixa, dependente de aposentadorias e benefícios financeiros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C73-A578-4D51-90AD-75A5447B118D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Cerca 700</a:t>
            </a:r>
            <a:r>
              <a:rPr lang="pt-BR" baseline="0" dirty="0" smtClean="0"/>
              <a:t> família cadastradas, com uma média de 4.400 usuários área em constante crescimento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C73-A578-4D51-90AD-75A5447B118D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Apresentação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Hiperdia destina-se ao cadastramento e acompanhamento de portadores de hipertensão arterial e/ou diabetes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mellitus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atendidos na rede ambulatorial do Sistema Único de Saúde – SUS, permitindo gerar informação para aquisição,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dispensação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distribuição de medicamentos de forma regular e sistemática a todos os pacientes cadastrados. O sistema envia dados para o Cartão Nacional de Saúde, funcionalidade que garante a identificação única do usuário do Sistema Único de Saúde – SUS.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Benefícios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Orienta os gestores públicos na adoção de estratégias de intervenção;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Permite conhecer o perfil epidemiológico da hipertensão arterial e do diabetes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mellitus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população.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Funcionalidades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Cadastra e acompanha a situação dos portadores de hipertensão arterial e/ou diabetes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mellitus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todo o país;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 informações fundamentais para os gerentes locais, gestores das secretarias e Ministério da Saúde;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Disponibiliza informações de acesso público com exceção da identificação do portador;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Envia dados ao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CadSUS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C73-A578-4D51-90AD-75A5447B118D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Assim, a expectativa dessa ação é a melhoria da qualidade de vida a longo prazo, por saber que a HAS e DM apresentam complicações agudas e crônicas responsáveis pela principal causa de óbitos, que são as cardiovasculares, afetando a microcirculação (retinopatia 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nefropatia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 a macrocirculação (cardiopatia isquêmica, doença cerebrovascular e doença vascular periférica) além de gerar neuropatias é que reforçamos a necessidade de controlar essas condições de forma mais intensa.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C73-A578-4D51-90AD-75A5447B118D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AE5C-7576-42A3-906C-CDEEAE5F0D2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AEB-B98F-47A8-A549-E7160D2EC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AE5C-7576-42A3-906C-CDEEAE5F0D2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AEB-B98F-47A8-A549-E7160D2EC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AE5C-7576-42A3-906C-CDEEAE5F0D2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AEB-B98F-47A8-A549-E7160D2EC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462" y="0"/>
            <a:ext cx="4192538" cy="314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AE5C-7576-42A3-906C-CDEEAE5F0D2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AEB-B98F-47A8-A549-E7160D2EC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AE5C-7576-42A3-906C-CDEEAE5F0D2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AEB-B98F-47A8-A549-E7160D2EC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AE5C-7576-42A3-906C-CDEEAE5F0D2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AEB-B98F-47A8-A549-E7160D2EC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AE5C-7576-42A3-906C-CDEEAE5F0D2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AEB-B98F-47A8-A549-E7160D2EC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AE5C-7576-42A3-906C-CDEEAE5F0D2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AEB-B98F-47A8-A549-E7160D2EC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AE5C-7576-42A3-906C-CDEEAE5F0D2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AEB-B98F-47A8-A549-E7160D2EC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AE5C-7576-42A3-906C-CDEEAE5F0D2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AEB-B98F-47A8-A549-E7160D2EC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AE5C-7576-42A3-906C-CDEEAE5F0D2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AEB-B98F-47A8-A549-E7160D2EC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056" y="-171400"/>
            <a:ext cx="4067944" cy="305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6AE5C-7576-42A3-906C-CDEEAE5F0D2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E8AEB-B98F-47A8-A549-E7160D2EC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462" y="0"/>
            <a:ext cx="4192538" cy="314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9532" y="2780928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 </a:t>
            </a:r>
            <a:br>
              <a:rPr lang="pt-BR" dirty="0" smtClean="0"/>
            </a:b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Melhoria da Atenção à Saúde dos Hipertensos e Diabéticos da Unidade Básica de Saúde ESF II, Poço Branco-RN</a:t>
            </a:r>
            <a:b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UNIVERSIDADE ABERTA DO SUS-UNASUS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UNIVERSIDADE FEDERAL DE PELOTAS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ESPECIALIZAÇÃO EM SAÚDE DA FAMÍLIA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MODALIDADE A DISTÂNCIA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TURMA 6</a:t>
            </a:r>
          </a:p>
          <a:p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641" y="4581128"/>
            <a:ext cx="114071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331640" y="5982379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Orientanda: Nayara Queiroz Cardoso Pinto</a:t>
            </a:r>
          </a:p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Orientadora: Zênia Monteiro Guedes dos Santos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Hiperdia na UBS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Ausência de registros</a:t>
            </a:r>
          </a:p>
          <a:p>
            <a:r>
              <a:rPr lang="pt-BR" dirty="0" smtClean="0"/>
              <a:t>Dados incompletos</a:t>
            </a:r>
          </a:p>
          <a:p>
            <a:r>
              <a:rPr lang="pt-BR" dirty="0" smtClean="0"/>
              <a:t>Atendimento esporádico</a:t>
            </a:r>
          </a:p>
          <a:p>
            <a:r>
              <a:rPr lang="pt-BR" dirty="0" smtClean="0"/>
              <a:t>Dúvidas sobre suas patologias</a:t>
            </a:r>
          </a:p>
          <a:p>
            <a:r>
              <a:rPr lang="pt-BR" dirty="0" smtClean="0"/>
              <a:t>Baixa cobertura</a:t>
            </a:r>
          </a:p>
          <a:p>
            <a:pPr lvl="1"/>
            <a:r>
              <a:rPr lang="pt-BR" dirty="0" smtClean="0"/>
              <a:t>HAS 39%</a:t>
            </a:r>
          </a:p>
          <a:p>
            <a:pPr lvl="1"/>
            <a:r>
              <a:rPr lang="pt-BR" dirty="0" smtClean="0"/>
              <a:t>DM 34%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Local: UBS ESF II Poço Branco</a:t>
            </a:r>
          </a:p>
          <a:p>
            <a:pPr algn="just"/>
            <a:r>
              <a:rPr lang="pt-BR" dirty="0" smtClean="0"/>
              <a:t>Período: três meses</a:t>
            </a:r>
          </a:p>
          <a:p>
            <a:pPr algn="just"/>
            <a:r>
              <a:rPr lang="pt-BR" dirty="0" smtClean="0"/>
              <a:t>Público alvo: usuários hipertensos e diabéticos</a:t>
            </a:r>
          </a:p>
          <a:p>
            <a:pPr algn="just"/>
            <a:r>
              <a:rPr lang="pt-BR" dirty="0" smtClean="0"/>
              <a:t>Consultas:</a:t>
            </a:r>
          </a:p>
          <a:p>
            <a:pPr lvl="1" algn="just"/>
            <a:r>
              <a:rPr lang="pt-BR" dirty="0"/>
              <a:t>C</a:t>
            </a:r>
            <a:r>
              <a:rPr lang="pt-BR" dirty="0" smtClean="0"/>
              <a:t>línicas</a:t>
            </a:r>
            <a:r>
              <a:rPr lang="pt-BR" dirty="0"/>
              <a:t>, </a:t>
            </a:r>
            <a:r>
              <a:rPr lang="pt-BR" dirty="0" smtClean="0"/>
              <a:t>odontológicas</a:t>
            </a:r>
            <a:r>
              <a:rPr lang="pt-BR" dirty="0"/>
              <a:t>, marcação e realização de exames de </a:t>
            </a:r>
            <a:r>
              <a:rPr lang="pt-BR" dirty="0" smtClean="0"/>
              <a:t>rotina</a:t>
            </a:r>
            <a:endParaRPr lang="pt-BR" dirty="0"/>
          </a:p>
          <a:p>
            <a:pPr algn="just"/>
            <a:r>
              <a:rPr lang="pt-BR" dirty="0" smtClean="0"/>
              <a:t>Trabalho descritivo</a:t>
            </a:r>
            <a:endParaRPr lang="pt-BR" dirty="0"/>
          </a:p>
          <a:p>
            <a:pPr algn="just"/>
            <a:r>
              <a:rPr lang="pt-BR" dirty="0"/>
              <a:t>Q</a:t>
            </a:r>
            <a:r>
              <a:rPr lang="pt-BR" dirty="0" smtClean="0"/>
              <a:t>ualitativa </a:t>
            </a:r>
            <a:r>
              <a:rPr lang="pt-BR" dirty="0"/>
              <a:t>e </a:t>
            </a:r>
            <a:r>
              <a:rPr lang="pt-BR" dirty="0" smtClean="0"/>
              <a:t>quantitativa</a:t>
            </a:r>
          </a:p>
          <a:p>
            <a:pPr algn="just"/>
            <a:r>
              <a:rPr lang="pt-BR" dirty="0"/>
              <a:t>I</a:t>
            </a:r>
            <a:r>
              <a:rPr lang="pt-BR" dirty="0" smtClean="0"/>
              <a:t>ndicadores </a:t>
            </a:r>
            <a:r>
              <a:rPr lang="pt-BR" dirty="0"/>
              <a:t>de cobertura e de </a:t>
            </a:r>
            <a:r>
              <a:rPr lang="pt-BR" dirty="0" smtClean="0"/>
              <a:t>qualidade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 geral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585542"/>
            <a:ext cx="8229600" cy="16869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Melhoria da Atenção à Saúde dos Hipertensos e Diabéticos da ESF II, Poço Branco-RN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Objetivos específicos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686800" cy="499715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pt-BR" dirty="0"/>
              <a:t>Ampliar a cobertura dos hipertensos e/ou diabéticos;</a:t>
            </a:r>
          </a:p>
          <a:p>
            <a:pPr lvl="0" algn="just"/>
            <a:r>
              <a:rPr lang="pt-BR" dirty="0"/>
              <a:t>Melhorar a qualidade da atenção a hipertensos e/ou diabéticos.</a:t>
            </a:r>
          </a:p>
          <a:p>
            <a:pPr lvl="0" algn="just"/>
            <a:r>
              <a:rPr lang="pt-BR" dirty="0"/>
              <a:t>Melhorar a adesão de hipertensos e/ou diabéticos ao programa;</a:t>
            </a:r>
          </a:p>
          <a:p>
            <a:pPr lvl="0" algn="just"/>
            <a:r>
              <a:rPr lang="pt-BR" dirty="0"/>
              <a:t>Melhorar o registro das informações;</a:t>
            </a:r>
          </a:p>
          <a:p>
            <a:pPr lvl="0" algn="just"/>
            <a:r>
              <a:rPr lang="pt-BR" dirty="0"/>
              <a:t>Mapear hipertensos e  diabéticos de risco para doença cardiovascular;</a:t>
            </a:r>
          </a:p>
          <a:p>
            <a:pPr lvl="0" algn="just"/>
            <a:r>
              <a:rPr lang="pt-BR" dirty="0"/>
              <a:t>Promover a saúde de hipertensos e diabéticos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29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/>
              <a:t>Cobertura de hipertensos </a:t>
            </a:r>
            <a:r>
              <a:rPr lang="pt-BR" sz="4000" b="1" dirty="0" smtClean="0">
                <a:solidFill>
                  <a:schemeClr val="bg1">
                    <a:lumMod val="50000"/>
                  </a:schemeClr>
                </a:solidFill>
              </a:rPr>
              <a:t>(1)</a:t>
            </a:r>
            <a:r>
              <a:rPr lang="pt-BR" sz="4000" b="1" dirty="0" smtClean="0"/>
              <a:t/>
            </a:r>
            <a:br>
              <a:rPr lang="pt-BR" sz="4000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Meta 1.1 cadastrar 100% hipertensos </a:t>
            </a:r>
          </a:p>
          <a:p>
            <a:r>
              <a:rPr lang="pt-BR" sz="2800" dirty="0" smtClean="0"/>
              <a:t>178 </a:t>
            </a:r>
            <a:r>
              <a:rPr lang="pt-BR" sz="2800" dirty="0"/>
              <a:t>usuários (73,6%) </a:t>
            </a:r>
            <a:endParaRPr lang="pt-BR" sz="2800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16"/>
          <p:cNvGraphicFramePr/>
          <p:nvPr>
            <p:extLst>
              <p:ext uri="{D42A27DB-BD31-4B8C-83A1-F6EECF244321}">
                <p14:modId xmlns:p14="http://schemas.microsoft.com/office/powerpoint/2010/main" xmlns="" val="1356779639"/>
              </p:ext>
            </p:extLst>
          </p:nvPr>
        </p:nvGraphicFramePr>
        <p:xfrm>
          <a:off x="1799692" y="2492896"/>
          <a:ext cx="554461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17749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Cobertura do programa de atenção ao hipertenso na unidade de saúde </a:t>
            </a:r>
            <a:endParaRPr lang="pt-BR" sz="2000" b="1" dirty="0"/>
          </a:p>
          <a:p>
            <a:r>
              <a:rPr lang="pt-BR" sz="2000" dirty="0"/>
              <a:t>Fonte: Planilha de coleta de dados, Poço Branco-RN, 2014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8712967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/>
              <a:t>Cobertura de diabéticos </a:t>
            </a:r>
            <a:r>
              <a:rPr lang="pt-BR" sz="4000" b="1" dirty="0" smtClean="0">
                <a:solidFill>
                  <a:schemeClr val="bg1">
                    <a:lumMod val="50000"/>
                  </a:schemeClr>
                </a:solidFill>
              </a:rPr>
              <a:t>(2)</a:t>
            </a:r>
            <a:r>
              <a:rPr lang="pt-BR" sz="4000" b="1" dirty="0" smtClean="0"/>
              <a:t> </a:t>
            </a:r>
            <a:br>
              <a:rPr lang="pt-BR" sz="4000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Meta 1.2 cadastrar 100% diabéticos </a:t>
            </a:r>
          </a:p>
          <a:p>
            <a:pPr algn="just"/>
            <a:r>
              <a:rPr lang="pt-BR" sz="2800" dirty="0"/>
              <a:t>44 usuários (84,6%</a:t>
            </a:r>
            <a:r>
              <a:rPr lang="pt-BR" sz="2800" dirty="0" smtClean="0"/>
              <a:t>) </a:t>
            </a:r>
            <a:endParaRPr lang="pt-BR" sz="2800" dirty="0"/>
          </a:p>
        </p:txBody>
      </p:sp>
      <p:graphicFrame>
        <p:nvGraphicFramePr>
          <p:cNvPr id="6" name="Gráfico 6"/>
          <p:cNvGraphicFramePr/>
          <p:nvPr>
            <p:extLst>
              <p:ext uri="{D42A27DB-BD31-4B8C-83A1-F6EECF244321}">
                <p14:modId xmlns:p14="http://schemas.microsoft.com/office/powerpoint/2010/main" xmlns="" val="652039673"/>
              </p:ext>
            </p:extLst>
          </p:nvPr>
        </p:nvGraphicFramePr>
        <p:xfrm>
          <a:off x="2051720" y="2636912"/>
          <a:ext cx="5256584" cy="321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-30768" y="6165304"/>
            <a:ext cx="8851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Cobertura do programa de atenção ao diabético na unidade de saúde </a:t>
            </a:r>
            <a:endParaRPr lang="pt-BR" sz="2000" b="1" dirty="0"/>
          </a:p>
          <a:p>
            <a:r>
              <a:rPr lang="pt-BR" sz="2000" dirty="0"/>
              <a:t>Fonte: Planilha de coleta de dados, Poço Branco-RN, 2014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9917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Qualidade </a:t>
            </a:r>
            <a:r>
              <a:rPr lang="pt-BR" sz="4000" b="1" dirty="0"/>
              <a:t>da atenção </a:t>
            </a:r>
            <a:r>
              <a:rPr lang="pt-BR" sz="4000" b="1" dirty="0" smtClean="0"/>
              <a:t> </a:t>
            </a:r>
            <a:r>
              <a:rPr lang="pt-BR" sz="4000" b="1" dirty="0" smtClean="0">
                <a:solidFill>
                  <a:schemeClr val="bg1">
                    <a:lumMod val="50000"/>
                  </a:schemeClr>
                </a:solidFill>
              </a:rPr>
              <a:t>(1)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Meta 2.1 Realizar exame clínico apropriado em 100% dos hipertensos. </a:t>
            </a:r>
          </a:p>
          <a:p>
            <a:pPr algn="just"/>
            <a:r>
              <a:rPr lang="pt-BR" sz="2800" dirty="0" smtClean="0"/>
              <a:t>170 usuários </a:t>
            </a:r>
            <a:r>
              <a:rPr lang="pt-BR" sz="2800" dirty="0"/>
              <a:t>(95,5%) </a:t>
            </a:r>
            <a:endParaRPr lang="pt-BR" sz="2800" dirty="0" smtClean="0"/>
          </a:p>
          <a:p>
            <a:endParaRPr lang="pt-BR" dirty="0"/>
          </a:p>
        </p:txBody>
      </p:sp>
      <p:graphicFrame>
        <p:nvGraphicFramePr>
          <p:cNvPr id="4" name="Gráfico 19"/>
          <p:cNvGraphicFramePr/>
          <p:nvPr>
            <p:extLst>
              <p:ext uri="{D42A27DB-BD31-4B8C-83A1-F6EECF244321}">
                <p14:modId xmlns:p14="http://schemas.microsoft.com/office/powerpoint/2010/main" xmlns="" val="1260987913"/>
              </p:ext>
            </p:extLst>
          </p:nvPr>
        </p:nvGraphicFramePr>
        <p:xfrm>
          <a:off x="2339752" y="3140968"/>
          <a:ext cx="4824536" cy="292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-15650" y="6177498"/>
            <a:ext cx="9159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Proporção de hipertensos com o exame clínico em dia de acordo com o protocolo</a:t>
            </a:r>
            <a:endParaRPr lang="pt-BR" sz="2000" b="1" dirty="0"/>
          </a:p>
          <a:p>
            <a:r>
              <a:rPr lang="pt-BR" sz="2000" dirty="0"/>
              <a:t>Fonte: Planilha de coleta de dados, Poço Branco-RN, 2014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Meta 2.2 Realizar exame clínico apropriado em 100% dos diabéticos. </a:t>
            </a:r>
          </a:p>
          <a:p>
            <a:pPr algn="just"/>
            <a:r>
              <a:rPr lang="pt-BR" sz="2800" dirty="0" smtClean="0"/>
              <a:t>41 usuários </a:t>
            </a:r>
            <a:r>
              <a:rPr lang="pt-BR" sz="2800" dirty="0"/>
              <a:t>(93,2%) </a:t>
            </a:r>
          </a:p>
        </p:txBody>
      </p:sp>
      <p:graphicFrame>
        <p:nvGraphicFramePr>
          <p:cNvPr id="5" name="Gráfico 21"/>
          <p:cNvGraphicFramePr/>
          <p:nvPr>
            <p:extLst>
              <p:ext uri="{D42A27DB-BD31-4B8C-83A1-F6EECF244321}">
                <p14:modId xmlns:p14="http://schemas.microsoft.com/office/powerpoint/2010/main" xmlns="" val="905354849"/>
              </p:ext>
            </p:extLst>
          </p:nvPr>
        </p:nvGraphicFramePr>
        <p:xfrm>
          <a:off x="2195736" y="3212976"/>
          <a:ext cx="4608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13877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Proporção de diabéticos com o exame clínico em dia de acordo com o protocolo </a:t>
            </a:r>
            <a:endParaRPr lang="pt-BR" sz="2000" b="1" dirty="0"/>
          </a:p>
          <a:p>
            <a:r>
              <a:rPr lang="pt-BR" sz="2000" dirty="0"/>
              <a:t>Fonte: Planilha de coleta de dados, Poço Branco-RN, 2014</a:t>
            </a:r>
            <a:endParaRPr lang="pt-BR" sz="20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/>
              <a:t>Qualidade da atenção  </a:t>
            </a:r>
            <a:r>
              <a:rPr lang="pt-BR" sz="4000" b="1" dirty="0" smtClean="0">
                <a:solidFill>
                  <a:schemeClr val="bg1">
                    <a:lumMod val="50000"/>
                  </a:schemeClr>
                </a:solidFill>
              </a:rPr>
              <a:t>(2)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5611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Meta 2.3 Garantir a 100% dos hipertensos a realização de exames complementares</a:t>
            </a:r>
          </a:p>
          <a:p>
            <a:pPr algn="just"/>
            <a:r>
              <a:rPr lang="pt-BR" sz="2800" dirty="0" smtClean="0"/>
              <a:t>154 usuários </a:t>
            </a:r>
            <a:r>
              <a:rPr lang="pt-BR" sz="2800" dirty="0"/>
              <a:t>(86,5%) </a:t>
            </a:r>
            <a:endParaRPr lang="pt-BR" sz="2800" dirty="0" smtClean="0"/>
          </a:p>
          <a:p>
            <a:endParaRPr lang="pt-BR" dirty="0"/>
          </a:p>
        </p:txBody>
      </p:sp>
      <p:graphicFrame>
        <p:nvGraphicFramePr>
          <p:cNvPr id="4" name="Gráfico 27"/>
          <p:cNvGraphicFramePr/>
          <p:nvPr>
            <p:extLst>
              <p:ext uri="{D42A27DB-BD31-4B8C-83A1-F6EECF244321}">
                <p14:modId xmlns:p14="http://schemas.microsoft.com/office/powerpoint/2010/main" xmlns="" val="1905967531"/>
              </p:ext>
            </p:extLst>
          </p:nvPr>
        </p:nvGraphicFramePr>
        <p:xfrm>
          <a:off x="2195736" y="3284984"/>
          <a:ext cx="4896544" cy="295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5496" y="623731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hipertensos com os exames complementares em dia de acordo com o protocolo </a:t>
            </a:r>
            <a:endParaRPr lang="pt-BR" b="1" dirty="0"/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Qualidade </a:t>
            </a:r>
            <a:r>
              <a:rPr lang="pt-BR" sz="4000" b="1" dirty="0"/>
              <a:t>da atenção </a:t>
            </a:r>
            <a:r>
              <a:rPr lang="pt-BR" sz="4000" b="1" dirty="0" smtClean="0"/>
              <a:t> </a:t>
            </a:r>
            <a:r>
              <a:rPr lang="pt-BR" sz="4000" b="1" dirty="0" smtClean="0">
                <a:solidFill>
                  <a:schemeClr val="bg1">
                    <a:lumMod val="50000"/>
                  </a:schemeClr>
                </a:solidFill>
              </a:rPr>
              <a:t>(3)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5611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14000" t="-8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324528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Caracterização </a:t>
            </a:r>
            <a:r>
              <a:rPr lang="pt-BR" sz="3600" b="1" dirty="0"/>
              <a:t>do </a:t>
            </a:r>
            <a:r>
              <a:rPr lang="pt-BR" sz="3600" b="1" dirty="0" smtClean="0"/>
              <a:t>município, Poço </a:t>
            </a:r>
            <a:r>
              <a:rPr lang="pt-BR" sz="3600" b="1" dirty="0"/>
              <a:t>Branco –</a:t>
            </a:r>
            <a:r>
              <a:rPr lang="pt-BR" sz="3600" b="1" dirty="0" smtClean="0"/>
              <a:t>RN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5680" y="1600200"/>
            <a:ext cx="8686800" cy="4781128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pt-BR" sz="3200" dirty="0" smtClean="0"/>
              <a:t>Localização: 59 km capital Natal – RN</a:t>
            </a:r>
          </a:p>
          <a:p>
            <a:pPr lvl="1" algn="just">
              <a:lnSpc>
                <a:spcPct val="150000"/>
              </a:lnSpc>
            </a:pPr>
            <a:r>
              <a:rPr lang="pt-BR" sz="3200" dirty="0" smtClean="0"/>
              <a:t>Estado Rio Grande do Norte</a:t>
            </a:r>
          </a:p>
          <a:p>
            <a:pPr lvl="1" algn="just">
              <a:lnSpc>
                <a:spcPct val="150000"/>
              </a:lnSpc>
            </a:pPr>
            <a:r>
              <a:rPr lang="pt-BR" sz="3200" dirty="0" smtClean="0"/>
              <a:t>População total: 13.949 </a:t>
            </a:r>
          </a:p>
          <a:p>
            <a:pPr lvl="1" algn="just">
              <a:lnSpc>
                <a:spcPct val="150000"/>
              </a:lnSpc>
            </a:pPr>
            <a:r>
              <a:rPr lang="pt-BR" sz="3200" dirty="0" smtClean="0"/>
              <a:t>Estimada para 2014: 14.994</a:t>
            </a:r>
          </a:p>
          <a:p>
            <a:pPr lvl="1" algn="just">
              <a:lnSpc>
                <a:spcPct val="150000"/>
              </a:lnSpc>
            </a:pPr>
            <a:r>
              <a:rPr lang="pt-BR" sz="3200" dirty="0" smtClean="0"/>
              <a:t>Área territorial: 230,401 km²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Meta 2.4 Garantir a 100% dos diabéticos a realização de exames complementares</a:t>
            </a:r>
          </a:p>
          <a:p>
            <a:pPr algn="just"/>
            <a:r>
              <a:rPr lang="pt-BR" sz="2800" dirty="0" smtClean="0"/>
              <a:t>31 usuários </a:t>
            </a:r>
            <a:r>
              <a:rPr lang="pt-BR" sz="2800" dirty="0"/>
              <a:t>(70,5%) </a:t>
            </a:r>
          </a:p>
        </p:txBody>
      </p:sp>
      <p:graphicFrame>
        <p:nvGraphicFramePr>
          <p:cNvPr id="4" name="Gráfico 29"/>
          <p:cNvGraphicFramePr/>
          <p:nvPr>
            <p:extLst>
              <p:ext uri="{D42A27DB-BD31-4B8C-83A1-F6EECF244321}">
                <p14:modId xmlns:p14="http://schemas.microsoft.com/office/powerpoint/2010/main" xmlns="" val="2038974085"/>
              </p:ext>
            </p:extLst>
          </p:nvPr>
        </p:nvGraphicFramePr>
        <p:xfrm>
          <a:off x="2267744" y="3284984"/>
          <a:ext cx="4464496" cy="290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4477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diabéticos com os exames complementares em dia de acordo com o protocolo </a:t>
            </a:r>
            <a:endParaRPr lang="pt-BR" b="1" dirty="0"/>
          </a:p>
          <a:p>
            <a:r>
              <a:rPr lang="pt-BR" dirty="0"/>
              <a:t>Fonte: Planilha de coleta de dados, Poço Branco-RN, </a:t>
            </a:r>
            <a:r>
              <a:rPr lang="pt-BR" dirty="0" smtClean="0"/>
              <a:t>2014</a:t>
            </a:r>
            <a:endParaRPr lang="pt-BR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Qualidade </a:t>
            </a:r>
            <a:r>
              <a:rPr lang="pt-BR" sz="4000" b="1" dirty="0"/>
              <a:t>da atenção </a:t>
            </a:r>
            <a:r>
              <a:rPr lang="pt-BR" sz="4000" b="1" dirty="0" smtClean="0"/>
              <a:t> </a:t>
            </a:r>
            <a:r>
              <a:rPr lang="pt-BR" sz="4000" b="1" dirty="0" smtClean="0">
                <a:solidFill>
                  <a:schemeClr val="bg1">
                    <a:lumMod val="50000"/>
                  </a:schemeClr>
                </a:solidFill>
              </a:rPr>
              <a:t>(4)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5611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Meta 2.5 </a:t>
            </a:r>
            <a:r>
              <a:rPr lang="pt-BR" sz="2800" dirty="0"/>
              <a:t>M</a:t>
            </a:r>
            <a:r>
              <a:rPr lang="pt-BR" sz="2800" dirty="0" smtClean="0"/>
              <a:t>edicamentos da farmácia popular para 100% dos hipertensos</a:t>
            </a:r>
          </a:p>
          <a:p>
            <a:pPr algn="just"/>
            <a:r>
              <a:rPr lang="pt-BR" sz="2800" dirty="0" smtClean="0"/>
              <a:t>167 usuários (97,1%)</a:t>
            </a:r>
            <a:endParaRPr lang="pt-BR" sz="2800" dirty="0"/>
          </a:p>
        </p:txBody>
      </p:sp>
      <p:graphicFrame>
        <p:nvGraphicFramePr>
          <p:cNvPr id="4" name="Gráfico 31"/>
          <p:cNvGraphicFramePr/>
          <p:nvPr>
            <p:extLst>
              <p:ext uri="{D42A27DB-BD31-4B8C-83A1-F6EECF244321}">
                <p14:modId xmlns:p14="http://schemas.microsoft.com/office/powerpoint/2010/main" xmlns="" val="3312246085"/>
              </p:ext>
            </p:extLst>
          </p:nvPr>
        </p:nvGraphicFramePr>
        <p:xfrm>
          <a:off x="2339752" y="3212976"/>
          <a:ext cx="48245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1792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hipertensos com prescrição de medicamentos da Farmácia Popular/HIPERDIA </a:t>
            </a:r>
            <a:endParaRPr lang="pt-BR" b="1" dirty="0"/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Qualidade </a:t>
            </a:r>
            <a:r>
              <a:rPr lang="pt-BR" sz="4000" b="1" dirty="0"/>
              <a:t>da atenção </a:t>
            </a:r>
            <a:r>
              <a:rPr lang="pt-BR" sz="4000" b="1" dirty="0" smtClean="0"/>
              <a:t> </a:t>
            </a:r>
            <a:r>
              <a:rPr lang="pt-BR" sz="4000" b="1" dirty="0" smtClean="0">
                <a:solidFill>
                  <a:schemeClr val="bg1">
                    <a:lumMod val="50000"/>
                  </a:schemeClr>
                </a:solidFill>
              </a:rPr>
              <a:t>(5)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5611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Meta 2.6 Medicamentos da farmácia popular para 100% dos diabéticos cadastrados</a:t>
            </a:r>
          </a:p>
          <a:p>
            <a:r>
              <a:rPr lang="pt-BR" sz="2800" dirty="0" smtClean="0"/>
              <a:t>41 usuários (95,3%)</a:t>
            </a:r>
          </a:p>
          <a:p>
            <a:endParaRPr lang="pt-BR" dirty="0"/>
          </a:p>
        </p:txBody>
      </p:sp>
      <p:graphicFrame>
        <p:nvGraphicFramePr>
          <p:cNvPr id="4" name="Gráfico 35"/>
          <p:cNvGraphicFramePr/>
          <p:nvPr>
            <p:extLst>
              <p:ext uri="{D42A27DB-BD31-4B8C-83A1-F6EECF244321}">
                <p14:modId xmlns:p14="http://schemas.microsoft.com/office/powerpoint/2010/main" xmlns="" val="797641719"/>
              </p:ext>
            </p:extLst>
          </p:nvPr>
        </p:nvGraphicFramePr>
        <p:xfrm>
          <a:off x="1907704" y="3140968"/>
          <a:ext cx="50405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-26616" y="6250086"/>
            <a:ext cx="9170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diabéticos com prescrição de medicamentos da Farmácia Popular/HIPERDIA </a:t>
            </a:r>
            <a:endParaRPr lang="pt-BR" b="1" dirty="0"/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  <a:p>
            <a:r>
              <a:rPr lang="pt-BR" dirty="0"/>
              <a:t> 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Qualidade </a:t>
            </a:r>
            <a:r>
              <a:rPr lang="pt-BR" sz="4000" b="1" dirty="0"/>
              <a:t>da atenção </a:t>
            </a:r>
            <a:r>
              <a:rPr lang="pt-BR" sz="4000" b="1" dirty="0" smtClean="0"/>
              <a:t> </a:t>
            </a:r>
            <a:r>
              <a:rPr lang="pt-BR" sz="4000" b="1" dirty="0" smtClean="0">
                <a:solidFill>
                  <a:schemeClr val="bg1">
                    <a:lumMod val="50000"/>
                  </a:schemeClr>
                </a:solidFill>
              </a:rPr>
              <a:t>(6)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5611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Meta 2.7 Realizar avaliação de atendimento odontológico em 100% dos hipertensos.</a:t>
            </a:r>
          </a:p>
          <a:p>
            <a:r>
              <a:rPr lang="pt-BR" sz="2800" dirty="0" smtClean="0"/>
              <a:t>171 usuários (96,1%)</a:t>
            </a:r>
          </a:p>
          <a:p>
            <a:endParaRPr lang="pt-BR" dirty="0"/>
          </a:p>
        </p:txBody>
      </p:sp>
      <p:graphicFrame>
        <p:nvGraphicFramePr>
          <p:cNvPr id="4" name="Gráfico 36"/>
          <p:cNvGraphicFramePr/>
          <p:nvPr>
            <p:extLst>
              <p:ext uri="{D42A27DB-BD31-4B8C-83A1-F6EECF244321}">
                <p14:modId xmlns:p14="http://schemas.microsoft.com/office/powerpoint/2010/main" xmlns="" val="1576142658"/>
              </p:ext>
            </p:extLst>
          </p:nvPr>
        </p:nvGraphicFramePr>
        <p:xfrm>
          <a:off x="1979712" y="3068960"/>
          <a:ext cx="54006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23731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hipertensos com avaliação da necessidade de atendimento odontológico </a:t>
            </a:r>
            <a:endParaRPr lang="pt-BR" b="1" dirty="0"/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Qualidade </a:t>
            </a:r>
            <a:r>
              <a:rPr lang="pt-BR" sz="4000" b="1" dirty="0"/>
              <a:t>da atenção </a:t>
            </a:r>
            <a:r>
              <a:rPr lang="pt-BR" sz="4000" b="1" dirty="0" smtClean="0"/>
              <a:t> </a:t>
            </a:r>
            <a:r>
              <a:rPr lang="pt-BR" sz="4000" b="1" dirty="0" smtClean="0">
                <a:solidFill>
                  <a:schemeClr val="bg1">
                    <a:lumMod val="50000"/>
                  </a:schemeClr>
                </a:solidFill>
              </a:rPr>
              <a:t>(7)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5611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Meta 2.8 Realizar avaliação de atendimento odontológico em 100% dos diabéticos.</a:t>
            </a:r>
          </a:p>
          <a:p>
            <a:r>
              <a:rPr lang="pt-BR" sz="2800" dirty="0" smtClean="0"/>
              <a:t>43 usuários (97,7%)</a:t>
            </a:r>
            <a:endParaRPr lang="pt-BR" sz="2800" dirty="0"/>
          </a:p>
        </p:txBody>
      </p:sp>
      <p:graphicFrame>
        <p:nvGraphicFramePr>
          <p:cNvPr id="4" name="Gráfico 37"/>
          <p:cNvGraphicFramePr/>
          <p:nvPr>
            <p:extLst>
              <p:ext uri="{D42A27DB-BD31-4B8C-83A1-F6EECF244321}">
                <p14:modId xmlns:p14="http://schemas.microsoft.com/office/powerpoint/2010/main" xmlns="" val="1975596522"/>
              </p:ext>
            </p:extLst>
          </p:nvPr>
        </p:nvGraphicFramePr>
        <p:xfrm>
          <a:off x="1763688" y="2852936"/>
          <a:ext cx="532859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236738"/>
            <a:ext cx="876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diabéticos com avaliação da necessidade de atendimento odontológico </a:t>
            </a:r>
            <a:endParaRPr lang="pt-BR" b="1" dirty="0"/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Qualidade </a:t>
            </a:r>
            <a:r>
              <a:rPr lang="pt-BR" sz="4000" b="1" dirty="0"/>
              <a:t>da atenção </a:t>
            </a:r>
            <a:r>
              <a:rPr lang="pt-BR" sz="4000" b="1" dirty="0" smtClean="0"/>
              <a:t> </a:t>
            </a:r>
            <a:r>
              <a:rPr lang="pt-BR" sz="4000" b="1" dirty="0" smtClean="0">
                <a:solidFill>
                  <a:schemeClr val="bg1">
                    <a:lumMod val="50000"/>
                  </a:schemeClr>
                </a:solidFill>
              </a:rPr>
              <a:t>(8)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5611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Adesão </a:t>
            </a:r>
            <a:r>
              <a:rPr lang="pt-BR" b="1" dirty="0"/>
              <a:t>de </a:t>
            </a:r>
            <a:r>
              <a:rPr lang="pt-BR" b="1" dirty="0" smtClean="0"/>
              <a:t>ao programa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(1)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Meta 3.1 Buscar 100% dos hipertensos faltosos às consultas na unidade de saúde</a:t>
            </a:r>
          </a:p>
          <a:p>
            <a:r>
              <a:rPr lang="pt-BR" sz="2800" dirty="0" smtClean="0"/>
              <a:t>34 usuários (97,1%)</a:t>
            </a:r>
            <a:endParaRPr lang="pt-BR" sz="2800" dirty="0"/>
          </a:p>
        </p:txBody>
      </p:sp>
      <p:graphicFrame>
        <p:nvGraphicFramePr>
          <p:cNvPr id="4" name="Gráfico 5"/>
          <p:cNvGraphicFramePr/>
          <p:nvPr>
            <p:extLst>
              <p:ext uri="{D42A27DB-BD31-4B8C-83A1-F6EECF244321}">
                <p14:modId xmlns:p14="http://schemas.microsoft.com/office/powerpoint/2010/main" xmlns="" val="2584322634"/>
              </p:ext>
            </p:extLst>
          </p:nvPr>
        </p:nvGraphicFramePr>
        <p:xfrm>
          <a:off x="1979712" y="2996952"/>
          <a:ext cx="5063768" cy="3104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8128" y="6181664"/>
            <a:ext cx="8406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hipertensos faltosos as consultas com busca ativa </a:t>
            </a:r>
            <a:endParaRPr lang="pt-BR" b="1" dirty="0"/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Meta 3.2 Buscar 100% dos diabéticos faltosos às consultas na unidade de saúde</a:t>
            </a:r>
          </a:p>
          <a:p>
            <a:r>
              <a:rPr lang="pt-BR" sz="2800" dirty="0" smtClean="0"/>
              <a:t>18 usuários (100%)</a:t>
            </a:r>
            <a:endParaRPr lang="pt-BR" sz="2800" dirty="0"/>
          </a:p>
        </p:txBody>
      </p:sp>
      <p:graphicFrame>
        <p:nvGraphicFramePr>
          <p:cNvPr id="4" name="Gráfico 10"/>
          <p:cNvGraphicFramePr/>
          <p:nvPr>
            <p:extLst>
              <p:ext uri="{D42A27DB-BD31-4B8C-83A1-F6EECF244321}">
                <p14:modId xmlns:p14="http://schemas.microsoft.com/office/powerpoint/2010/main" xmlns="" val="3324618826"/>
              </p:ext>
            </p:extLst>
          </p:nvPr>
        </p:nvGraphicFramePr>
        <p:xfrm>
          <a:off x="2411760" y="3356992"/>
          <a:ext cx="45365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755" y="6215530"/>
            <a:ext cx="775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diabéticos faltosos as consultas com busca ativa </a:t>
            </a:r>
            <a:endParaRPr lang="pt-BR" b="1" dirty="0"/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Adesão </a:t>
            </a:r>
            <a:r>
              <a:rPr lang="pt-BR" b="1" dirty="0"/>
              <a:t>de </a:t>
            </a:r>
            <a:r>
              <a:rPr lang="pt-BR" b="1" dirty="0" smtClean="0"/>
              <a:t>ao programa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(2)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41141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Registro </a:t>
            </a:r>
            <a:r>
              <a:rPr lang="pt-BR" b="1" dirty="0"/>
              <a:t>das </a:t>
            </a:r>
            <a:r>
              <a:rPr lang="pt-BR" b="1" dirty="0" smtClean="0"/>
              <a:t>informações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(1)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Meta 4.1 Manter ficha de acompanhamento de 100% dos hipertensos</a:t>
            </a:r>
          </a:p>
          <a:p>
            <a:pPr algn="just"/>
            <a:r>
              <a:rPr lang="pt-BR" sz="2800" dirty="0"/>
              <a:t>162 </a:t>
            </a:r>
            <a:r>
              <a:rPr lang="pt-BR" sz="2800" dirty="0" smtClean="0"/>
              <a:t>usuários (</a:t>
            </a:r>
            <a:r>
              <a:rPr lang="pt-BR" sz="2800" dirty="0"/>
              <a:t>91%) </a:t>
            </a:r>
          </a:p>
        </p:txBody>
      </p:sp>
      <p:graphicFrame>
        <p:nvGraphicFramePr>
          <p:cNvPr id="4" name="Gráfico 24"/>
          <p:cNvGraphicFramePr/>
          <p:nvPr>
            <p:extLst>
              <p:ext uri="{D42A27DB-BD31-4B8C-83A1-F6EECF244321}">
                <p14:modId xmlns:p14="http://schemas.microsoft.com/office/powerpoint/2010/main" xmlns="" val="3719672772"/>
              </p:ext>
            </p:extLst>
          </p:nvPr>
        </p:nvGraphicFramePr>
        <p:xfrm>
          <a:off x="2483768" y="3645024"/>
          <a:ext cx="4207986" cy="249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0800" y="6211669"/>
            <a:ext cx="797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hipertensos com registro adequado na ficha de acompanhamento </a:t>
            </a:r>
            <a:endParaRPr lang="pt-BR" b="1" dirty="0"/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Meta 4.2 Manter ficha de acompanhamento de 100% dos diabéticos</a:t>
            </a:r>
          </a:p>
          <a:p>
            <a:r>
              <a:rPr lang="pt-BR" sz="2800" dirty="0" smtClean="0"/>
              <a:t>40 usuários </a:t>
            </a:r>
            <a:r>
              <a:rPr lang="pt-BR" sz="2800" dirty="0"/>
              <a:t>(90,9%) </a:t>
            </a:r>
          </a:p>
        </p:txBody>
      </p:sp>
      <p:graphicFrame>
        <p:nvGraphicFramePr>
          <p:cNvPr id="7" name="Gráfico 26"/>
          <p:cNvGraphicFramePr/>
          <p:nvPr>
            <p:extLst>
              <p:ext uri="{D42A27DB-BD31-4B8C-83A1-F6EECF244321}">
                <p14:modId xmlns:p14="http://schemas.microsoft.com/office/powerpoint/2010/main" xmlns="" val="82091602"/>
              </p:ext>
            </p:extLst>
          </p:nvPr>
        </p:nvGraphicFramePr>
        <p:xfrm>
          <a:off x="1907704" y="2708920"/>
          <a:ext cx="51845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-30725" y="6237312"/>
            <a:ext cx="8478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diabéticos com registro adequado na ficha de acompanhamento </a:t>
            </a:r>
            <a:endParaRPr lang="pt-BR" b="1" dirty="0"/>
          </a:p>
          <a:p>
            <a:r>
              <a:rPr lang="pt-BR" dirty="0"/>
              <a:t>Fonte: Planilha de coleta de dados, Poço Branco-RN, 2014 </a:t>
            </a:r>
            <a:endParaRPr lang="en-US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Registro </a:t>
            </a:r>
            <a:r>
              <a:rPr lang="pt-BR" b="1" dirty="0"/>
              <a:t>das </a:t>
            </a:r>
            <a:r>
              <a:rPr lang="pt-BR" b="1" dirty="0" smtClean="0"/>
              <a:t>informações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(2)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9437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Mapeamento de risco </a:t>
            </a:r>
            <a:r>
              <a:rPr lang="pt-BR" b="1" dirty="0"/>
              <a:t>para doença </a:t>
            </a:r>
            <a:r>
              <a:rPr lang="pt-BR" b="1" dirty="0" smtClean="0"/>
              <a:t>cardiovascular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(1)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Meta 5.1 Realizar estratificação do risco cardiovascular em 100% dos hipertensos</a:t>
            </a:r>
          </a:p>
          <a:p>
            <a:r>
              <a:rPr lang="pt-BR" sz="2800" dirty="0"/>
              <a:t>162 usuários (91%) </a:t>
            </a:r>
            <a:endParaRPr lang="pt-BR" sz="2800" dirty="0" smtClean="0"/>
          </a:p>
        </p:txBody>
      </p:sp>
      <p:graphicFrame>
        <p:nvGraphicFramePr>
          <p:cNvPr id="4" name="Gráfico 28"/>
          <p:cNvGraphicFramePr/>
          <p:nvPr>
            <p:extLst>
              <p:ext uri="{D42A27DB-BD31-4B8C-83A1-F6EECF244321}">
                <p14:modId xmlns:p14="http://schemas.microsoft.com/office/powerpoint/2010/main" xmlns="" val="1528199265"/>
              </p:ext>
            </p:extLst>
          </p:nvPr>
        </p:nvGraphicFramePr>
        <p:xfrm>
          <a:off x="2020474" y="3022307"/>
          <a:ext cx="5016142" cy="319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-34835" y="6228189"/>
            <a:ext cx="912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hipertensos com estratificação de risco cardiovascular por exame clínico em dia </a:t>
            </a:r>
            <a:endParaRPr lang="pt-BR" b="1" dirty="0"/>
          </a:p>
          <a:p>
            <a:r>
              <a:rPr lang="pt-BR" dirty="0"/>
              <a:t>Fonte: Planilha de coleta de dados, Poço Branco-RN, 2014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b="1" dirty="0" smtClean="0"/>
              <a:t>Poço Branco – RN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(1)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882893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Meta 5.2 Realizar estratificação do risco cardiovascular em 100% dos diabéticos</a:t>
            </a:r>
          </a:p>
          <a:p>
            <a:pPr algn="just"/>
            <a:r>
              <a:rPr lang="pt-BR" sz="2800" dirty="0"/>
              <a:t>39 usuários (88,6%) </a:t>
            </a:r>
            <a:r>
              <a:rPr lang="pt-BR" sz="2800" dirty="0" smtClean="0"/>
              <a:t> </a:t>
            </a:r>
          </a:p>
          <a:p>
            <a:endParaRPr lang="pt-BR" dirty="0"/>
          </a:p>
        </p:txBody>
      </p:sp>
      <p:graphicFrame>
        <p:nvGraphicFramePr>
          <p:cNvPr id="4" name="Gráfico 30"/>
          <p:cNvGraphicFramePr/>
          <p:nvPr>
            <p:extLst>
              <p:ext uri="{D42A27DB-BD31-4B8C-83A1-F6EECF244321}">
                <p14:modId xmlns:p14="http://schemas.microsoft.com/office/powerpoint/2010/main" xmlns="" val="747104887"/>
              </p:ext>
            </p:extLst>
          </p:nvPr>
        </p:nvGraphicFramePr>
        <p:xfrm>
          <a:off x="1835696" y="3068960"/>
          <a:ext cx="5472608" cy="315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2390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diabéticos com estratificação de risco cardiovascular por exame clínico em dia </a:t>
            </a:r>
            <a:endParaRPr lang="pt-BR" b="1" dirty="0"/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Mapeamento de risco </a:t>
            </a:r>
            <a:r>
              <a:rPr lang="pt-BR" b="1" dirty="0"/>
              <a:t>para doença </a:t>
            </a:r>
            <a:r>
              <a:rPr lang="pt-BR" b="1" dirty="0" smtClean="0"/>
              <a:t>cardiovascular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(2)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8674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Promoção da </a:t>
            </a:r>
            <a:r>
              <a:rPr lang="pt-BR" b="1" dirty="0"/>
              <a:t>saúde de hipertensos e </a:t>
            </a:r>
            <a:r>
              <a:rPr lang="pt-BR" b="1" dirty="0" smtClean="0"/>
              <a:t>diabéticos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(1)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Meta 6.1 Orientação nutricional sobre alimentação saudável a 100% dos hipertensos</a:t>
            </a:r>
          </a:p>
          <a:p>
            <a:pPr algn="just"/>
            <a:r>
              <a:rPr lang="pt-BR" sz="2800" dirty="0"/>
              <a:t>175 usuários (98,9%)</a:t>
            </a:r>
          </a:p>
        </p:txBody>
      </p:sp>
      <p:graphicFrame>
        <p:nvGraphicFramePr>
          <p:cNvPr id="4" name="Gráfico 14"/>
          <p:cNvGraphicFramePr/>
          <p:nvPr>
            <p:extLst>
              <p:ext uri="{D42A27DB-BD31-4B8C-83A1-F6EECF244321}">
                <p14:modId xmlns:p14="http://schemas.microsoft.com/office/powerpoint/2010/main" xmlns="" val="4401905"/>
              </p:ext>
            </p:extLst>
          </p:nvPr>
        </p:nvGraphicFramePr>
        <p:xfrm>
          <a:off x="1835696" y="3140968"/>
          <a:ext cx="52565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178078"/>
            <a:ext cx="8406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hipertensos com orientação nutricional sobre alimentação saudável </a:t>
            </a:r>
            <a:endParaRPr lang="pt-BR" b="1" dirty="0"/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5158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Meta 6.2 Garantir orientação nutricional sobre alimentação saudável a 100% dos diabéticos</a:t>
            </a:r>
          </a:p>
          <a:p>
            <a:pPr algn="just"/>
            <a:r>
              <a:rPr lang="pt-BR" sz="2800" dirty="0" smtClean="0"/>
              <a:t>44 usuários (100%)</a:t>
            </a:r>
          </a:p>
          <a:p>
            <a:endParaRPr lang="pt-BR" dirty="0"/>
          </a:p>
        </p:txBody>
      </p:sp>
      <p:graphicFrame>
        <p:nvGraphicFramePr>
          <p:cNvPr id="8" name="Gráfico 23"/>
          <p:cNvGraphicFramePr/>
          <p:nvPr>
            <p:extLst>
              <p:ext uri="{D42A27DB-BD31-4B8C-83A1-F6EECF244321}">
                <p14:modId xmlns:p14="http://schemas.microsoft.com/office/powerpoint/2010/main" xmlns="" val="4258421108"/>
              </p:ext>
            </p:extLst>
          </p:nvPr>
        </p:nvGraphicFramePr>
        <p:xfrm>
          <a:off x="2267744" y="3258036"/>
          <a:ext cx="4752528" cy="295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6211669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Proporção de diabéticos com orientação </a:t>
            </a:r>
            <a:r>
              <a:rPr lang="pt-BR" dirty="0"/>
              <a:t>nutricional sobre alimentação </a:t>
            </a:r>
            <a:r>
              <a:rPr lang="pt-BR" dirty="0" smtClean="0"/>
              <a:t>saudável</a:t>
            </a:r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  <a:p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Promoção da </a:t>
            </a:r>
            <a:r>
              <a:rPr lang="pt-BR" b="1" dirty="0"/>
              <a:t>saúde de hipertensos e </a:t>
            </a:r>
            <a:r>
              <a:rPr lang="pt-BR" b="1" dirty="0" smtClean="0"/>
              <a:t>diabéticos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(2)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Meta 6.3 Garantir orientação em relação à prática regular de atividade física a 100% dos pacientes hipertensos.</a:t>
            </a:r>
          </a:p>
          <a:p>
            <a:pPr algn="just"/>
            <a:r>
              <a:rPr lang="pt-BR" sz="2800" dirty="0"/>
              <a:t>175 usuários (98,9%)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Gráfico 14"/>
          <p:cNvGraphicFramePr/>
          <p:nvPr>
            <p:extLst>
              <p:ext uri="{D42A27DB-BD31-4B8C-83A1-F6EECF244321}">
                <p14:modId xmlns:p14="http://schemas.microsoft.com/office/powerpoint/2010/main" xmlns="" val="123593854"/>
              </p:ext>
            </p:extLst>
          </p:nvPr>
        </p:nvGraphicFramePr>
        <p:xfrm>
          <a:off x="2483768" y="3259123"/>
          <a:ext cx="51125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178078"/>
            <a:ext cx="8406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hipertensos com orientação nutricional sobre alimentação saudável </a:t>
            </a:r>
            <a:endParaRPr lang="pt-BR" b="1" dirty="0"/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  <a:p>
            <a:r>
              <a:rPr lang="pt-BR" dirty="0"/>
              <a:t> 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Promoção da </a:t>
            </a:r>
            <a:r>
              <a:rPr lang="pt-BR" b="1" dirty="0"/>
              <a:t>saúde de hipertensos e </a:t>
            </a:r>
            <a:r>
              <a:rPr lang="pt-BR" b="1" dirty="0" smtClean="0"/>
              <a:t>diabéticos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(3)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5158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Meta 6.4 </a:t>
            </a:r>
            <a:r>
              <a:rPr lang="pt-BR" sz="2800" dirty="0"/>
              <a:t>O</a:t>
            </a:r>
            <a:r>
              <a:rPr lang="pt-BR" sz="2800" dirty="0" smtClean="0"/>
              <a:t>rientação em relação à prática regular de atividade física  a 100% dos pacientes diabéticos.</a:t>
            </a:r>
          </a:p>
          <a:p>
            <a:pPr algn="just"/>
            <a:r>
              <a:rPr lang="pt-BR" sz="2800" dirty="0" smtClean="0"/>
              <a:t>44 usuários (100%)</a:t>
            </a:r>
          </a:p>
          <a:p>
            <a:endParaRPr lang="pt-BR" dirty="0"/>
          </a:p>
        </p:txBody>
      </p:sp>
      <p:graphicFrame>
        <p:nvGraphicFramePr>
          <p:cNvPr id="6" name="Gráfico 23"/>
          <p:cNvGraphicFramePr/>
          <p:nvPr>
            <p:extLst>
              <p:ext uri="{D42A27DB-BD31-4B8C-83A1-F6EECF244321}">
                <p14:modId xmlns:p14="http://schemas.microsoft.com/office/powerpoint/2010/main" xmlns="" val="477651357"/>
              </p:ext>
            </p:extLst>
          </p:nvPr>
        </p:nvGraphicFramePr>
        <p:xfrm>
          <a:off x="2267744" y="3429000"/>
          <a:ext cx="46805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211669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Proporção de diabéticos com orientação </a:t>
            </a:r>
            <a:r>
              <a:rPr lang="pt-BR" dirty="0"/>
              <a:t>nutricional sobre alimentação </a:t>
            </a:r>
            <a:r>
              <a:rPr lang="pt-BR" dirty="0" smtClean="0"/>
              <a:t>saudável</a:t>
            </a:r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Promoção da </a:t>
            </a:r>
            <a:r>
              <a:rPr lang="pt-BR" b="1" dirty="0"/>
              <a:t>saúde de hipertensos e </a:t>
            </a:r>
            <a:r>
              <a:rPr lang="pt-BR" b="1" dirty="0" smtClean="0"/>
              <a:t>diabéticos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(4)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7143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Meta 6.5 Garantir orientação sobre os riscos do tabagismo a 100% dos pacientes hipertensos.</a:t>
            </a:r>
          </a:p>
          <a:p>
            <a:pPr algn="just"/>
            <a:r>
              <a:rPr lang="pt-BR" sz="2800" dirty="0"/>
              <a:t>175 usuários (98,9%)</a:t>
            </a:r>
          </a:p>
          <a:p>
            <a:endParaRPr lang="pt-BR" dirty="0"/>
          </a:p>
        </p:txBody>
      </p:sp>
      <p:graphicFrame>
        <p:nvGraphicFramePr>
          <p:cNvPr id="6" name="Gráfico 14"/>
          <p:cNvGraphicFramePr/>
          <p:nvPr>
            <p:extLst>
              <p:ext uri="{D42A27DB-BD31-4B8C-83A1-F6EECF244321}">
                <p14:modId xmlns:p14="http://schemas.microsoft.com/office/powerpoint/2010/main" xmlns="" val="4200437175"/>
              </p:ext>
            </p:extLst>
          </p:nvPr>
        </p:nvGraphicFramePr>
        <p:xfrm>
          <a:off x="2411760" y="3140968"/>
          <a:ext cx="50405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178078"/>
            <a:ext cx="8406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hipertensos com orientação nutricional sobre alimentação saudável </a:t>
            </a:r>
            <a:endParaRPr lang="pt-BR" b="1" dirty="0"/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  <a:p>
            <a:r>
              <a:rPr lang="pt-BR" dirty="0"/>
              <a:t> 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Promoção da </a:t>
            </a:r>
            <a:r>
              <a:rPr lang="pt-BR" b="1" dirty="0"/>
              <a:t>saúde de hipertensos e </a:t>
            </a:r>
            <a:r>
              <a:rPr lang="pt-BR" b="1" dirty="0" smtClean="0"/>
              <a:t>diabéticos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(5)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5158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Meta 6.6 Garantir orientação sobre os riscos do tabagismo a 100% dos pacientes diabéticos.</a:t>
            </a:r>
          </a:p>
          <a:p>
            <a:pPr algn="just"/>
            <a:r>
              <a:rPr lang="pt-BR" sz="2800" dirty="0"/>
              <a:t>44 usuários (100%)</a:t>
            </a:r>
          </a:p>
          <a:p>
            <a:endParaRPr lang="pt-BR" dirty="0"/>
          </a:p>
        </p:txBody>
      </p:sp>
      <p:graphicFrame>
        <p:nvGraphicFramePr>
          <p:cNvPr id="6" name="Gráfico 23"/>
          <p:cNvGraphicFramePr/>
          <p:nvPr>
            <p:extLst>
              <p:ext uri="{D42A27DB-BD31-4B8C-83A1-F6EECF244321}">
                <p14:modId xmlns:p14="http://schemas.microsoft.com/office/powerpoint/2010/main" xmlns="" val="2207474219"/>
              </p:ext>
            </p:extLst>
          </p:nvPr>
        </p:nvGraphicFramePr>
        <p:xfrm>
          <a:off x="2555776" y="2996952"/>
          <a:ext cx="4608512" cy="331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211669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Proporção de diabéticos com orientação </a:t>
            </a:r>
            <a:r>
              <a:rPr lang="pt-BR" dirty="0"/>
              <a:t>nutricional sobre alimentação </a:t>
            </a:r>
            <a:r>
              <a:rPr lang="pt-BR" dirty="0" smtClean="0"/>
              <a:t>saudável</a:t>
            </a:r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Promoção da </a:t>
            </a:r>
            <a:r>
              <a:rPr lang="pt-BR" b="1" dirty="0"/>
              <a:t>saúde de hipertensos e </a:t>
            </a:r>
            <a:r>
              <a:rPr lang="pt-BR" b="1" dirty="0" smtClean="0"/>
              <a:t>diabéticos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(6)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5158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Meta 6.7 Garantir orientação sobre higiene bucal a 100% dos pacientes hipertensos.</a:t>
            </a:r>
          </a:p>
          <a:p>
            <a:pPr algn="just"/>
            <a:r>
              <a:rPr lang="pt-BR" sz="2800" dirty="0" smtClean="0"/>
              <a:t>175 usuários (98,9%)</a:t>
            </a:r>
          </a:p>
          <a:p>
            <a:endParaRPr lang="pt-BR" dirty="0"/>
          </a:p>
        </p:txBody>
      </p:sp>
      <p:graphicFrame>
        <p:nvGraphicFramePr>
          <p:cNvPr id="6" name="Gráfico 14"/>
          <p:cNvGraphicFramePr/>
          <p:nvPr>
            <p:extLst>
              <p:ext uri="{D42A27DB-BD31-4B8C-83A1-F6EECF244321}">
                <p14:modId xmlns:p14="http://schemas.microsoft.com/office/powerpoint/2010/main" xmlns="" val="1330780935"/>
              </p:ext>
            </p:extLst>
          </p:nvPr>
        </p:nvGraphicFramePr>
        <p:xfrm>
          <a:off x="2411760" y="3068960"/>
          <a:ext cx="47525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178078"/>
            <a:ext cx="8406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Proporção de hipertensos com orientação nutricional sobre alimentação saudável </a:t>
            </a:r>
            <a:endParaRPr lang="pt-BR" b="1" dirty="0"/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  <a:p>
            <a:r>
              <a:rPr lang="pt-BR" dirty="0"/>
              <a:t> 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Promoção da </a:t>
            </a:r>
            <a:r>
              <a:rPr lang="pt-BR" b="1" dirty="0"/>
              <a:t>saúde de hipertensos e </a:t>
            </a:r>
            <a:r>
              <a:rPr lang="pt-BR" b="1" dirty="0" smtClean="0"/>
              <a:t>diabéticos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(7)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5158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Meta 6.8 Garantir orientação sobre higiene bucal a 100% dos pacientes diabéticos.</a:t>
            </a:r>
          </a:p>
          <a:p>
            <a:pPr algn="just"/>
            <a:r>
              <a:rPr lang="pt-BR" sz="2800" dirty="0" smtClean="0"/>
              <a:t>44 usuários (100%)</a:t>
            </a:r>
          </a:p>
          <a:p>
            <a:endParaRPr lang="pt-BR" dirty="0"/>
          </a:p>
        </p:txBody>
      </p:sp>
      <p:graphicFrame>
        <p:nvGraphicFramePr>
          <p:cNvPr id="6" name="Gráfico 23"/>
          <p:cNvGraphicFramePr/>
          <p:nvPr>
            <p:extLst>
              <p:ext uri="{D42A27DB-BD31-4B8C-83A1-F6EECF244321}">
                <p14:modId xmlns:p14="http://schemas.microsoft.com/office/powerpoint/2010/main" xmlns="" val="3157990847"/>
              </p:ext>
            </p:extLst>
          </p:nvPr>
        </p:nvGraphicFramePr>
        <p:xfrm>
          <a:off x="2339752" y="3068960"/>
          <a:ext cx="5040560" cy="331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211669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Proporção de diabéticos com orientação </a:t>
            </a:r>
            <a:r>
              <a:rPr lang="pt-BR" dirty="0"/>
              <a:t>nutricional sobre alimentação </a:t>
            </a:r>
            <a:r>
              <a:rPr lang="pt-BR" dirty="0" smtClean="0"/>
              <a:t>saudável</a:t>
            </a:r>
          </a:p>
          <a:p>
            <a:r>
              <a:rPr lang="pt-BR" dirty="0"/>
              <a:t>Fonte: Planilha de coleta de dados, Poço Branco-RN, 2014</a:t>
            </a:r>
            <a:endParaRPr lang="pt-BR" b="1" dirty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Promoção da </a:t>
            </a:r>
            <a:r>
              <a:rPr lang="pt-BR" b="1" dirty="0"/>
              <a:t>saúde de hipertensos e </a:t>
            </a:r>
            <a:r>
              <a:rPr lang="pt-BR" b="1" dirty="0" smtClean="0"/>
              <a:t>diabéticos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(8)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5158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Atenção! Rever slides 44 ao 48.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06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Poço Branco – RN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(2)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Serviços de saúde:</a:t>
            </a:r>
          </a:p>
          <a:p>
            <a:pPr lvl="1"/>
            <a:r>
              <a:rPr lang="pt-BR" dirty="0" smtClean="0"/>
              <a:t>Hospital Municipal Manoel </a:t>
            </a:r>
            <a:r>
              <a:rPr lang="pt-BR" dirty="0" err="1" smtClean="0"/>
              <a:t>Targino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CRAS</a:t>
            </a:r>
          </a:p>
          <a:p>
            <a:pPr lvl="1"/>
            <a:r>
              <a:rPr lang="pt-BR" dirty="0" smtClean="0"/>
              <a:t>6 unidades básicas</a:t>
            </a:r>
          </a:p>
          <a:p>
            <a:pPr lvl="1"/>
            <a:r>
              <a:rPr lang="pt-BR" dirty="0" smtClean="0"/>
              <a:t>Centro de especialidades</a:t>
            </a:r>
          </a:p>
          <a:p>
            <a:pPr lvl="2"/>
            <a:r>
              <a:rPr lang="pt-BR" dirty="0" smtClean="0"/>
              <a:t>Cardiologista</a:t>
            </a:r>
          </a:p>
          <a:p>
            <a:pPr lvl="2"/>
            <a:r>
              <a:rPr lang="pt-BR" dirty="0" smtClean="0"/>
              <a:t>Ginecologista</a:t>
            </a:r>
          </a:p>
          <a:p>
            <a:pPr lvl="2"/>
            <a:r>
              <a:rPr lang="pt-BR" dirty="0" smtClean="0"/>
              <a:t>Cirurgião geral</a:t>
            </a:r>
          </a:p>
          <a:p>
            <a:pPr lvl="2"/>
            <a:r>
              <a:rPr lang="pt-BR" dirty="0" smtClean="0"/>
              <a:t>Nutricionista</a:t>
            </a:r>
          </a:p>
          <a:p>
            <a:pPr lvl="2"/>
            <a:r>
              <a:rPr lang="pt-BR" dirty="0" smtClean="0"/>
              <a:t>Psicólogo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pt-BR" b="1" dirty="0"/>
              <a:t>Ações previstas e </a:t>
            </a:r>
            <a:r>
              <a:rPr lang="pt-BR" b="1" dirty="0" smtClean="0"/>
              <a:t>realizadas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(1)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Maioria dos objetivos realizados</a:t>
            </a:r>
          </a:p>
          <a:p>
            <a:pPr lvl="1"/>
            <a:r>
              <a:rPr lang="pt-BR" sz="3600" dirty="0" smtClean="0"/>
              <a:t>Registro completo</a:t>
            </a:r>
          </a:p>
          <a:p>
            <a:pPr lvl="1"/>
            <a:r>
              <a:rPr lang="pt-BR" sz="3600" dirty="0" smtClean="0"/>
              <a:t>Qualidade na atenção</a:t>
            </a:r>
          </a:p>
          <a:p>
            <a:pPr lvl="1"/>
            <a:r>
              <a:rPr lang="pt-BR" sz="3600" dirty="0" smtClean="0"/>
              <a:t>Avaliação de Risco</a:t>
            </a:r>
          </a:p>
          <a:p>
            <a:pPr lvl="1"/>
            <a:r>
              <a:rPr lang="pt-BR" sz="3600" dirty="0" smtClean="0"/>
              <a:t>Adesão</a:t>
            </a:r>
          </a:p>
          <a:p>
            <a:pPr lvl="1"/>
            <a:r>
              <a:rPr lang="pt-BR" sz="3600" dirty="0" smtClean="0"/>
              <a:t>Promoção à saúde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14343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Saúde Bucal</a:t>
            </a:r>
          </a:p>
          <a:p>
            <a:pPr lvl="1"/>
            <a:r>
              <a:rPr lang="pt-BR" dirty="0" smtClean="0"/>
              <a:t>Problemas de saúde do profissional dentista</a:t>
            </a:r>
          </a:p>
          <a:p>
            <a:pPr lvl="1"/>
            <a:endParaRPr lang="pt-BR" dirty="0"/>
          </a:p>
          <a:p>
            <a:r>
              <a:rPr lang="pt-BR" dirty="0" smtClean="0"/>
              <a:t>Exames complementares e referências especialistas</a:t>
            </a:r>
          </a:p>
          <a:p>
            <a:pPr lvl="1"/>
            <a:r>
              <a:rPr lang="pt-BR" dirty="0" err="1" smtClean="0"/>
              <a:t>Engurgitamento</a:t>
            </a:r>
            <a:r>
              <a:rPr lang="pt-BR" dirty="0" smtClean="0"/>
              <a:t> do sistema</a:t>
            </a:r>
          </a:p>
          <a:p>
            <a:pPr lvl="1"/>
            <a:endParaRPr lang="pt-BR" dirty="0"/>
          </a:p>
          <a:p>
            <a:r>
              <a:rPr lang="pt-BR" dirty="0" smtClean="0"/>
              <a:t>Visão conservadora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Ações previstas e realizadas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(2)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Aspectos relativos à coleta e sistematização dos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pt-BR" dirty="0" smtClean="0"/>
              <a:t>Dificuldades iniciais</a:t>
            </a:r>
          </a:p>
          <a:p>
            <a:endParaRPr lang="pt-BR" dirty="0" smtClean="0"/>
          </a:p>
          <a:p>
            <a:r>
              <a:rPr lang="pt-BR" dirty="0" smtClean="0"/>
              <a:t>Sanadas com qualificação do conhecimento</a:t>
            </a:r>
          </a:p>
          <a:p>
            <a:endParaRPr lang="pt-BR" dirty="0"/>
          </a:p>
          <a:p>
            <a:r>
              <a:rPr lang="pt-BR" dirty="0" smtClean="0"/>
              <a:t>Discussões para melhoria e planejamentos futuros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753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Viabilidade e incorporação das ações à rotina dos serviços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Projeto aclamado pela população</a:t>
            </a:r>
          </a:p>
          <a:p>
            <a:pPr lvl="1"/>
            <a:r>
              <a:rPr lang="pt-BR" dirty="0" smtClean="0"/>
              <a:t>Boa </a:t>
            </a:r>
            <a:r>
              <a:rPr lang="pt-BR" dirty="0" smtClean="0"/>
              <a:t>aceitação</a:t>
            </a:r>
            <a:endParaRPr lang="pt-BR" dirty="0" smtClean="0"/>
          </a:p>
          <a:p>
            <a:pPr lvl="1"/>
            <a:r>
              <a:rPr lang="pt-BR" dirty="0" smtClean="0"/>
              <a:t>Conhecimentos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Equipe interessada em manter a ação na rotina da UBS.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29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5536" y="4797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PROCESSO PESSOAL DE APRENDIZAGEM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Reflexão	 crítica sobre seu processo pessoal de aprendizagem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Curso teórico e prático</a:t>
            </a:r>
          </a:p>
          <a:p>
            <a:pPr lvl="1" algn="just"/>
            <a:r>
              <a:rPr lang="pt-BR" dirty="0" smtClean="0"/>
              <a:t>Orientadores</a:t>
            </a:r>
          </a:p>
          <a:p>
            <a:pPr lvl="1" algn="just"/>
            <a:r>
              <a:rPr lang="pt-BR" dirty="0" smtClean="0"/>
              <a:t>Unidade de saúde</a:t>
            </a:r>
          </a:p>
          <a:p>
            <a:pPr lvl="1" algn="just"/>
            <a:r>
              <a:rPr lang="pt-BR" dirty="0" smtClean="0"/>
              <a:t>Estudo</a:t>
            </a:r>
            <a:endParaRPr lang="pt-BR" dirty="0" smtClean="0"/>
          </a:p>
          <a:p>
            <a:pPr algn="just"/>
            <a:r>
              <a:rPr lang="pt-BR" dirty="0" smtClean="0"/>
              <a:t>Expectativas iniciais</a:t>
            </a:r>
            <a:endParaRPr lang="pt-BR" dirty="0" smtClean="0"/>
          </a:p>
          <a:p>
            <a:pPr lvl="1" algn="just"/>
            <a:r>
              <a:rPr lang="pt-BR" dirty="0" smtClean="0"/>
              <a:t>Aprendizado</a:t>
            </a:r>
          </a:p>
          <a:p>
            <a:pPr lvl="1" algn="just"/>
            <a:r>
              <a:rPr lang="pt-BR" dirty="0" smtClean="0"/>
              <a:t>Amadurecimento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Reflexão	 crítica sobre seu processo pessoal de aprendizagem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Prática profissional </a:t>
            </a:r>
          </a:p>
          <a:p>
            <a:pPr lvl="1" algn="just"/>
            <a:r>
              <a:rPr lang="pt-BR" dirty="0" smtClean="0"/>
              <a:t>Conhecimento</a:t>
            </a:r>
          </a:p>
          <a:p>
            <a:pPr lvl="1" algn="just"/>
            <a:r>
              <a:rPr lang="pt-BR" dirty="0" smtClean="0"/>
              <a:t>Sistematização</a:t>
            </a:r>
          </a:p>
          <a:p>
            <a:pPr lvl="1" algn="just"/>
            <a:r>
              <a:rPr lang="pt-BR" dirty="0" smtClean="0"/>
              <a:t>Organização</a:t>
            </a:r>
            <a:endParaRPr lang="pt-BR" dirty="0" smtClean="0"/>
          </a:p>
          <a:p>
            <a:pPr algn="just"/>
            <a:r>
              <a:rPr lang="pt-BR" dirty="0" smtClean="0"/>
              <a:t>Aprendizados </a:t>
            </a:r>
            <a:r>
              <a:rPr lang="pt-BR" dirty="0" smtClean="0"/>
              <a:t>mais </a:t>
            </a:r>
            <a:r>
              <a:rPr lang="pt-BR" dirty="0" smtClean="0"/>
              <a:t>relevantes</a:t>
            </a:r>
          </a:p>
          <a:p>
            <a:pPr lvl="1" algn="just"/>
            <a:r>
              <a:rPr lang="pt-BR" dirty="0" smtClean="0"/>
              <a:t>Equipe multidisciplinar</a:t>
            </a:r>
          </a:p>
          <a:p>
            <a:pPr lvl="1" algn="just"/>
            <a:r>
              <a:rPr lang="pt-BR" dirty="0" smtClean="0"/>
              <a:t>Compartilhar aprendizado</a:t>
            </a:r>
          </a:p>
          <a:p>
            <a:pPr lvl="1" algn="just"/>
            <a:r>
              <a:rPr lang="pt-BR" dirty="0" smtClean="0"/>
              <a:t>Estudos clínicos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19256" cy="4925144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ALFRADIQUE, Maria Elmira et al. Internações por condições sensíveis à atenção primária: a construção da lista brasileira como ferramenta para medir o desempenho do sistema de saúde (Projeto ICSAP – Brasil). Cadernos de Saúde Pública, Rio de Janeiro, v. 25, </a:t>
            </a:r>
            <a:r>
              <a:rPr lang="pt-BR" sz="2000" dirty="0" err="1"/>
              <a:t>n</a:t>
            </a:r>
            <a:r>
              <a:rPr lang="pt-BR" sz="2000" dirty="0"/>
              <a:t>. 6, 2009</a:t>
            </a:r>
            <a:r>
              <a:rPr lang="pt-BR" sz="2000" dirty="0" smtClean="0"/>
              <a:t>.</a:t>
            </a:r>
            <a:endParaRPr lang="pt-BR" sz="2000" dirty="0"/>
          </a:p>
          <a:p>
            <a:pPr algn="just"/>
            <a:r>
              <a:rPr lang="pt-BR" sz="2000" dirty="0"/>
              <a:t>BRASIL, Ministério da Saúde Departamento de Atenção Básica. Área Técnica de Diabetes e Hipertensão Arterial: Hipertensão arterial sistêmica (HAS) e Diabetes mellitus (DM): protocolo. Brasília, 2001</a:t>
            </a:r>
            <a:r>
              <a:rPr lang="pt-BR" sz="2000" dirty="0" smtClean="0"/>
              <a:t>.</a:t>
            </a:r>
            <a:endParaRPr lang="pt-BR" sz="2000" dirty="0"/>
          </a:p>
          <a:p>
            <a:pPr algn="just"/>
            <a:r>
              <a:rPr lang="pt-BR" sz="2000" dirty="0"/>
              <a:t>BRASIL, Ministério da Saúde, Secretaria de Atenção à Saúde, Departamento de Atenção Básica. Estratégias para o cuidado da pessoa com doença crônica: diabetes mellitus. Brasília, </a:t>
            </a:r>
            <a:r>
              <a:rPr lang="pt-BR" sz="2000" dirty="0" smtClean="0"/>
              <a:t>2013</a:t>
            </a:r>
            <a:endParaRPr lang="pt-BR" sz="2000" dirty="0"/>
          </a:p>
          <a:p>
            <a:pPr algn="just"/>
            <a:r>
              <a:rPr lang="pt-BR" sz="2000" dirty="0"/>
              <a:t>BRASIL, Ministério da Saúde, Secretaria de Gestão Estratégica e Participativa. Departamento de Articulação </a:t>
            </a:r>
            <a:r>
              <a:rPr lang="pt-BR" sz="2000" dirty="0" err="1"/>
              <a:t>Interfederativa</a:t>
            </a:r>
            <a:r>
              <a:rPr lang="pt-BR" sz="2000" dirty="0"/>
              <a:t>. Caderno de Diretrizes, Objetivos, Metas e Indicadores : 2013 – 2015. Brasília, 2013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6540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/>
              <a:t>BRASIL. Ministério da Saúde, Secretaria de Atenção à Saúde, Departamento de Atenção Básica. Estratégias para o cuidado da pessoa com doença crônica: hipertensão arterial sistêmica. Brasília, 2013;</a:t>
            </a:r>
          </a:p>
          <a:p>
            <a:pPr algn="just"/>
            <a:r>
              <a:rPr lang="pt-BR" dirty="0"/>
              <a:t>BRASIL. Ministério da Saúde. Secretaria de Atenção à saúde. Departamento de Atenção Básica. Hipertensão arterial sistêmica para o Sistema Único de Saúde. </a:t>
            </a:r>
            <a:r>
              <a:rPr lang="en-US" dirty="0"/>
              <a:t>Brasília: </a:t>
            </a:r>
            <a:r>
              <a:rPr lang="en-US" dirty="0" err="1"/>
              <a:t>Ministério</a:t>
            </a:r>
            <a:r>
              <a:rPr lang="en-US" dirty="0"/>
              <a:t> da </a:t>
            </a:r>
            <a:r>
              <a:rPr lang="en-US" dirty="0" err="1"/>
              <a:t>Saúde</a:t>
            </a:r>
            <a:r>
              <a:rPr lang="en-US" dirty="0"/>
              <a:t>, 2006</a:t>
            </a:r>
            <a:endParaRPr lang="pt-BR" dirty="0"/>
          </a:p>
          <a:p>
            <a:pPr algn="just"/>
            <a:r>
              <a:rPr lang="en-US" dirty="0"/>
              <a:t>CERCATO, </a:t>
            </a:r>
            <a:r>
              <a:rPr lang="en-US" dirty="0" err="1"/>
              <a:t>Cintia</a:t>
            </a:r>
            <a:r>
              <a:rPr lang="en-US" dirty="0"/>
              <a:t> et al. Systemic hypertension, diabetes mellitus, and dyslipidemia in relation to body mass index: evaluation of a Brazilian population. </a:t>
            </a:r>
            <a:r>
              <a:rPr lang="pt-BR" dirty="0"/>
              <a:t>Rev. Hosp. </a:t>
            </a:r>
            <a:r>
              <a:rPr lang="pt-BR" dirty="0" err="1"/>
              <a:t>Clin</a:t>
            </a:r>
            <a:r>
              <a:rPr lang="pt-BR" dirty="0"/>
              <a:t>. [online]. 2004, vol.59, n.3, pp. 113-118. ISSN 0041-8781.</a:t>
            </a:r>
          </a:p>
          <a:p>
            <a:pPr algn="just"/>
            <a:r>
              <a:rPr lang="pt-BR" dirty="0"/>
              <a:t>DATASUS / Ministério da Saúde. Mortalidade (Óbitos </a:t>
            </a:r>
            <a:r>
              <a:rPr lang="pt-BR" dirty="0" err="1"/>
              <a:t>p</a:t>
            </a:r>
            <a:r>
              <a:rPr lang="pt-BR" dirty="0"/>
              <a:t>/Residência, Óbitos </a:t>
            </a:r>
            <a:r>
              <a:rPr lang="pt-BR" dirty="0" err="1"/>
              <a:t>p</a:t>
            </a:r>
            <a:r>
              <a:rPr lang="pt-BR" dirty="0"/>
              <a:t>/Ocorrência segundo, Causa CID 10), 2007 </a:t>
            </a:r>
          </a:p>
          <a:p>
            <a:pPr algn="just"/>
            <a:r>
              <a:rPr lang="pt-BR" dirty="0"/>
              <a:t>DUNCAN, B.; SCHMIDT, M. I.; GIUGLIANI, E. R. J. Medicina Ambulatorial: condutas de atenção primária baseada em evidências. 3. ed. Porto Alegre: Artmed, 2006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42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9" y="980728"/>
            <a:ext cx="9397355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Fonte: IBGE, Assistência Médica Sanitária 2009. Rio de Janeiro: IBGE, 2010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pPr algn="just"/>
            <a:r>
              <a:rPr lang="pt-BR" sz="8000" dirty="0" smtClean="0"/>
              <a:t>GROSS, J.L.; NEHME, M.. Detecção e tratamento das complicações crônicas do diabetes </a:t>
            </a:r>
            <a:r>
              <a:rPr lang="pt-BR" sz="8000" dirty="0" err="1" smtClean="0"/>
              <a:t>melito</a:t>
            </a:r>
            <a:r>
              <a:rPr lang="pt-BR" sz="8000" dirty="0" smtClean="0"/>
              <a:t>: Consenso da Sociedade Brasileira de Diabetes e Conselho Brasileiro de Oftalmologia. </a:t>
            </a:r>
            <a:r>
              <a:rPr lang="en-US" sz="8000" dirty="0" smtClean="0"/>
              <a:t>Rev. Assoc. Med. Bras.,  São Paulo ,  v. 45, n. 3, July  1999 </a:t>
            </a:r>
            <a:endParaRPr lang="pt-BR" sz="8000" dirty="0" smtClean="0"/>
          </a:p>
          <a:p>
            <a:pPr algn="just"/>
            <a:r>
              <a:rPr lang="en-US" sz="8000" dirty="0" smtClean="0"/>
              <a:t>KAPLAN, N. M.; ROSE, B. D. Treatment of hypertension in the blacks. </a:t>
            </a:r>
            <a:r>
              <a:rPr lang="pt-BR" sz="8000" dirty="0" smtClean="0"/>
              <a:t>Disponível em: http://www. uptodateonline.com Acesso em: 11 jun. 2014.</a:t>
            </a:r>
          </a:p>
          <a:p>
            <a:pPr algn="just"/>
            <a:r>
              <a:rPr lang="pt-BR" sz="8000" dirty="0" smtClean="0"/>
              <a:t>MALERBI, D.A. Estudo sobre a prevalência do diabetes mellitus no Brasil. São Paulo, 1991. 154p. Tese (Doutorado) - Faculdade de Medicina, Universidade de São Paulo.</a:t>
            </a:r>
          </a:p>
          <a:p>
            <a:pPr algn="just"/>
            <a:r>
              <a:rPr lang="pt-BR" sz="8000" dirty="0" smtClean="0"/>
              <a:t>OPAS, Organização Pan-Americana da Saúde. Linhas de cuidado: hipertensão arterial e diabetes. / Organização Pan-Americana da Saúde. Brasília, 2010.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xmlns="" val="11476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PUPO, A.de A.; URSICH, M.J.M.; ROCHA, D.M. Estratégia do tratamento do diabetes. </a:t>
            </a:r>
            <a:r>
              <a:rPr lang="pt-BR" dirty="0" err="1" smtClean="0"/>
              <a:t>Rev.Assoc.Med.Bras</a:t>
            </a:r>
            <a:r>
              <a:rPr lang="pt-BR" dirty="0" smtClean="0"/>
              <a:t>., v. 32, n. 11-12, p. 208-212, 1986002E</a:t>
            </a:r>
          </a:p>
          <a:p>
            <a:pPr algn="just"/>
            <a:r>
              <a:rPr lang="pt-BR" dirty="0" smtClean="0"/>
              <a:t>SBC, SOCIEDADE BRASILEIRA DE CARDIOLOGIA. VI Diretrizes Brasileiras de Hipertensão. Arquivos Brasileiros de Cardiologia, São Paulo, v. 95, n. 1, p. 1-51, 2010. Suplemento 1</a:t>
            </a:r>
          </a:p>
          <a:p>
            <a:pPr algn="just"/>
            <a:r>
              <a:rPr lang="en-US" dirty="0" smtClean="0"/>
              <a:t>SCHMIDT, M. I. et al. </a:t>
            </a:r>
            <a:r>
              <a:rPr lang="pt-BR" dirty="0" smtClean="0"/>
              <a:t>Doenças crônicas não transmissíveis no Brasil: carga e desafios atuais. The Lancet, London, v. 377, n. 9781, p. 1949-1961, jun. 2011</a:t>
            </a:r>
          </a:p>
          <a:p>
            <a:pPr algn="just"/>
            <a:r>
              <a:rPr lang="pt-BR" dirty="0" smtClean="0"/>
              <a:t>SOCIEDADE BRASILEIRA DE ENDOCRINOLOGIA E METABOLOGIA; SOCIEDADE BRASILEIRA DE NEFROLOGIA. </a:t>
            </a:r>
            <a:r>
              <a:rPr lang="en-US" dirty="0" smtClean="0"/>
              <a:t>Diabetes Mellitus: </a:t>
            </a:r>
            <a:r>
              <a:rPr lang="en-US" dirty="0" err="1" smtClean="0"/>
              <a:t>recomendações</a:t>
            </a:r>
            <a:r>
              <a:rPr lang="en-US" dirty="0" smtClean="0"/>
              <a:t> </a:t>
            </a:r>
            <a:r>
              <a:rPr lang="en-US" dirty="0" err="1" smtClean="0"/>
              <a:t>nutricionais</a:t>
            </a:r>
            <a:r>
              <a:rPr lang="en-US" dirty="0" smtClean="0"/>
              <a:t>, 2005. </a:t>
            </a:r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diretrizes</a:t>
            </a:r>
            <a:r>
              <a:rPr lang="en-US" dirty="0" smtClean="0"/>
              <a:t>.</a:t>
            </a:r>
            <a:endParaRPr lang="pt-BR" dirty="0" smtClean="0"/>
          </a:p>
          <a:p>
            <a:pPr algn="just"/>
            <a:r>
              <a:rPr lang="en-US" dirty="0" smtClean="0"/>
              <a:t>WORLD HEALTH ORGANIZATION. Definition, diagnosis and classification of diabetes mellitus and its complications. Part 1: diagnosis and classification of diabetes mellitus. Geneva: WHO, 1999</a:t>
            </a:r>
            <a:endParaRPr lang="pt-BR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7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/>
              <a:t>Obrigada</a:t>
            </a:r>
            <a:r>
              <a:rPr lang="en-US" sz="7200" dirty="0" smtClean="0"/>
              <a:t>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7453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pt-BR" b="1" dirty="0" smtClean="0"/>
              <a:t>PSF 02 – Poço Branco</a:t>
            </a:r>
            <a:endParaRPr lang="pt-BR" b="1" dirty="0"/>
          </a:p>
        </p:txBody>
      </p:sp>
      <p:pic>
        <p:nvPicPr>
          <p:cNvPr id="4097" name="Picture 1" descr="C:\Users\optiplex 390\Documents\Provab\área de abrangência por ac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125" y="764704"/>
            <a:ext cx="7531829" cy="5472608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11560" y="5877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Fonte: PSF 02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Área de abrangência em destaque (colorido)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trela de 5 pontas 5"/>
          <p:cNvSpPr/>
          <p:nvPr/>
        </p:nvSpPr>
        <p:spPr>
          <a:xfrm>
            <a:off x="3059832" y="2780928"/>
            <a:ext cx="144016" cy="14401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:\Users\SONY\Downloads\foto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056784" cy="6453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11560" y="6021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Fonte: 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MagicPlan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Planta baixa da unidade de saúde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462" y="0"/>
            <a:ext cx="4192538" cy="314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Importância </a:t>
            </a:r>
            <a:r>
              <a:rPr lang="pt-BR" b="1" dirty="0"/>
              <a:t>da </a:t>
            </a:r>
            <a:r>
              <a:rPr lang="pt-BR" b="1" dirty="0" smtClean="0"/>
              <a:t>ação programática:</a:t>
            </a:r>
            <a:br>
              <a:rPr lang="pt-BR" b="1" dirty="0" smtClean="0"/>
            </a:br>
            <a:r>
              <a:rPr lang="pt-BR" b="1" dirty="0" smtClean="0"/>
              <a:t>hipertensos e diabéticos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pt-BR" sz="3200" dirty="0" smtClean="0"/>
              <a:t>Cadastrar e acompanhar</a:t>
            </a:r>
          </a:p>
          <a:p>
            <a:pPr lvl="1" algn="just">
              <a:lnSpc>
                <a:spcPct val="150000"/>
              </a:lnSpc>
            </a:pPr>
            <a:r>
              <a:rPr lang="pt-BR" sz="3200" dirty="0" smtClean="0"/>
              <a:t>Gerar informação</a:t>
            </a:r>
          </a:p>
          <a:p>
            <a:pPr lvl="1" algn="just">
              <a:lnSpc>
                <a:spcPct val="150000"/>
              </a:lnSpc>
            </a:pPr>
            <a:r>
              <a:rPr lang="pt-BR" sz="3200" dirty="0" smtClean="0"/>
              <a:t>Distribuição de medicamentos</a:t>
            </a:r>
          </a:p>
          <a:p>
            <a:pPr lvl="1" algn="just">
              <a:lnSpc>
                <a:spcPct val="150000"/>
              </a:lnSpc>
            </a:pPr>
            <a:r>
              <a:rPr lang="pt-BR" sz="3200" dirty="0" smtClean="0"/>
              <a:t>Orienta gestores </a:t>
            </a:r>
          </a:p>
          <a:p>
            <a:pPr lvl="1" algn="just">
              <a:lnSpc>
                <a:spcPct val="150000"/>
              </a:lnSpc>
            </a:pPr>
            <a:r>
              <a:rPr lang="pt-BR" sz="3200" dirty="0" smtClean="0"/>
              <a:t>Perfil epidemiológico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Taxas de mortalidade por DCV </a:t>
            </a:r>
            <a:b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e suas diferentes causas no Brasil</a:t>
            </a:r>
            <a:b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6409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Fonte: DATASUS, 2007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5445224"/>
            <a:ext cx="9324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AVE = Acidente vascular encefálico; DIC = Doença isquêmica; HAS = hipertensão arterial sistêmica)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2301</Words>
  <Application>Microsoft Office PowerPoint</Application>
  <PresentationFormat>Apresentação na tela (4:3)</PresentationFormat>
  <Paragraphs>287</Paragraphs>
  <Slides>52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Tema do Office</vt:lpstr>
      <vt:lpstr>  Melhoria da Atenção à Saúde dos Hipertensos e Diabéticos da Unidade Básica de Saúde ESF II, Poço Branco-RN </vt:lpstr>
      <vt:lpstr>Caracterização do município, Poço Branco –RN</vt:lpstr>
      <vt:lpstr>Poço Branco – RN (1)</vt:lpstr>
      <vt:lpstr>Poço Branco – RN (2)</vt:lpstr>
      <vt:lpstr>Fonte: IBGE, Assistência Médica Sanitária 2009. Rio de Janeiro: IBGE, 2010</vt:lpstr>
      <vt:lpstr>PSF 02 – Poço Branco</vt:lpstr>
      <vt:lpstr>Slide 7</vt:lpstr>
      <vt:lpstr>Importância da ação programática: hipertensos e diabéticos</vt:lpstr>
      <vt:lpstr>Taxas de mortalidade por DCV  e suas diferentes causas no Brasil </vt:lpstr>
      <vt:lpstr>Hiperdia na UBS</vt:lpstr>
      <vt:lpstr>Metodologia</vt:lpstr>
      <vt:lpstr>Objetivo geral</vt:lpstr>
      <vt:lpstr>Objetivos específicos</vt:lpstr>
      <vt:lpstr>resultados</vt:lpstr>
      <vt:lpstr>Cobertura de hipertensos (1) </vt:lpstr>
      <vt:lpstr>Cobertura de diabéticos (2)  </vt:lpstr>
      <vt:lpstr>Qualidade da atenção  (1)</vt:lpstr>
      <vt:lpstr>Slide 18</vt:lpstr>
      <vt:lpstr>Qualidade da atenção  (3)</vt:lpstr>
      <vt:lpstr>Qualidade da atenção  (4)</vt:lpstr>
      <vt:lpstr>Qualidade da atenção  (5)</vt:lpstr>
      <vt:lpstr>Qualidade da atenção  (6)</vt:lpstr>
      <vt:lpstr>Qualidade da atenção  (7)</vt:lpstr>
      <vt:lpstr>Qualidade da atenção  (8)</vt:lpstr>
      <vt:lpstr>Adesão de ao programa (1)</vt:lpstr>
      <vt:lpstr>Adesão de ao programa (2)</vt:lpstr>
      <vt:lpstr>Registro das informações (1)</vt:lpstr>
      <vt:lpstr>Registro das informações (2)</vt:lpstr>
      <vt:lpstr>Mapeamento de risco para doença cardiovascular (1) </vt:lpstr>
      <vt:lpstr>Mapeamento de risco para doença cardiovascular (2) </vt:lpstr>
      <vt:lpstr>Promoção da saúde de hipertensos e diabéticos (1) </vt:lpstr>
      <vt:lpstr>Promoção da saúde de hipertensos e diabéticos (2) </vt:lpstr>
      <vt:lpstr>Promoção da saúde de hipertensos e diabéticos (3) </vt:lpstr>
      <vt:lpstr>Promoção da saúde de hipertensos e diabéticos (4) </vt:lpstr>
      <vt:lpstr>Promoção da saúde de hipertensos e diabéticos (5) </vt:lpstr>
      <vt:lpstr>Promoção da saúde de hipertensos e diabéticos (6) </vt:lpstr>
      <vt:lpstr>Promoção da saúde de hipertensos e diabéticos (7) </vt:lpstr>
      <vt:lpstr>Promoção da saúde de hipertensos e diabéticos (8) </vt:lpstr>
      <vt:lpstr>Discussão Atenção! Rever slides 44 ao 48.</vt:lpstr>
      <vt:lpstr>Ações previstas e realizadas (1)</vt:lpstr>
      <vt:lpstr>Slide 41</vt:lpstr>
      <vt:lpstr>Aspectos relativos à coleta e sistematização dos dados</vt:lpstr>
      <vt:lpstr>Viabilidade e incorporação das ações à rotina dos serviços</vt:lpstr>
      <vt:lpstr>Slide 44</vt:lpstr>
      <vt:lpstr>Slide 45</vt:lpstr>
      <vt:lpstr>Reflexão  crítica sobre seu processo pessoal de aprendizagem</vt:lpstr>
      <vt:lpstr>Reflexão  crítica sobre seu processo pessoal de aprendizagem</vt:lpstr>
      <vt:lpstr>Bibliografia</vt:lpstr>
      <vt:lpstr>Bibliografia</vt:lpstr>
      <vt:lpstr>Bibliografia</vt:lpstr>
      <vt:lpstr>Bibliografia</vt:lpstr>
      <vt:lpstr>Obrigada!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optiplex 390</dc:creator>
  <cp:lastModifiedBy>optiplex 390</cp:lastModifiedBy>
  <cp:revision>60</cp:revision>
  <dcterms:created xsi:type="dcterms:W3CDTF">2015-01-07T22:05:48Z</dcterms:created>
  <dcterms:modified xsi:type="dcterms:W3CDTF">2015-01-26T21:50:11Z</dcterms:modified>
</cp:coreProperties>
</file>