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9" r:id="rId3"/>
    <p:sldId id="257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62" r:id="rId19"/>
    <p:sldId id="259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Usuario\Desktop\Curso\Unidade%203\INTERVEN&#199;AO\Coleta%20de%20dados%20Pre-Natal%20Final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Coleta%20de%20dados%20Pre-Natal%2048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Coleta%20de%20dados%20Pre-Natal%2048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Usuario\Desktop\Coleta%20de%20dados%20Pre-Natal%2048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Gabriela\Downloads\Coleta%20de%20dados%20Puerp&#233;rio%20Final%20(1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gestantes cadastradas no Programa de Pré-natal.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0.64864864864864868</c:v>
                </c:pt>
                <c:pt idx="1">
                  <c:v>0.86486486486486491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681344"/>
        <c:axId val="26682880"/>
      </c:barChart>
      <c:catAx>
        <c:axId val="26681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6682880"/>
        <c:crosses val="autoZero"/>
        <c:auto val="1"/>
        <c:lblAlgn val="ctr"/>
        <c:lblOffset val="100"/>
        <c:noMultiLvlLbl val="0"/>
      </c:catAx>
      <c:valAx>
        <c:axId val="2668288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6681344"/>
        <c:crosses val="autoZero"/>
        <c:crossBetween val="between"/>
        <c:majorUnit val="0.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Indicadores!$C$11</c:f>
              <c:strCache>
                <c:ptCount val="1"/>
                <c:pt idx="0">
                  <c:v>Proporção de gestantes com ingresso no primeiro trimestre de gestação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Indicadores!$D$10:$G$10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Indicadores!$D$11:$G$11</c:f>
              <c:numCache>
                <c:formatCode>0.0%</c:formatCode>
                <c:ptCount val="4"/>
                <c:pt idx="0">
                  <c:v>0.58333333333333337</c:v>
                </c:pt>
                <c:pt idx="1">
                  <c:v>0.59375</c:v>
                </c:pt>
                <c:pt idx="2">
                  <c:v>0.70270270270270274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726784"/>
        <c:axId val="26728320"/>
      </c:barChart>
      <c:catAx>
        <c:axId val="26726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6728320"/>
        <c:crosses val="autoZero"/>
        <c:auto val="1"/>
        <c:lblAlgn val="ctr"/>
        <c:lblOffset val="100"/>
        <c:noMultiLvlLbl val="0"/>
      </c:catAx>
      <c:valAx>
        <c:axId val="2672832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672678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Indicadores!$C$17</c:f>
              <c:strCache>
                <c:ptCount val="1"/>
                <c:pt idx="0">
                  <c:v>Proporção de gestantes com pelo menos um exame ginecológico por trimestre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Indicadores!$D$16:$G$16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Indicadores!$D$17:$G$17</c:f>
              <c:numCache>
                <c:formatCode>0.0%</c:formatCode>
                <c:ptCount val="4"/>
                <c:pt idx="0">
                  <c:v>0.75</c:v>
                </c:pt>
                <c:pt idx="1">
                  <c:v>0.875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752128"/>
        <c:axId val="26753664"/>
      </c:barChart>
      <c:catAx>
        <c:axId val="26752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6753664"/>
        <c:crosses val="autoZero"/>
        <c:auto val="1"/>
        <c:lblAlgn val="ctr"/>
        <c:lblOffset val="100"/>
        <c:noMultiLvlLbl val="0"/>
      </c:catAx>
      <c:valAx>
        <c:axId val="2675366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675212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Indicadores!$C$22</c:f>
              <c:strCache>
                <c:ptCount val="1"/>
                <c:pt idx="0">
                  <c:v>Proporção de gestantes com  pelo menos um exame das mamas durante o pré-natal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Indicadores!$D$21:$G$21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Indicadores!$D$22:$G$22</c:f>
              <c:numCache>
                <c:formatCode>0.0%</c:formatCode>
                <c:ptCount val="4"/>
                <c:pt idx="0">
                  <c:v>0.70833333333333337</c:v>
                </c:pt>
                <c:pt idx="1">
                  <c:v>0.875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046272"/>
        <c:axId val="29047808"/>
      </c:barChart>
      <c:catAx>
        <c:axId val="29046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9047808"/>
        <c:crosses val="autoZero"/>
        <c:auto val="1"/>
        <c:lblAlgn val="ctr"/>
        <c:lblOffset val="100"/>
        <c:noMultiLvlLbl val="0"/>
      </c:catAx>
      <c:valAx>
        <c:axId val="2904780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904627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'[Coleta de dados Puerpério Final (1).xls]Indicadores'!$C$5</c:f>
              <c:strCache>
                <c:ptCount val="1"/>
                <c:pt idx="0">
                  <c:v>Proporção de puérperas com consulta até 42 dias após o parto.   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'[Coleta de dados Puerpério Final (1).xls]Indicadores'!$D$4:$G$4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de dados Puerpério Final (1).xls]Indicadores'!$D$5:$G$5</c:f>
              <c:numCache>
                <c:formatCode>0.0%</c:formatCode>
                <c:ptCount val="4"/>
                <c:pt idx="0">
                  <c:v>0.66666666666666663</c:v>
                </c:pt>
                <c:pt idx="1">
                  <c:v>0.66666666666666663</c:v>
                </c:pt>
                <c:pt idx="2">
                  <c:v>0.8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108480"/>
        <c:axId val="29114368"/>
      </c:barChart>
      <c:catAx>
        <c:axId val="29108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9114368"/>
        <c:crosses val="autoZero"/>
        <c:auto val="1"/>
        <c:lblAlgn val="ctr"/>
        <c:lblOffset val="100"/>
        <c:noMultiLvlLbl val="0"/>
      </c:catAx>
      <c:valAx>
        <c:axId val="2911436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910848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0.1829</cdr:x>
      <cdr:y>0.21677</cdr:y>
    </cdr:from>
    <cdr:to>
      <cdr:x>0.37645</cdr:x>
      <cdr:y>0.56086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864096" y="57606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600" dirty="0" smtClean="0"/>
            <a:t>24</a:t>
          </a:r>
          <a:endParaRPr lang="pt-BR" sz="1600" dirty="0"/>
        </a:p>
      </cdr:txBody>
    </cdr:sp>
  </cdr:relSizeAnchor>
  <cdr:relSizeAnchor xmlns:cdr="http://schemas.openxmlformats.org/drawingml/2006/chartDrawing">
    <cdr:from>
      <cdr:x>0.39628</cdr:x>
      <cdr:y>0.05419</cdr:y>
    </cdr:from>
    <cdr:to>
      <cdr:x>0.58983</cdr:x>
      <cdr:y>0.39828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1872208" y="1440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600" dirty="0" smtClean="0"/>
            <a:t>32</a:t>
          </a:r>
          <a:endParaRPr lang="pt-BR" sz="1600" dirty="0"/>
        </a:p>
      </cdr:txBody>
    </cdr:sp>
  </cdr:relSizeAnchor>
  <cdr:relSizeAnchor xmlns:cdr="http://schemas.openxmlformats.org/drawingml/2006/chartDrawing">
    <cdr:from>
      <cdr:x>0.60967</cdr:x>
      <cdr:y>0</cdr:y>
    </cdr:from>
    <cdr:to>
      <cdr:x>0.80322</cdr:x>
      <cdr:y>0.34409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2880320" y="-278092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600" dirty="0" smtClean="0"/>
            <a:t>37</a:t>
          </a:r>
          <a:endParaRPr lang="pt-BR" sz="16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0.20397</cdr:x>
      <cdr:y>0.15566</cdr:y>
    </cdr:from>
    <cdr:to>
      <cdr:x>0.41281</cdr:x>
      <cdr:y>0.55098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893068" y="36004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600" dirty="0" smtClean="0"/>
            <a:t>17</a:t>
          </a:r>
          <a:endParaRPr lang="pt-BR" sz="1600" dirty="0"/>
        </a:p>
      </cdr:txBody>
    </cdr:sp>
  </cdr:relSizeAnchor>
  <cdr:relSizeAnchor xmlns:cdr="http://schemas.openxmlformats.org/drawingml/2006/chartDrawing">
    <cdr:from>
      <cdr:x>0.39558</cdr:x>
      <cdr:y>0.03113</cdr:y>
    </cdr:from>
    <cdr:to>
      <cdr:x>0.60442</cdr:x>
      <cdr:y>0.42646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1732012" y="7200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600" dirty="0" smtClean="0"/>
            <a:t>28</a:t>
          </a:r>
          <a:endParaRPr lang="pt-BR" sz="1600" dirty="0"/>
        </a:p>
      </cdr:txBody>
    </cdr:sp>
  </cdr:relSizeAnchor>
  <cdr:relSizeAnchor xmlns:cdr="http://schemas.openxmlformats.org/drawingml/2006/chartDrawing">
    <cdr:from>
      <cdr:x>0.59868</cdr:x>
      <cdr:y>0</cdr:y>
    </cdr:from>
    <cdr:to>
      <cdr:x>0.80752</cdr:x>
      <cdr:y>0.39532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2621260" y="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600" dirty="0" smtClean="0"/>
            <a:t>37</a:t>
          </a:r>
          <a:endParaRPr lang="pt-BR" sz="16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0.19242</cdr:x>
      <cdr:y>0.21873</cdr:y>
    </cdr:from>
    <cdr:to>
      <cdr:x>0.38472</cdr:x>
      <cdr:y>0.56257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914916" y="58168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600" dirty="0" smtClean="0"/>
            <a:t>2</a:t>
          </a:r>
          <a:endParaRPr lang="pt-BR" sz="1600" dirty="0"/>
        </a:p>
      </cdr:txBody>
    </cdr:sp>
  </cdr:relSizeAnchor>
  <cdr:relSizeAnchor xmlns:cdr="http://schemas.openxmlformats.org/drawingml/2006/chartDrawing">
    <cdr:from>
      <cdr:x>0.40443</cdr:x>
      <cdr:y>0.19165</cdr:y>
    </cdr:from>
    <cdr:to>
      <cdr:x>0.59674</cdr:x>
      <cdr:y>0.53549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1923028" y="50968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600" dirty="0"/>
            <a:t>4</a:t>
          </a:r>
        </a:p>
      </cdr:txBody>
    </cdr:sp>
  </cdr:relSizeAnchor>
  <cdr:relSizeAnchor xmlns:cdr="http://schemas.openxmlformats.org/drawingml/2006/chartDrawing">
    <cdr:from>
      <cdr:x>0.61645</cdr:x>
      <cdr:y>0.08335</cdr:y>
    </cdr:from>
    <cdr:to>
      <cdr:x>0.80876</cdr:x>
      <cdr:y>0.42719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2931140" y="22164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600" dirty="0"/>
            <a:t>8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FC1CE-E8DF-479F-854C-9D99754AC386}" type="datetimeFigureOut">
              <a:rPr lang="pt-BR" smtClean="0"/>
              <a:t>13/08/2015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F3DF9E-662D-4B61-A7CA-AA95CAE42B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7894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NAYIBE O NÚMERO DE MULHERES CADASTRADAS A CADA MÊS ESTÁ NO PRÓPRIO GRÁFICO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3DF9E-662D-4B61-A7CA-AA95CAE42B41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3033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NAYIBE AQUI APENAS A META 2.3 NÃO FOI MANTIDA NOS 3 MESES POR ISSO APARECE O GRÁFICO, AS OUTRAS COMO MANTEVE DURANTE OS 3 MESES</a:t>
            </a:r>
            <a:r>
              <a:rPr lang="pt-BR" baseline="0" dirty="0" smtClean="0"/>
              <a:t> 100% NÃO PRECISA APARECER O GRÁFICO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3DF9E-662D-4B61-A7CA-AA95CAE42B41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723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1F8F-4583-47E9-B7E0-F88648D6986C}" type="datetimeFigureOut">
              <a:rPr lang="pt-BR" smtClean="0"/>
              <a:t>13/08/2015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04F7-BAA1-4519-88E7-E736701BD1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3877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1F8F-4583-47E9-B7E0-F88648D6986C}" type="datetimeFigureOut">
              <a:rPr lang="pt-BR" smtClean="0"/>
              <a:t>13/08/2015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04F7-BAA1-4519-88E7-E736701BD1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7804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1F8F-4583-47E9-B7E0-F88648D6986C}" type="datetimeFigureOut">
              <a:rPr lang="pt-BR" smtClean="0"/>
              <a:t>13/08/2015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04F7-BAA1-4519-88E7-E736701BD1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9654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1F8F-4583-47E9-B7E0-F88648D6986C}" type="datetimeFigureOut">
              <a:rPr lang="pt-BR" smtClean="0"/>
              <a:t>13/08/2015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04F7-BAA1-4519-88E7-E736701BD1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4546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1F8F-4583-47E9-B7E0-F88648D6986C}" type="datetimeFigureOut">
              <a:rPr lang="pt-BR" smtClean="0"/>
              <a:t>13/08/2015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04F7-BAA1-4519-88E7-E736701BD1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3081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1F8F-4583-47E9-B7E0-F88648D6986C}" type="datetimeFigureOut">
              <a:rPr lang="pt-BR" smtClean="0"/>
              <a:t>13/08/2015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04F7-BAA1-4519-88E7-E736701BD1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6889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1F8F-4583-47E9-B7E0-F88648D6986C}" type="datetimeFigureOut">
              <a:rPr lang="pt-BR" smtClean="0"/>
              <a:t>13/08/2015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04F7-BAA1-4519-88E7-E736701BD1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7442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1F8F-4583-47E9-B7E0-F88648D6986C}" type="datetimeFigureOut">
              <a:rPr lang="pt-BR" smtClean="0"/>
              <a:t>13/08/2015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04F7-BAA1-4519-88E7-E736701BD1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4367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1F8F-4583-47E9-B7E0-F88648D6986C}" type="datetimeFigureOut">
              <a:rPr lang="pt-BR" smtClean="0"/>
              <a:t>13/08/2015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04F7-BAA1-4519-88E7-E736701BD1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0249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1F8F-4583-47E9-B7E0-F88648D6986C}" type="datetimeFigureOut">
              <a:rPr lang="pt-BR" smtClean="0"/>
              <a:t>13/08/2015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04F7-BAA1-4519-88E7-E736701BD1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0432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1F8F-4583-47E9-B7E0-F88648D6986C}" type="datetimeFigureOut">
              <a:rPr lang="pt-BR" smtClean="0"/>
              <a:t>13/08/2015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04F7-BAA1-4519-88E7-E736701BD1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3799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A1F8F-4583-47E9-B7E0-F88648D6986C}" type="datetimeFigureOut">
              <a:rPr lang="pt-BR" smtClean="0"/>
              <a:t>13/08/2015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204F7-BAA1-4519-88E7-E736701BD1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0065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2607047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sz="2000" b="1" dirty="0"/>
              <a:t>UNIVERSIDADE ABERTA DO SUS</a:t>
            </a:r>
            <a:r>
              <a:rPr lang="pt-BR" sz="2000" dirty="0"/>
              <a:t/>
            </a:r>
            <a:br>
              <a:rPr lang="pt-BR" sz="2000" dirty="0"/>
            </a:br>
            <a:r>
              <a:rPr lang="pt-BR" sz="2000" b="1" dirty="0"/>
              <a:t>UNIVERSIDADE FEDERAL DE PELOTAS</a:t>
            </a:r>
            <a:r>
              <a:rPr lang="pt-BR" sz="2000" dirty="0"/>
              <a:t/>
            </a:r>
            <a:br>
              <a:rPr lang="pt-BR" sz="2000" dirty="0"/>
            </a:br>
            <a:r>
              <a:rPr lang="pt-BR" sz="2000" b="1" dirty="0"/>
              <a:t>Especialização em Saúde da Família</a:t>
            </a:r>
            <a:r>
              <a:rPr lang="pt-BR" sz="2000" dirty="0"/>
              <a:t/>
            </a:r>
            <a:br>
              <a:rPr lang="pt-BR" sz="2000" dirty="0"/>
            </a:br>
            <a:r>
              <a:rPr lang="pt-BR" sz="2000" b="1" dirty="0"/>
              <a:t>Modalidade a Distância</a:t>
            </a:r>
            <a:r>
              <a:rPr lang="pt-BR" sz="2000" dirty="0"/>
              <a:t/>
            </a:r>
            <a:br>
              <a:rPr lang="pt-BR" sz="2000" dirty="0"/>
            </a:br>
            <a:r>
              <a:rPr lang="pt-BR" sz="2000" b="1" dirty="0"/>
              <a:t>Turma nº 7</a:t>
            </a:r>
            <a:r>
              <a:rPr lang="pt-BR" sz="2000" dirty="0"/>
              <a:t/>
            </a:r>
            <a:br>
              <a:rPr lang="pt-BR" sz="2000" dirty="0"/>
            </a:br>
            <a:r>
              <a:rPr lang="pt-BR" sz="2000" b="1" dirty="0"/>
              <a:t> </a:t>
            </a:r>
            <a:r>
              <a:rPr lang="pt-BR" sz="2000" dirty="0"/>
              <a:t/>
            </a:r>
            <a:br>
              <a:rPr lang="pt-BR" sz="2000" dirty="0"/>
            </a:br>
            <a:r>
              <a:rPr lang="pt-BR" sz="2000" b="1" dirty="0"/>
              <a:t>Trabalho de Conclusão de </a:t>
            </a:r>
            <a:r>
              <a:rPr lang="pt-BR" sz="2000" b="1" dirty="0" smtClean="0"/>
              <a:t>Curso</a:t>
            </a:r>
            <a:br>
              <a:rPr lang="pt-BR" sz="2000" b="1" dirty="0" smtClean="0"/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1800" b="1" dirty="0"/>
              <a:t>Melhoria da atenção ao pré-natal e puerpério na UBS/ESF N12, </a:t>
            </a:r>
            <a:r>
              <a:rPr lang="pt-BR" sz="1800" b="1" dirty="0" smtClean="0"/>
              <a:t>Manaus/AM</a:t>
            </a:r>
            <a:r>
              <a:rPr lang="pt-BR" sz="1800" b="1" dirty="0"/>
              <a:t/>
            </a:r>
            <a:br>
              <a:rPr lang="pt-BR" sz="1800" b="1" dirty="0"/>
            </a:b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1800" b="1" dirty="0"/>
              <a:t/>
            </a:r>
            <a:br>
              <a:rPr lang="pt-BR" sz="1800" b="1" dirty="0"/>
            </a:b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1800" b="1" dirty="0"/>
              <a:t/>
            </a:r>
            <a:br>
              <a:rPr lang="pt-BR" sz="1800" b="1" dirty="0"/>
            </a:b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1800" b="1" dirty="0"/>
              <a:t/>
            </a:r>
            <a:br>
              <a:rPr lang="pt-BR" sz="1800" b="1" dirty="0"/>
            </a:b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1800" b="1" dirty="0"/>
              <a:t/>
            </a:r>
            <a:br>
              <a:rPr lang="pt-BR" sz="1800" b="1" dirty="0"/>
            </a:b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1800" b="1" dirty="0"/>
              <a:t>Pelotas, 2015</a:t>
            </a:r>
            <a:r>
              <a:rPr lang="pt-BR" sz="1800" dirty="0"/>
              <a:t/>
            </a:r>
            <a:br>
              <a:rPr lang="pt-BR" sz="1800" dirty="0"/>
            </a:br>
            <a:r>
              <a:rPr lang="pt-BR" sz="1800" b="1" dirty="0"/>
              <a:t> </a:t>
            </a:r>
            <a:r>
              <a:rPr lang="pt-BR" sz="1800" dirty="0"/>
              <a:t/>
            </a:r>
            <a:br>
              <a:rPr lang="pt-BR" sz="1800" dirty="0"/>
            </a:br>
            <a:r>
              <a:rPr lang="pt-BR" sz="1800" b="1" dirty="0"/>
              <a:t>Nayibe </a:t>
            </a:r>
            <a:r>
              <a:rPr lang="pt-BR" sz="1800" b="1" dirty="0" smtClean="0"/>
              <a:t>Arroyo</a:t>
            </a:r>
            <a:br>
              <a:rPr lang="pt-BR" sz="1800" b="1" dirty="0" smtClean="0"/>
            </a:br>
            <a:r>
              <a:rPr lang="pt-BR" sz="1800" dirty="0"/>
              <a:t/>
            </a:r>
            <a:br>
              <a:rPr lang="pt-BR" sz="1800" dirty="0"/>
            </a:br>
            <a:r>
              <a:rPr lang="pt-BR" sz="1800" dirty="0" smtClean="0"/>
              <a:t> </a:t>
            </a:r>
            <a:r>
              <a:rPr lang="pt-BR" sz="1800" b="1" dirty="0"/>
              <a:t>Orientadora:</a:t>
            </a:r>
            <a:r>
              <a:rPr lang="pt-BR" sz="1800" dirty="0"/>
              <a:t> Gabriela Studzinski</a:t>
            </a:r>
            <a:br>
              <a:rPr lang="pt-BR" sz="1800" dirty="0"/>
            </a:br>
            <a:endParaRPr lang="pt-BR" sz="2000" dirty="0"/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4067944" y="3068960"/>
            <a:ext cx="1104900" cy="11201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89586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200" b="1" dirty="0" smtClean="0"/>
              <a:t>Objetivo </a:t>
            </a:r>
            <a:r>
              <a:rPr lang="pt-BR" sz="2200" b="1" dirty="0"/>
              <a:t>3. Melhorar a adesão ao pré-natal</a:t>
            </a:r>
            <a:endParaRPr lang="pt-BR" sz="2200" dirty="0"/>
          </a:p>
          <a:p>
            <a:pPr algn="just"/>
            <a:r>
              <a:rPr lang="pt-BR" sz="2200" b="1" dirty="0"/>
              <a:t>Meta 3.1. </a:t>
            </a:r>
            <a:r>
              <a:rPr lang="pt-BR" sz="2200" dirty="0"/>
              <a:t>Realizar busca ativa de 100% das gestantes faltosas às consultas de pré-natal.</a:t>
            </a:r>
          </a:p>
          <a:p>
            <a:pPr marL="0" indent="0" algn="just">
              <a:buNone/>
            </a:pPr>
            <a:r>
              <a:rPr lang="pt-BR" sz="2200" b="1" dirty="0"/>
              <a:t>Objetivo 4. Melhorar o registro do programa de pré-natal</a:t>
            </a:r>
            <a:endParaRPr lang="pt-BR" sz="2200" dirty="0"/>
          </a:p>
          <a:p>
            <a:pPr algn="just"/>
            <a:r>
              <a:rPr lang="pt-BR" sz="2200" b="1" dirty="0"/>
              <a:t>Meta 4.1. </a:t>
            </a:r>
            <a:r>
              <a:rPr lang="pt-BR" sz="2200" dirty="0"/>
              <a:t>Manter registro na ficha de acompanhamento/espelho de pré-natal em 100% das gestantes.</a:t>
            </a:r>
          </a:p>
          <a:p>
            <a:pPr marL="0" indent="0" algn="just">
              <a:buNone/>
            </a:pPr>
            <a:r>
              <a:rPr lang="pt-BR" sz="2200" b="1" dirty="0"/>
              <a:t>Objetivo 5. Realizar avaliação de risco</a:t>
            </a:r>
            <a:endParaRPr lang="pt-BR" sz="2200" dirty="0"/>
          </a:p>
          <a:p>
            <a:pPr algn="just"/>
            <a:r>
              <a:rPr lang="pt-BR" sz="2200" b="1" dirty="0"/>
              <a:t>Meta 5.1. </a:t>
            </a:r>
            <a:r>
              <a:rPr lang="pt-BR" sz="2200" dirty="0"/>
              <a:t>Avaliar risco gestacional em 100% das gestantes</a:t>
            </a:r>
            <a:r>
              <a:rPr lang="pt-BR" sz="2200" dirty="0" smtClean="0"/>
              <a:t>.</a:t>
            </a:r>
          </a:p>
          <a:p>
            <a:pPr algn="just"/>
            <a:endParaRPr lang="pt-BR" sz="1800" b="1" dirty="0"/>
          </a:p>
          <a:p>
            <a:pPr marL="0" indent="0" algn="just">
              <a:buNone/>
            </a:pPr>
            <a:r>
              <a:rPr lang="pt-BR" sz="1800" b="1" dirty="0" smtClean="0"/>
              <a:t>Para as metas dos objetivos 3, 4 e 5, foram mantidas em 100% durante os 3 meses (24 mulheres cadastradas no primeiro mês 32 no segundo e 37 no terceiro)</a:t>
            </a:r>
            <a:endParaRPr lang="pt-BR" sz="1800" b="1" dirty="0"/>
          </a:p>
          <a:p>
            <a:endParaRPr lang="pt-BR" sz="22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457200" y="332656"/>
            <a:ext cx="19982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Resultados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720627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200" b="1" dirty="0"/>
              <a:t>Objetivo 6. Promover a saúde no pré-natal</a:t>
            </a:r>
            <a:endParaRPr lang="pt-BR" sz="2200" dirty="0"/>
          </a:p>
          <a:p>
            <a:pPr algn="just"/>
            <a:r>
              <a:rPr lang="pt-BR" sz="2200" b="1" dirty="0"/>
              <a:t>Meta 6.1. </a:t>
            </a:r>
            <a:r>
              <a:rPr lang="pt-BR" sz="2200" dirty="0"/>
              <a:t>Garantir a 100% das gestantes orientação nutricional durante a gestação.</a:t>
            </a:r>
          </a:p>
          <a:p>
            <a:pPr algn="just"/>
            <a:r>
              <a:rPr lang="pt-BR" sz="2200" b="1" dirty="0"/>
              <a:t>Meta 6.2. </a:t>
            </a:r>
            <a:r>
              <a:rPr lang="pt-BR" sz="2200" dirty="0"/>
              <a:t>Promover o aleitamento materno junto a 100% das gestantes.</a:t>
            </a:r>
          </a:p>
          <a:p>
            <a:pPr algn="just"/>
            <a:r>
              <a:rPr lang="pt-BR" sz="2200" b="1" dirty="0"/>
              <a:t>Meta 6.3. </a:t>
            </a:r>
            <a:r>
              <a:rPr lang="pt-BR" sz="2200" dirty="0"/>
              <a:t>Orientar 100% das gestantes sobre os cuidados com o recém-nascido.</a:t>
            </a:r>
          </a:p>
          <a:p>
            <a:pPr algn="just"/>
            <a:r>
              <a:rPr lang="pt-BR" sz="2200" b="1" dirty="0"/>
              <a:t>Meta 6.4. </a:t>
            </a:r>
            <a:r>
              <a:rPr lang="pt-BR" sz="2200" dirty="0"/>
              <a:t>Orientar 100% das gestantes sobre anticoncepção após o parto.</a:t>
            </a:r>
          </a:p>
          <a:p>
            <a:pPr algn="just"/>
            <a:r>
              <a:rPr lang="pt-BR" sz="2200" b="1" dirty="0"/>
              <a:t>Meta 6.5. </a:t>
            </a:r>
            <a:r>
              <a:rPr lang="pt-BR" sz="2200" dirty="0"/>
              <a:t>Orientar 100% das gestantes sobre os riscos do tabagismo e do uso de álcool e drogas na gestação.</a:t>
            </a:r>
          </a:p>
          <a:p>
            <a:pPr algn="just"/>
            <a:r>
              <a:rPr lang="pt-BR" sz="2200" b="1" dirty="0"/>
              <a:t>Meta 6.6. </a:t>
            </a:r>
            <a:r>
              <a:rPr lang="pt-BR" sz="2200" dirty="0"/>
              <a:t>Orientar 100% das gestantes sobre higiene bucal.</a:t>
            </a:r>
          </a:p>
          <a:p>
            <a:endParaRPr lang="pt-BR" sz="22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457200" y="332656"/>
            <a:ext cx="19982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Resultados</a:t>
            </a:r>
            <a:endParaRPr lang="pt-BR" sz="32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664137" y="6002036"/>
            <a:ext cx="3867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Metas mantidas em 100% nos 3 meses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191124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200" b="1" dirty="0"/>
              <a:t>Objetivo 1: Ampliar a cobertura da atenção a puérpera</a:t>
            </a:r>
            <a:endParaRPr lang="pt-BR" sz="2200" dirty="0"/>
          </a:p>
          <a:p>
            <a:pPr algn="just"/>
            <a:r>
              <a:rPr lang="pt-BR" sz="2200" b="1" dirty="0"/>
              <a:t>Meta 1.1: </a:t>
            </a:r>
            <a:r>
              <a:rPr lang="pt-BR" sz="2200" dirty="0"/>
              <a:t>Garantir a 100% das puérperas cadastradas no programa de Pré-Natal e Puerpério da Unidade de Saúde consulta puerperal antes dos 42 dias após o parto</a:t>
            </a:r>
          </a:p>
          <a:p>
            <a:endParaRPr lang="pt-BR" sz="22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457200" y="332656"/>
            <a:ext cx="19982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Resultados</a:t>
            </a:r>
            <a:endParaRPr lang="pt-BR" sz="3200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3019936094"/>
              </p:ext>
            </p:extLst>
          </p:nvPr>
        </p:nvGraphicFramePr>
        <p:xfrm>
          <a:off x="2432948" y="3135343"/>
          <a:ext cx="4754880" cy="2659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67251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0966" y="1196752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b="1" dirty="0"/>
              <a:t>Objetivo 2: Melhorar a qualidade da atenção às puérperas na Unidade de Saúde</a:t>
            </a:r>
            <a:endParaRPr lang="pt-BR" dirty="0"/>
          </a:p>
          <a:p>
            <a:pPr algn="just"/>
            <a:r>
              <a:rPr lang="pt-BR" b="1" dirty="0"/>
              <a:t>Meta 2.1. </a:t>
            </a:r>
            <a:r>
              <a:rPr lang="pt-BR" dirty="0"/>
              <a:t>Examinar as mamas em 100% das puérperas cadastradas no Programa</a:t>
            </a:r>
          </a:p>
          <a:p>
            <a:pPr algn="just"/>
            <a:r>
              <a:rPr lang="pt-BR" b="1" dirty="0"/>
              <a:t>Meta 2.2. </a:t>
            </a:r>
            <a:r>
              <a:rPr lang="pt-BR" dirty="0"/>
              <a:t>Examinar o abdome em 100% das puérperas cadastradas no Programa</a:t>
            </a:r>
          </a:p>
          <a:p>
            <a:pPr algn="just"/>
            <a:r>
              <a:rPr lang="pt-BR" b="1" dirty="0"/>
              <a:t>Meta 2.3. </a:t>
            </a:r>
            <a:r>
              <a:rPr lang="pt-BR" dirty="0"/>
              <a:t>Realizar exame ginecológico em 100% das puérperas cadastradas no Programa</a:t>
            </a:r>
          </a:p>
          <a:p>
            <a:pPr algn="just"/>
            <a:r>
              <a:rPr lang="pt-BR" b="1" dirty="0"/>
              <a:t>Meta 2.4. </a:t>
            </a:r>
            <a:r>
              <a:rPr lang="pt-BR" dirty="0"/>
              <a:t>Avaliar o estado psíquico em 100% das puérperas cadastradas no Programa</a:t>
            </a:r>
          </a:p>
          <a:p>
            <a:pPr algn="just"/>
            <a:r>
              <a:rPr lang="pt-BR" b="1" dirty="0"/>
              <a:t>Meta 2.5. </a:t>
            </a:r>
            <a:r>
              <a:rPr lang="pt-BR" dirty="0"/>
              <a:t>Avaliar intercorrências em 100% das puérperas cadastradas no Programa</a:t>
            </a:r>
          </a:p>
          <a:p>
            <a:pPr algn="just"/>
            <a:r>
              <a:rPr lang="pt-BR" b="1" dirty="0"/>
              <a:t>Meta 2.6</a:t>
            </a:r>
            <a:r>
              <a:rPr lang="pt-BR" dirty="0"/>
              <a:t>. Prescrever a 100% das puérperas um dos métodos de anticoncepção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457200" y="332656"/>
            <a:ext cx="19982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Resultados</a:t>
            </a:r>
            <a:endParaRPr lang="pt-BR" sz="32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822562" y="6002036"/>
            <a:ext cx="7486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Metas mantidas em 100% durante os 3 meses, mês 1=2, mês 2 = 4, mês 3 = 8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81729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200" b="1" dirty="0"/>
              <a:t>Objetivo 3. Melhorar a adesão das mães ao puerpério</a:t>
            </a:r>
            <a:endParaRPr lang="pt-BR" sz="2200" dirty="0"/>
          </a:p>
          <a:p>
            <a:pPr algn="just"/>
            <a:r>
              <a:rPr lang="pt-BR" sz="2200" b="1" dirty="0"/>
              <a:t>Meta 3.1. </a:t>
            </a:r>
            <a:r>
              <a:rPr lang="pt-BR" sz="2200" dirty="0"/>
              <a:t>Realizar busca ativa em 100% das puérperas que não realizaram a consulta de puerpério até 30 dias após o </a:t>
            </a:r>
            <a:r>
              <a:rPr lang="pt-BR" sz="2200" dirty="0" smtClean="0"/>
              <a:t>parto</a:t>
            </a:r>
          </a:p>
          <a:p>
            <a:pPr marL="0" indent="0" algn="just">
              <a:buNone/>
            </a:pPr>
            <a:r>
              <a:rPr lang="pt-BR" sz="2200" b="1" dirty="0"/>
              <a:t>Objetivo 4. Melhorar o registro das informações</a:t>
            </a:r>
            <a:endParaRPr lang="pt-BR" sz="2200" dirty="0"/>
          </a:p>
          <a:p>
            <a:pPr algn="just"/>
            <a:r>
              <a:rPr lang="pt-BR" sz="2200" b="1" dirty="0"/>
              <a:t>Meta 4.1.</a:t>
            </a:r>
            <a:r>
              <a:rPr lang="pt-BR" sz="2200" dirty="0"/>
              <a:t> Manter registro na ficha de acompanhamento do Programa 100% das puérperas</a:t>
            </a:r>
          </a:p>
          <a:p>
            <a:endParaRPr lang="pt-BR" sz="2200" dirty="0"/>
          </a:p>
          <a:p>
            <a:endParaRPr lang="pt-BR" sz="22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822562" y="6002036"/>
            <a:ext cx="7486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Metas mantidas em 100% durante os 3 meses, mês 1=2, mês 2 = 4, mês 3 = 8</a:t>
            </a:r>
            <a:endParaRPr lang="pt-BR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457200" y="332656"/>
            <a:ext cx="19982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Resultados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40213372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200" b="1" dirty="0"/>
              <a:t>Objetivo 5. Promover a saúde das puérperas</a:t>
            </a:r>
            <a:endParaRPr lang="pt-BR" sz="2200" dirty="0"/>
          </a:p>
          <a:p>
            <a:pPr algn="just"/>
            <a:r>
              <a:rPr lang="pt-BR" sz="2200" b="1" dirty="0"/>
              <a:t>Meta 5.1. </a:t>
            </a:r>
            <a:r>
              <a:rPr lang="pt-BR" sz="2200" dirty="0"/>
              <a:t>Orientar 100% das puérperas cadastradas no Programa sobre os cuidados do recém-nascido</a:t>
            </a:r>
          </a:p>
          <a:p>
            <a:pPr algn="just"/>
            <a:r>
              <a:rPr lang="pt-BR" sz="2200" b="1" dirty="0"/>
              <a:t>Meta 5.2. </a:t>
            </a:r>
            <a:r>
              <a:rPr lang="pt-BR" sz="2200" dirty="0"/>
              <a:t>Orientar 100% das puérperas cadastradas no Programa sobre aleitamento materno exclusivo</a:t>
            </a:r>
          </a:p>
          <a:p>
            <a:pPr algn="just"/>
            <a:r>
              <a:rPr lang="pt-BR" sz="2200" b="1" dirty="0"/>
              <a:t>Meta 5.3. </a:t>
            </a:r>
            <a:r>
              <a:rPr lang="pt-BR" sz="2200" dirty="0"/>
              <a:t>Orientar 100% das puérperas cadastradas no Programa sobre planejamento familiar</a:t>
            </a:r>
          </a:p>
          <a:p>
            <a:endParaRPr lang="pt-BR" sz="22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457200" y="332656"/>
            <a:ext cx="19982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Resultados</a:t>
            </a:r>
            <a:endParaRPr lang="pt-BR" sz="32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822562" y="6002036"/>
            <a:ext cx="7486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Metas mantidas em 100% durante os 3 meses, mês 1=2, mês 2 = 4, mês 3 = 8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589457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200" dirty="0" smtClean="0"/>
              <a:t>Ampliação </a:t>
            </a:r>
            <a:r>
              <a:rPr lang="pt-BR" sz="2200" dirty="0"/>
              <a:t>da cobertura do pré-natal e </a:t>
            </a:r>
            <a:r>
              <a:rPr lang="pt-BR" sz="2200" dirty="0" smtClean="0"/>
              <a:t>puerpério;</a:t>
            </a:r>
          </a:p>
          <a:p>
            <a:pPr algn="just"/>
            <a:r>
              <a:rPr lang="pt-BR" sz="2200" dirty="0"/>
              <a:t> M</a:t>
            </a:r>
            <a:r>
              <a:rPr lang="pt-BR" sz="2200" dirty="0" smtClean="0"/>
              <a:t>elhoria do agendamento;</a:t>
            </a:r>
          </a:p>
          <a:p>
            <a:pPr algn="just"/>
            <a:r>
              <a:rPr lang="pt-BR" sz="2200" dirty="0"/>
              <a:t>M</a:t>
            </a:r>
            <a:r>
              <a:rPr lang="pt-BR" sz="2200" dirty="0" smtClean="0"/>
              <a:t>elhoria </a:t>
            </a:r>
            <a:r>
              <a:rPr lang="pt-BR" sz="2200" dirty="0"/>
              <a:t>nos registros e </a:t>
            </a:r>
            <a:r>
              <a:rPr lang="pt-BR" sz="2200" dirty="0" smtClean="0"/>
              <a:t>cadastros;</a:t>
            </a:r>
          </a:p>
          <a:p>
            <a:pPr algn="just"/>
            <a:r>
              <a:rPr lang="pt-BR" sz="2200" dirty="0" smtClean="0"/>
              <a:t>Melhoria no atendimento </a:t>
            </a:r>
            <a:r>
              <a:rPr lang="pt-BR" sz="2200" dirty="0"/>
              <a:t>odontológico e atividades de educação em </a:t>
            </a:r>
            <a:r>
              <a:rPr lang="pt-BR" sz="2200" dirty="0" smtClean="0"/>
              <a:t>saúde;</a:t>
            </a:r>
          </a:p>
          <a:p>
            <a:pPr algn="just"/>
            <a:r>
              <a:rPr lang="pt-BR" sz="2200" dirty="0" smtClean="0"/>
              <a:t> Organização das consultas puerperais;</a:t>
            </a:r>
          </a:p>
          <a:p>
            <a:pPr algn="just"/>
            <a:r>
              <a:rPr lang="pt-BR" sz="2200" dirty="0"/>
              <a:t> </a:t>
            </a:r>
            <a:r>
              <a:rPr lang="pt-BR" sz="2200" dirty="0" smtClean="0"/>
              <a:t>Capacitação da equipe;</a:t>
            </a:r>
          </a:p>
          <a:p>
            <a:pPr algn="just"/>
            <a:r>
              <a:rPr lang="pt-BR" sz="2200" dirty="0"/>
              <a:t> </a:t>
            </a:r>
            <a:r>
              <a:rPr lang="pt-BR" sz="2200" dirty="0" smtClean="0"/>
              <a:t>Integração da equipe; </a:t>
            </a:r>
          </a:p>
          <a:p>
            <a:pPr algn="just"/>
            <a:r>
              <a:rPr lang="pt-BR" sz="2200" dirty="0"/>
              <a:t> </a:t>
            </a:r>
            <a:r>
              <a:rPr lang="pt-BR" sz="2200" dirty="0" smtClean="0"/>
              <a:t>Impacto no programa saúde da criança; </a:t>
            </a:r>
          </a:p>
          <a:p>
            <a:pPr algn="just"/>
            <a:r>
              <a:rPr lang="pt-BR" sz="2200" dirty="0" smtClean="0"/>
              <a:t>Incorporações das ações à rotina do serviço.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4780791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Reflexão sobre o processo de aprendizagem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 Oportunidade de realizar curso à distância;</a:t>
            </a:r>
          </a:p>
          <a:p>
            <a:r>
              <a:rPr lang="pt-BR" sz="2800" dirty="0"/>
              <a:t> </a:t>
            </a:r>
            <a:r>
              <a:rPr lang="pt-BR" sz="2800" dirty="0" smtClean="0"/>
              <a:t>Conhecer a metodologia do curso e apoio dos orientadores;</a:t>
            </a:r>
          </a:p>
          <a:p>
            <a:r>
              <a:rPr lang="pt-BR" sz="2800" dirty="0" smtClean="0"/>
              <a:t> Organização do processo de trabalho;</a:t>
            </a:r>
          </a:p>
          <a:p>
            <a:r>
              <a:rPr lang="pt-BR" sz="2800" dirty="0"/>
              <a:t> </a:t>
            </a:r>
            <a:r>
              <a:rPr lang="pt-BR" sz="2800" dirty="0" smtClean="0"/>
              <a:t>Qualificação da prática clínica;</a:t>
            </a:r>
          </a:p>
          <a:p>
            <a:r>
              <a:rPr lang="pt-BR" sz="2800" dirty="0"/>
              <a:t> </a:t>
            </a:r>
            <a:r>
              <a:rPr lang="pt-BR" sz="2800" dirty="0" smtClean="0"/>
              <a:t>Aproximação da comunidade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5379578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Grupo de gestantes</a:t>
            </a:r>
            <a:endParaRPr lang="pt-BR" dirty="0"/>
          </a:p>
        </p:txBody>
      </p:sp>
      <p:pic>
        <p:nvPicPr>
          <p:cNvPr id="4" name="Espaço Reservado para Conteúdo 3" descr="C:\Users\Usuario\Desktop\Curso\Unidade 3\Nova pasta\20150623_084637_2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8208912" cy="47525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4692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Reunião</a:t>
            </a:r>
            <a:r>
              <a:rPr lang="es-ES" dirty="0" smtClean="0"/>
              <a:t>/</a:t>
            </a:r>
            <a:r>
              <a:rPr lang="es-ES" dirty="0" err="1" smtClean="0"/>
              <a:t>capacitação</a:t>
            </a:r>
            <a:r>
              <a:rPr lang="es-ES" dirty="0" smtClean="0"/>
              <a:t> equipe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026" name="Picture 2" descr="C:\Users\Usuario\Desktop\Noteebook old\Mis imágenes\Nayi\UBS N12\IMG-20141023-WA00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56792"/>
            <a:ext cx="7884368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20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5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200" b="1" dirty="0" smtClean="0"/>
              <a:t>Capital do Amazonas.</a:t>
            </a:r>
          </a:p>
          <a:p>
            <a:pPr algn="just">
              <a:lnSpc>
                <a:spcPct val="150000"/>
              </a:lnSpc>
            </a:pPr>
            <a:r>
              <a:rPr lang="pt-BR" sz="2200" b="1" dirty="0" smtClean="0"/>
              <a:t>Centro financeiro </a:t>
            </a:r>
            <a:r>
              <a:rPr lang="pt-BR" sz="2200" b="1" dirty="0"/>
              <a:t>da Região Norte do Brasil</a:t>
            </a:r>
            <a:r>
              <a:rPr lang="pt-BR" sz="2200" b="1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pt-BR" sz="2200" b="1" dirty="0"/>
              <a:t>Cidade mais populosa da Amazônia </a:t>
            </a:r>
            <a:r>
              <a:rPr lang="pt-BR" sz="2200" b="1" dirty="0" smtClean="0"/>
              <a:t>1,9 milhões de habitantes</a:t>
            </a:r>
            <a:r>
              <a:rPr lang="pt-BR" sz="2200" b="1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pt-BR" sz="2200" b="1" dirty="0" smtClean="0"/>
              <a:t>47 UBS tradicional.</a:t>
            </a:r>
          </a:p>
          <a:p>
            <a:pPr algn="just">
              <a:lnSpc>
                <a:spcPct val="150000"/>
              </a:lnSpc>
            </a:pPr>
            <a:r>
              <a:rPr lang="pt-BR" sz="2200" b="1" dirty="0" smtClean="0"/>
              <a:t>20 </a:t>
            </a:r>
            <a:r>
              <a:rPr lang="pt-BR" sz="2200" b="1" dirty="0"/>
              <a:t>postos de saúde </a:t>
            </a:r>
            <a:r>
              <a:rPr lang="pt-BR" sz="2200" b="1" dirty="0" smtClean="0"/>
              <a:t>rural</a:t>
            </a:r>
            <a:r>
              <a:rPr lang="pt-BR" sz="2200" b="1" dirty="0"/>
              <a:t>.</a:t>
            </a:r>
            <a:r>
              <a:rPr lang="pt-BR" sz="2200" b="1" dirty="0" smtClean="0"/>
              <a:t> </a:t>
            </a:r>
          </a:p>
          <a:p>
            <a:pPr algn="just">
              <a:lnSpc>
                <a:spcPct val="150000"/>
              </a:lnSpc>
            </a:pPr>
            <a:r>
              <a:rPr lang="pt-BR" sz="2200" b="1" dirty="0" smtClean="0"/>
              <a:t>243 </a:t>
            </a:r>
            <a:r>
              <a:rPr lang="pt-BR" sz="2200" b="1" dirty="0"/>
              <a:t>unidades básicas de saúde da </a:t>
            </a:r>
            <a:r>
              <a:rPr lang="pt-BR" sz="2200" b="1" dirty="0" smtClean="0"/>
              <a:t>família.</a:t>
            </a:r>
          </a:p>
          <a:p>
            <a:pPr algn="just">
              <a:lnSpc>
                <a:spcPct val="150000"/>
              </a:lnSpc>
            </a:pPr>
            <a:r>
              <a:rPr lang="pt-BR" sz="2200" b="1" dirty="0" smtClean="0"/>
              <a:t>Distritos </a:t>
            </a:r>
            <a:r>
              <a:rPr lang="pt-BR" sz="2200" b="1" dirty="0"/>
              <a:t>de saúde norte, sul, leste, oeste e </a:t>
            </a:r>
            <a:r>
              <a:rPr lang="pt-BR" sz="2200" b="1" dirty="0" smtClean="0"/>
              <a:t>rural.</a:t>
            </a:r>
          </a:p>
          <a:p>
            <a:pPr algn="just">
              <a:lnSpc>
                <a:spcPct val="150000"/>
              </a:lnSpc>
            </a:pPr>
            <a:endParaRPr lang="pt-BR" sz="2200" b="1" dirty="0" smtClean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500" dirty="0" smtClean="0"/>
              <a:t>Município de Manaus/AM</a:t>
            </a:r>
            <a:endParaRPr lang="pt-BR" sz="3500" dirty="0"/>
          </a:p>
        </p:txBody>
      </p:sp>
    </p:spTree>
    <p:extLst>
      <p:ext uri="{BB962C8B-B14F-4D97-AF65-F5344CB8AC3E}">
        <p14:creationId xmlns:p14="http://schemas.microsoft.com/office/powerpoint/2010/main" val="1490818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8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s-ES" dirty="0" smtClean="0"/>
              <a:t>UBSF N12 Manaus</a:t>
            </a:r>
            <a:r>
              <a:rPr lang="es-ES" dirty="0"/>
              <a:t> </a:t>
            </a:r>
            <a:r>
              <a:rPr lang="es-ES" dirty="0" smtClean="0"/>
              <a:t>- Amazonas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pPr algn="just"/>
            <a:r>
              <a:rPr lang="pt-BR" b="1" dirty="0" smtClean="0"/>
              <a:t>Periferia de Manaus;</a:t>
            </a:r>
          </a:p>
          <a:p>
            <a:pPr algn="just"/>
            <a:r>
              <a:rPr lang="pt-BR" b="1" dirty="0"/>
              <a:t> </a:t>
            </a:r>
            <a:r>
              <a:rPr lang="pt-BR" b="1" dirty="0" smtClean="0"/>
              <a:t>População de 4827 habitantes;</a:t>
            </a:r>
          </a:p>
          <a:p>
            <a:pPr algn="just"/>
            <a:r>
              <a:rPr lang="pt-BR" b="1" dirty="0"/>
              <a:t> </a:t>
            </a:r>
            <a:r>
              <a:rPr lang="pt-BR" b="1" dirty="0" smtClean="0"/>
              <a:t>01 médico, 01 enfermeiro, 2 técnicos de enfermagem, 01 dentista, 01 auxiliar de saúde bucal, 07 ACS;</a:t>
            </a:r>
          </a:p>
          <a:p>
            <a:pPr algn="just"/>
            <a:r>
              <a:rPr lang="pt-BR" b="1" dirty="0"/>
              <a:t> </a:t>
            </a:r>
            <a:r>
              <a:rPr lang="pt-BR" b="1" dirty="0" smtClean="0"/>
              <a:t>Estrutura não está adequada </a:t>
            </a:r>
            <a:r>
              <a:rPr lang="pt-BR" sz="2000" b="1" dirty="0" smtClean="0"/>
              <a:t>(Recepção pequena, não temos sala para curativo nem para coleta de lixo)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3410690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 smtClean="0"/>
              <a:t>Baixos indicadores de cobertura tanto para pré</a:t>
            </a:r>
            <a:r>
              <a:rPr lang="pt-BR" sz="2800" dirty="0"/>
              <a:t>-</a:t>
            </a:r>
            <a:r>
              <a:rPr lang="pt-BR" sz="2800" dirty="0" smtClean="0"/>
              <a:t>natal   como para puerpério;</a:t>
            </a:r>
          </a:p>
          <a:p>
            <a:pPr algn="just"/>
            <a:r>
              <a:rPr lang="pt-BR" sz="2800" dirty="0" smtClean="0"/>
              <a:t>Pouca interação entre as gestantes e o serviço;</a:t>
            </a:r>
          </a:p>
          <a:p>
            <a:pPr algn="just"/>
            <a:r>
              <a:rPr lang="pt-BR" sz="2800" dirty="0" smtClean="0"/>
              <a:t>Realização de atividades em grupo e de orientação as gestantes;</a:t>
            </a:r>
          </a:p>
          <a:p>
            <a:pPr algn="just"/>
            <a:r>
              <a:rPr lang="pt-BR" sz="2800" dirty="0" smtClean="0"/>
              <a:t>Serviço não estava plenamente organizado e os registros não estavam atualizados.</a:t>
            </a:r>
            <a:endParaRPr lang="pt-BR" sz="28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es-ES" sz="3400" dirty="0" err="1" smtClean="0"/>
              <a:t>Situação</a:t>
            </a:r>
            <a:r>
              <a:rPr lang="es-ES" sz="3400" dirty="0" smtClean="0"/>
              <a:t> do programa de </a:t>
            </a:r>
            <a:r>
              <a:rPr lang="es-ES" sz="3400" dirty="0" err="1" smtClean="0"/>
              <a:t>pré</a:t>
            </a:r>
            <a:r>
              <a:rPr lang="es-ES" sz="3400" dirty="0"/>
              <a:t>-</a:t>
            </a:r>
            <a:r>
              <a:rPr lang="es-ES" sz="3400" dirty="0" smtClean="0"/>
              <a:t>natal antes da </a:t>
            </a:r>
            <a:r>
              <a:rPr lang="es-ES" sz="3400" dirty="0" err="1" smtClean="0"/>
              <a:t>intervenção</a:t>
            </a:r>
            <a:endParaRPr lang="pt-BR" sz="3400" dirty="0"/>
          </a:p>
        </p:txBody>
      </p:sp>
    </p:spTree>
    <p:extLst>
      <p:ext uri="{BB962C8B-B14F-4D97-AF65-F5344CB8AC3E}">
        <p14:creationId xmlns:p14="http://schemas.microsoft.com/office/powerpoint/2010/main" val="2321218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26563"/>
          </a:xfrm>
        </p:spPr>
        <p:txBody>
          <a:bodyPr>
            <a:normAutofit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t-BR" sz="4000" dirty="0"/>
              <a:t>Metas de </a:t>
            </a:r>
            <a:r>
              <a:rPr lang="pt-BR" sz="4000" dirty="0" smtClean="0"/>
              <a:t>Cobertura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Ampliar </a:t>
            </a:r>
            <a:r>
              <a:rPr lang="pt-BR" sz="2800" dirty="0"/>
              <a:t>a cobertura de pré-natal e </a:t>
            </a:r>
            <a:r>
              <a:rPr lang="pt-BR" sz="2800" dirty="0" smtClean="0"/>
              <a:t>puérperas para 100%</a:t>
            </a:r>
          </a:p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pt-BR" sz="4000" dirty="0" smtClean="0"/>
              <a:t>   </a:t>
            </a:r>
            <a:r>
              <a:rPr lang="pt-BR" sz="4000" dirty="0"/>
              <a:t>Metas de Qualidade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Foi pactuado atingir 100% de todas as metas de qualidade.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03432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200" b="1" dirty="0"/>
              <a:t>Objetivo 1: Ampliar a cobertura de pré-natal</a:t>
            </a:r>
            <a:endParaRPr lang="pt-BR" sz="2200" dirty="0"/>
          </a:p>
          <a:p>
            <a:pPr marL="109728" indent="0">
              <a:buNone/>
            </a:pPr>
            <a:r>
              <a:rPr lang="pt-BR" sz="2200" b="1" dirty="0"/>
              <a:t>Meta 1.1: </a:t>
            </a:r>
            <a:r>
              <a:rPr lang="pt-BR" sz="2200" dirty="0"/>
              <a:t>Alcançar 100% de cobertura das gestantes cadastradas no Programa de Pré-natal da unidade de saúde.</a:t>
            </a:r>
          </a:p>
          <a:p>
            <a:endParaRPr lang="pt-BR" sz="22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457200" y="332656"/>
            <a:ext cx="19982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Resultados</a:t>
            </a:r>
            <a:endParaRPr lang="pt-BR" sz="3200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1625871047"/>
              </p:ext>
            </p:extLst>
          </p:nvPr>
        </p:nvGraphicFramePr>
        <p:xfrm>
          <a:off x="1979712" y="2780928"/>
          <a:ext cx="4724400" cy="2657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65310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1909" y="949443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200" b="1" dirty="0"/>
              <a:t>Objetivo 2: Melhorar a qualidade da atenção ao pré-natal e puerpério realizado na Unidade de Saúde.</a:t>
            </a:r>
          </a:p>
          <a:p>
            <a:pPr marL="0" indent="0" algn="just">
              <a:buNone/>
            </a:pPr>
            <a:r>
              <a:rPr lang="pt-BR" sz="2200" b="1" dirty="0"/>
              <a:t>Meta 2.1: </a:t>
            </a:r>
            <a:r>
              <a:rPr lang="pt-BR" sz="2200" dirty="0"/>
              <a:t>Garantir a 100% das gestantes o ingresso no programa de pré-natal no primeiro trimestre de gestação. </a:t>
            </a:r>
          </a:p>
          <a:p>
            <a:pPr marL="0" indent="0" algn="just">
              <a:buNone/>
            </a:pPr>
            <a:r>
              <a:rPr lang="pt-BR" sz="2200" b="1" dirty="0"/>
              <a:t>Meta 2.2: </a:t>
            </a:r>
            <a:r>
              <a:rPr lang="pt-BR" sz="2200" dirty="0"/>
              <a:t>Realizar pelo menos um  exame ginecológico por trimestre em 100% das gestantes.</a:t>
            </a:r>
          </a:p>
          <a:p>
            <a:endParaRPr lang="pt-BR" sz="22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457200" y="332656"/>
            <a:ext cx="19982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Resultados</a:t>
            </a:r>
            <a:endParaRPr lang="pt-BR" sz="3200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17324704"/>
              </p:ext>
            </p:extLst>
          </p:nvPr>
        </p:nvGraphicFramePr>
        <p:xfrm>
          <a:off x="251520" y="3789040"/>
          <a:ext cx="4234408" cy="2571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1379199098"/>
              </p:ext>
            </p:extLst>
          </p:nvPr>
        </p:nvGraphicFramePr>
        <p:xfrm>
          <a:off x="4617623" y="3789040"/>
          <a:ext cx="4205263" cy="2548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072718" y="443711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14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1972312" y="443711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19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2829805" y="419304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26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5377053" y="419304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18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6300192" y="382371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28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7092146" y="37514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37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4739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1700" b="1" dirty="0"/>
              <a:t>Meta 2.3</a:t>
            </a:r>
            <a:r>
              <a:rPr lang="pt-BR" sz="1700" dirty="0"/>
              <a:t> Realizar pelo menos um exame de mamas em 100% das gestantes</a:t>
            </a:r>
            <a:r>
              <a:rPr lang="pt-BR" sz="1700" dirty="0" smtClean="0"/>
              <a:t>.</a:t>
            </a:r>
          </a:p>
          <a:p>
            <a:pPr marL="0" indent="0">
              <a:buNone/>
            </a:pPr>
            <a:endParaRPr lang="pt-BR" sz="2200" dirty="0"/>
          </a:p>
          <a:p>
            <a:pPr marL="0" indent="0">
              <a:buNone/>
            </a:pPr>
            <a:endParaRPr lang="pt-BR" sz="2200" dirty="0" smtClean="0"/>
          </a:p>
          <a:p>
            <a:pPr marL="0" indent="0">
              <a:buNone/>
            </a:pPr>
            <a:endParaRPr lang="pt-BR" sz="2200" dirty="0"/>
          </a:p>
          <a:p>
            <a:pPr marL="0" indent="0">
              <a:buNone/>
            </a:pPr>
            <a:endParaRPr lang="pt-BR" sz="2200" dirty="0" smtClean="0"/>
          </a:p>
          <a:p>
            <a:pPr marL="0" indent="0">
              <a:buNone/>
            </a:pPr>
            <a:endParaRPr lang="pt-BR" sz="2200" dirty="0"/>
          </a:p>
          <a:p>
            <a:pPr marL="0" indent="0">
              <a:buNone/>
            </a:pPr>
            <a:endParaRPr lang="pt-BR" sz="1700" dirty="0" smtClean="0"/>
          </a:p>
          <a:p>
            <a:pPr marL="0" indent="0">
              <a:buNone/>
            </a:pPr>
            <a:endParaRPr lang="pt-BR" sz="1700" dirty="0"/>
          </a:p>
          <a:p>
            <a:pPr marL="0" indent="0" algn="just">
              <a:buNone/>
            </a:pPr>
            <a:r>
              <a:rPr lang="pt-BR" sz="1700" b="1" dirty="0"/>
              <a:t>Meta 2.4.</a:t>
            </a:r>
            <a:r>
              <a:rPr lang="pt-BR" sz="1700" dirty="0"/>
              <a:t> Garantir a 100% das gestantes a solicitação de exames laboratoriais de acordo com </a:t>
            </a:r>
            <a:r>
              <a:rPr lang="pt-BR" sz="1700" dirty="0" smtClean="0"/>
              <a:t>protocolo (Durante os 3 meses foram mantidos em 100%)</a:t>
            </a:r>
            <a:endParaRPr lang="pt-BR" sz="1700" dirty="0"/>
          </a:p>
          <a:p>
            <a:pPr marL="0" indent="0" algn="just">
              <a:buNone/>
            </a:pPr>
            <a:r>
              <a:rPr lang="pt-BR" sz="1700" b="1" dirty="0"/>
              <a:t>Meta 2.5. </a:t>
            </a:r>
            <a:r>
              <a:rPr lang="pt-BR" sz="1700" dirty="0"/>
              <a:t>Garantir a 100% das gestantes a prescrição de sulfato ferroso e ácido fólico conforme protocolo</a:t>
            </a:r>
            <a:r>
              <a:rPr lang="pt-BR" sz="1700" dirty="0" smtClean="0"/>
              <a:t>. </a:t>
            </a:r>
            <a:r>
              <a:rPr lang="pt-BR" sz="1700" dirty="0"/>
              <a:t>(Durante os 3 meses foram mantidos em 100</a:t>
            </a:r>
            <a:r>
              <a:rPr lang="pt-BR" sz="1700" dirty="0" smtClean="0"/>
              <a:t>%)</a:t>
            </a:r>
          </a:p>
          <a:p>
            <a:pPr marL="0" indent="0" algn="just">
              <a:buNone/>
            </a:pPr>
            <a:r>
              <a:rPr lang="pt-BR" sz="1700" b="1" dirty="0"/>
              <a:t>Meta 2.6. </a:t>
            </a:r>
            <a:r>
              <a:rPr lang="pt-BR" sz="1700" dirty="0"/>
              <a:t>Garantir que 100% das gestantes estejam com vacina antitetânica em </a:t>
            </a:r>
            <a:r>
              <a:rPr lang="pt-BR" sz="1700" dirty="0" smtClean="0"/>
              <a:t>dia </a:t>
            </a:r>
            <a:r>
              <a:rPr lang="pt-BR" sz="1700" dirty="0"/>
              <a:t>(Durante os 3 meses foram mantidos em 100%)</a:t>
            </a:r>
          </a:p>
          <a:p>
            <a:pPr marL="0" indent="0">
              <a:buNone/>
            </a:pPr>
            <a:endParaRPr lang="pt-BR" sz="1700" dirty="0"/>
          </a:p>
          <a:p>
            <a:pPr marL="0" indent="0">
              <a:buNone/>
            </a:pPr>
            <a:endParaRPr lang="pt-BR" sz="2200" dirty="0"/>
          </a:p>
          <a:p>
            <a:pPr marL="0" indent="0">
              <a:buNone/>
            </a:pPr>
            <a:endParaRPr lang="pt-BR" sz="2200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457200" y="332656"/>
            <a:ext cx="19982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Resultados</a:t>
            </a:r>
            <a:endParaRPr lang="pt-BR" sz="3200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937253895"/>
              </p:ext>
            </p:extLst>
          </p:nvPr>
        </p:nvGraphicFramePr>
        <p:xfrm>
          <a:off x="2382788" y="1916832"/>
          <a:ext cx="4378424" cy="2313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34169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b="1" dirty="0"/>
              <a:t>Meta 2.7. </a:t>
            </a:r>
            <a:r>
              <a:rPr lang="pt-BR" sz="2000" dirty="0"/>
              <a:t>Garantir que 100% das gestantes estejam com vacina contra hepatite B em dia</a:t>
            </a:r>
          </a:p>
          <a:p>
            <a:pPr marL="0" indent="0" algn="just">
              <a:buNone/>
            </a:pPr>
            <a:r>
              <a:rPr lang="pt-BR" sz="2000" b="1" dirty="0"/>
              <a:t>Meta 2.8.  </a:t>
            </a:r>
            <a:r>
              <a:rPr lang="pt-BR" sz="2000" dirty="0"/>
              <a:t>Realizar avaliação da necessidade de atendimento odontológico em 100% das gestantes durante o pré-natal</a:t>
            </a:r>
            <a:r>
              <a:rPr lang="pt-BR" sz="2000" dirty="0" smtClean="0"/>
              <a:t>.</a:t>
            </a:r>
            <a:endParaRPr lang="pt-BR" sz="2000" dirty="0"/>
          </a:p>
          <a:p>
            <a:pPr marL="0" indent="0" algn="just">
              <a:buNone/>
            </a:pPr>
            <a:r>
              <a:rPr lang="pt-BR" sz="2000" b="1" dirty="0"/>
              <a:t>Meta 2.9</a:t>
            </a:r>
            <a:r>
              <a:rPr lang="pt-BR" sz="2000" dirty="0"/>
              <a:t> Garantir a primeira consulta odontológica programática para 100% das gestantes cadastradas</a:t>
            </a:r>
          </a:p>
          <a:p>
            <a:pPr algn="just"/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 As 3 metas foram mantidas em 100% durante os 3 meses de intervenção (24 mulheres no primeiro mês, 32 no segundo e 37 no terceiro).</a:t>
            </a:r>
            <a:endParaRPr lang="pt-BR" sz="20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457200" y="332656"/>
            <a:ext cx="19982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Resultados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356498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1155</Words>
  <Application>Microsoft Office PowerPoint</Application>
  <PresentationFormat>Apresentação na tela (4:3)</PresentationFormat>
  <Paragraphs>129</Paragraphs>
  <Slides>19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Tema do Office</vt:lpstr>
      <vt:lpstr>UNIVERSIDADE ABERTA DO SUS UNIVERSIDADE FEDERAL DE PELOTAS Especialização em Saúde da Família Modalidade a Distância Turma nº 7   Trabalho de Conclusão de Curso  Melhoria da atenção ao pré-natal e puerpério na UBS/ESF N12, Manaus/AM           Pelotas, 2015   Nayibe Arroyo   Orientadora: Gabriela Studzinski </vt:lpstr>
      <vt:lpstr>Município de Manaus/AM</vt:lpstr>
      <vt:lpstr>UBSF N12 Manaus - Amazonas</vt:lpstr>
      <vt:lpstr>Situação do programa de pré-natal antes da intervenção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Discussão</vt:lpstr>
      <vt:lpstr>Reflexão sobre o processo de aprendizagem</vt:lpstr>
      <vt:lpstr>Grupo de gestantes</vt:lpstr>
      <vt:lpstr>Reunião/capacitação equipe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UNIVERSIDADE FEDERAL DE PELOTAS Especialização em Saúde da Família Modalidade a Distância Turma nº 7   Trabalho de Conclusão de Curso  Melhoria da atenção ao pré-natal e puerpério na UBS/ESF N12, Manaus/AM.</dc:title>
  <dc:creator>Usuario</dc:creator>
  <cp:lastModifiedBy>Usuario</cp:lastModifiedBy>
  <cp:revision>28</cp:revision>
  <dcterms:created xsi:type="dcterms:W3CDTF">2015-08-12T00:58:23Z</dcterms:created>
  <dcterms:modified xsi:type="dcterms:W3CDTF">2015-08-13T12:26:02Z</dcterms:modified>
</cp:coreProperties>
</file>