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81" r:id="rId4"/>
    <p:sldId id="282" r:id="rId5"/>
    <p:sldId id="258" r:id="rId6"/>
    <p:sldId id="259" r:id="rId7"/>
    <p:sldId id="260" r:id="rId8"/>
    <p:sldId id="288" r:id="rId9"/>
    <p:sldId id="289" r:id="rId10"/>
    <p:sldId id="261" r:id="rId11"/>
    <p:sldId id="262" r:id="rId12"/>
    <p:sldId id="290" r:id="rId13"/>
    <p:sldId id="263" r:id="rId14"/>
    <p:sldId id="264" r:id="rId15"/>
    <p:sldId id="265" r:id="rId16"/>
    <p:sldId id="284" r:id="rId17"/>
    <p:sldId id="291" r:id="rId18"/>
    <p:sldId id="286" r:id="rId19"/>
    <p:sldId id="287" r:id="rId20"/>
    <p:sldId id="273" r:id="rId21"/>
    <p:sldId id="274" r:id="rId22"/>
    <p:sldId id="277" r:id="rId23"/>
    <p:sldId id="278" r:id="rId24"/>
    <p:sldId id="279" r:id="rId25"/>
    <p:sldId id="285" r:id="rId26"/>
    <p:sldId id="280" r:id="rId27"/>
  </p:sldIdLst>
  <p:sldSz cx="9144000" cy="6858000" type="screen4x3"/>
  <p:notesSz cx="6858000" cy="9144000"/>
  <p:embeddedFontLst>
    <p:embeddedFont>
      <p:font typeface="Calibri" pitchFamily="34" charset="0"/>
      <p:regular r:id="rId29"/>
      <p:bold r:id="rId30"/>
      <p:italic r:id="rId31"/>
      <p:boldItalic r:id="rId32"/>
    </p:embeddedFont>
    <p:embeddedFont>
      <p:font typeface="Wingdings 3" pitchFamily="18" charset="2"/>
      <p:regular r:id="rId33"/>
    </p:embeddedFont>
    <p:embeddedFont>
      <p:font typeface="Comic Sans MS" pitchFamily="66" charset="0"/>
      <p:regular r:id="rId34"/>
      <p:bold r:id="rId35"/>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29" autoAdjust="0"/>
  </p:normalViewPr>
  <p:slideViewPr>
    <p:cSldViewPr>
      <p:cViewPr>
        <p:scale>
          <a:sx n="60" d="100"/>
          <a:sy n="60" d="100"/>
        </p:scale>
        <p:origin x="-165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charts/_rels/chart1.xml.rels><?xml version="1.0" encoding="UTF-8" standalone="yes"?>
<Relationships xmlns="http://schemas.openxmlformats.org/package/2006/relationships"><Relationship Id="rId1" Type="http://schemas.openxmlformats.org/officeDocument/2006/relationships/oleObject" Target="file:///C:\Users\Ana\Desktop\ORIENTA&#199;&#195;O%20EAD%20UFPEL%202014%20TURMA%207\NEROLIZA%20NOBLET%20BARO\2014_11_06%20Coleta%20de%20dados%20CA%20de%20colo%20e%20mama%20(22)fina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na\Desktop\ORIENTA&#199;&#195;O%20EAD%20UFPEL%202014%20TURMA%207\NEROLIZA%20NOBLET%20BARO\2014_11_06%20Coleta%20de%20dados%20CA%20de%20colo%20e%20mama%20(22)final.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do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494835323003984"/>
          <c:y val="0.24509735446249151"/>
          <c:w val="0.85849155468238125"/>
          <c:h val="0.62254752951820669"/>
        </c:manualLayout>
      </c:layout>
      <c:barChart>
        <c:barDir val="col"/>
        <c:grouping val="clustered"/>
        <c:varyColors val="0"/>
        <c:ser>
          <c:idx val="0"/>
          <c:order val="0"/>
          <c:tx>
            <c:strRef>
              <c:f>Indicadores!$C$5</c:f>
              <c:strCache>
                <c:ptCount val="1"/>
                <c:pt idx="0">
                  <c:v>Proporção de mulheres entre 25 e 64 anos com exame em dia para detecção precoce do câncer de colo de útero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Indicadores!$D$4:$G$4</c:f>
              <c:strCache>
                <c:ptCount val="4"/>
                <c:pt idx="0">
                  <c:v>Mês 1</c:v>
                </c:pt>
                <c:pt idx="1">
                  <c:v>Mês 2</c:v>
                </c:pt>
                <c:pt idx="2">
                  <c:v>Mês 3</c:v>
                </c:pt>
                <c:pt idx="3">
                  <c:v>Mês 4</c:v>
                </c:pt>
              </c:strCache>
            </c:strRef>
          </c:cat>
          <c:val>
            <c:numRef>
              <c:f>Indicadores!$D$5:$G$5</c:f>
              <c:numCache>
                <c:formatCode>0.0%</c:formatCode>
                <c:ptCount val="4"/>
                <c:pt idx="0">
                  <c:v>2.9929577464788748E-2</c:v>
                </c:pt>
                <c:pt idx="1">
                  <c:v>5.809859154929585E-2</c:v>
                </c:pt>
                <c:pt idx="2">
                  <c:v>7.2183098591549338E-2</c:v>
                </c:pt>
                <c:pt idx="3">
                  <c:v>0</c:v>
                </c:pt>
              </c:numCache>
            </c:numRef>
          </c:val>
        </c:ser>
        <c:dLbls>
          <c:showLegendKey val="0"/>
          <c:showVal val="1"/>
          <c:showCatName val="0"/>
          <c:showSerName val="0"/>
          <c:showPercent val="0"/>
          <c:showBubbleSize val="0"/>
        </c:dLbls>
        <c:gapWidth val="150"/>
        <c:axId val="44069248"/>
        <c:axId val="44070784"/>
      </c:barChart>
      <c:catAx>
        <c:axId val="4406924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44070784"/>
        <c:crosses val="autoZero"/>
        <c:auto val="1"/>
        <c:lblAlgn val="ctr"/>
        <c:lblOffset val="100"/>
        <c:noMultiLvlLbl val="0"/>
      </c:catAx>
      <c:valAx>
        <c:axId val="44070784"/>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44069248"/>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21455732742272"/>
          <c:y val="0.10671911594644579"/>
          <c:w val="0.82820494344750517"/>
          <c:h val="0.71115201245757365"/>
        </c:manualLayout>
      </c:layout>
      <c:barChart>
        <c:barDir val="col"/>
        <c:grouping val="clustered"/>
        <c:varyColors val="0"/>
        <c:ser>
          <c:idx val="0"/>
          <c:order val="0"/>
          <c:tx>
            <c:strRef>
              <c:f>Indicadores!$C$10</c:f>
              <c:strCache>
                <c:ptCount val="1"/>
                <c:pt idx="0">
                  <c:v>Proporção de mulheres entre 50 e 69 anos com exame em dia para detecção precoce de câncer de mama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Indicadores!$D$9:$G$9</c:f>
              <c:strCache>
                <c:ptCount val="4"/>
                <c:pt idx="0">
                  <c:v>Mês 1</c:v>
                </c:pt>
                <c:pt idx="1">
                  <c:v>Mês 2</c:v>
                </c:pt>
                <c:pt idx="2">
                  <c:v>Mês 3</c:v>
                </c:pt>
                <c:pt idx="3">
                  <c:v>Mês 4</c:v>
                </c:pt>
              </c:strCache>
            </c:strRef>
          </c:cat>
          <c:val>
            <c:numRef>
              <c:f>Indicadores!$D$10:$G$10</c:f>
              <c:numCache>
                <c:formatCode>0.0%</c:formatCode>
                <c:ptCount val="4"/>
                <c:pt idx="0">
                  <c:v>3.2967032967032975E-2</c:v>
                </c:pt>
                <c:pt idx="1">
                  <c:v>3.8461538461538464E-2</c:v>
                </c:pt>
                <c:pt idx="2">
                  <c:v>4.3956043956043994E-2</c:v>
                </c:pt>
                <c:pt idx="3">
                  <c:v>0</c:v>
                </c:pt>
              </c:numCache>
            </c:numRef>
          </c:val>
        </c:ser>
        <c:dLbls>
          <c:showLegendKey val="0"/>
          <c:showVal val="1"/>
          <c:showCatName val="0"/>
          <c:showSerName val="0"/>
          <c:showPercent val="0"/>
          <c:showBubbleSize val="0"/>
        </c:dLbls>
        <c:gapWidth val="150"/>
        <c:axId val="42683008"/>
        <c:axId val="42684800"/>
      </c:barChart>
      <c:catAx>
        <c:axId val="4268300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42684800"/>
        <c:crosses val="autoZero"/>
        <c:auto val="1"/>
        <c:lblAlgn val="ctr"/>
        <c:lblOffset val="100"/>
        <c:noMultiLvlLbl val="0"/>
      </c:catAx>
      <c:valAx>
        <c:axId val="42684800"/>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42683008"/>
        <c:crosses val="autoZero"/>
        <c:crossBetween val="between"/>
        <c:majorUnit val="0.1"/>
        <c:minorUnit val="2.0000000000000011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7470350928356177E-2"/>
          <c:y val="0.21354615581258618"/>
          <c:w val="0.90555434042966854"/>
          <c:h val="0.70934163624404356"/>
        </c:manualLayout>
      </c:layout>
      <c:barChart>
        <c:barDir val="col"/>
        <c:grouping val="clustered"/>
        <c:varyColors val="0"/>
        <c:ser>
          <c:idx val="0"/>
          <c:order val="0"/>
          <c:tx>
            <c:strRef>
              <c:f>Indicadores!$C$42</c:f>
              <c:strCache>
                <c:ptCount val="1"/>
                <c:pt idx="0">
                  <c:v>Proporção de mulheres com registro adequado do exame citopatológico de colo de útero.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Indicadores!$D$41:$G$41</c:f>
              <c:strCache>
                <c:ptCount val="4"/>
                <c:pt idx="0">
                  <c:v>Mês 1</c:v>
                </c:pt>
                <c:pt idx="1">
                  <c:v>Mês 2</c:v>
                </c:pt>
                <c:pt idx="2">
                  <c:v>Mês 3</c:v>
                </c:pt>
                <c:pt idx="3">
                  <c:v>Mês 4</c:v>
                </c:pt>
              </c:strCache>
            </c:strRef>
          </c:cat>
          <c:val>
            <c:numRef>
              <c:f>Indicadores!$D$42:$G$42</c:f>
              <c:numCache>
                <c:formatCode>0.0%</c:formatCode>
                <c:ptCount val="4"/>
                <c:pt idx="0">
                  <c:v>0.53125</c:v>
                </c:pt>
                <c:pt idx="1">
                  <c:v>0.55932203389830504</c:v>
                </c:pt>
                <c:pt idx="2">
                  <c:v>0.61643835616438403</c:v>
                </c:pt>
                <c:pt idx="3">
                  <c:v>0</c:v>
                </c:pt>
              </c:numCache>
            </c:numRef>
          </c:val>
        </c:ser>
        <c:dLbls>
          <c:showLegendKey val="0"/>
          <c:showVal val="1"/>
          <c:showCatName val="0"/>
          <c:showSerName val="0"/>
          <c:showPercent val="0"/>
          <c:showBubbleSize val="0"/>
        </c:dLbls>
        <c:gapWidth val="150"/>
        <c:axId val="44112896"/>
        <c:axId val="44114688"/>
      </c:barChart>
      <c:catAx>
        <c:axId val="4411289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44114688"/>
        <c:crosses val="autoZero"/>
        <c:auto val="1"/>
        <c:lblAlgn val="ctr"/>
        <c:lblOffset val="100"/>
        <c:noMultiLvlLbl val="0"/>
      </c:catAx>
      <c:valAx>
        <c:axId val="44114688"/>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44112896"/>
        <c:crosses val="autoZero"/>
        <c:crossBetween val="between"/>
        <c:majorUnit val="0.1"/>
        <c:minorUnit val="2.0000000000000011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FAFE2-25AB-4FB7-9BF7-498B32480429}" type="datetimeFigureOut">
              <a:rPr lang="pt-BR" smtClean="0"/>
              <a:t>27/09/2015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73D65-F5A7-4E35-ABC3-5DF86CFF86D1}" type="slidenum">
              <a:rPr lang="pt-BR" smtClean="0"/>
              <a:t>‹nº›</a:t>
            </a:fld>
            <a:endParaRPr lang="pt-BR"/>
          </a:p>
        </p:txBody>
      </p:sp>
    </p:spTree>
    <p:extLst>
      <p:ext uri="{BB962C8B-B14F-4D97-AF65-F5344CB8AC3E}">
        <p14:creationId xmlns:p14="http://schemas.microsoft.com/office/powerpoint/2010/main" val="275120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solidFill>
                  <a:schemeClr val="bg1"/>
                </a:solidFill>
                <a:latin typeface="Arial" panose="020B0604020202020204" pitchFamily="34" charset="0"/>
                <a:cs typeface="Arial" panose="020B0604020202020204" pitchFamily="34" charset="0"/>
              </a:rPr>
              <a:t>Ao longo destes quatro meses, as ações serão desenvolvidas com base em quatro eixos pedagógicos: (1) Organização e gestão do serviço, (2) Monitoramento e avaliação, (3) Engajamento público, (4) Qualificação da prática clínica.</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smtClean="0">
              <a:solidFill>
                <a:schemeClr val="bg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solidFill>
                  <a:schemeClr val="bg1"/>
                </a:solidFill>
                <a:latin typeface="Arial" panose="020B0604020202020204" pitchFamily="34" charset="0"/>
                <a:cs typeface="Arial" panose="020B0604020202020204" pitchFamily="34" charset="0"/>
              </a:rPr>
              <a:t>Para elaboração do programa foram utilizado como referência .....</a:t>
            </a:r>
          </a:p>
          <a:p>
            <a:endParaRPr lang="pt-BR" dirty="0"/>
          </a:p>
        </p:txBody>
      </p:sp>
      <p:sp>
        <p:nvSpPr>
          <p:cNvPr id="4" name="Espaço Reservado para Número de Slide 3"/>
          <p:cNvSpPr>
            <a:spLocks noGrp="1"/>
          </p:cNvSpPr>
          <p:nvPr>
            <p:ph type="sldNum" sz="quarter" idx="10"/>
          </p:nvPr>
        </p:nvSpPr>
        <p:spPr/>
        <p:txBody>
          <a:bodyPr/>
          <a:lstStyle/>
          <a:p>
            <a:fld id="{59473D65-F5A7-4E35-ABC3-5DF86CFF86D1}" type="slidenum">
              <a:rPr lang="pt-BR" smtClean="0"/>
              <a:t>7</a:t>
            </a:fld>
            <a:endParaRPr lang="pt-BR"/>
          </a:p>
        </p:txBody>
      </p:sp>
    </p:spTree>
    <p:extLst>
      <p:ext uri="{BB962C8B-B14F-4D97-AF65-F5344CB8AC3E}">
        <p14:creationId xmlns:p14="http://schemas.microsoft.com/office/powerpoint/2010/main" val="313609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 proporção de mulheres com os exames em dia foi gradativamente melhorando e conseguimos ao longo dos meses os seguintes dados: no 1º mês foram registradas 17 mulheres (3%) no 2º mês 33 mulheres (5,80%), no 3º mês 41 mulheres (7,2%). </a:t>
            </a:r>
          </a:p>
          <a:p>
            <a:endParaRPr lang="pt-BR" dirty="0"/>
          </a:p>
        </p:txBody>
      </p:sp>
      <p:sp>
        <p:nvSpPr>
          <p:cNvPr id="4" name="Espaço Reservado para Número de Slide 3"/>
          <p:cNvSpPr>
            <a:spLocks noGrp="1"/>
          </p:cNvSpPr>
          <p:nvPr>
            <p:ph type="sldNum" sz="quarter" idx="10"/>
          </p:nvPr>
        </p:nvSpPr>
        <p:spPr/>
        <p:txBody>
          <a:bodyPr/>
          <a:lstStyle/>
          <a:p>
            <a:fld id="{59473D65-F5A7-4E35-ABC3-5DF86CFF86D1}" type="slidenum">
              <a:rPr lang="pt-BR" smtClean="0"/>
              <a:t>13</a:t>
            </a:fld>
            <a:endParaRPr lang="pt-BR"/>
          </a:p>
        </p:txBody>
      </p:sp>
    </p:spTree>
    <p:extLst>
      <p:ext uri="{BB962C8B-B14F-4D97-AF65-F5344CB8AC3E}">
        <p14:creationId xmlns:p14="http://schemas.microsoft.com/office/powerpoint/2010/main" val="190766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Em relação às mulheres entre 50 e 69 anos com exame em dia para detecção precoce de câncer de mama, no 1º mês foram 6 mulheres (3,3 %), no 2º mês 7 mulheres (3,8%), no 3º mês 8 mulheres (4,4%).</a:t>
            </a:r>
          </a:p>
          <a:p>
            <a:endParaRPr lang="pt-BR" dirty="0"/>
          </a:p>
        </p:txBody>
      </p:sp>
      <p:sp>
        <p:nvSpPr>
          <p:cNvPr id="4" name="Espaço Reservado para Número de Slide 3"/>
          <p:cNvSpPr>
            <a:spLocks noGrp="1"/>
          </p:cNvSpPr>
          <p:nvPr>
            <p:ph type="sldNum" sz="quarter" idx="10"/>
          </p:nvPr>
        </p:nvSpPr>
        <p:spPr/>
        <p:txBody>
          <a:bodyPr/>
          <a:lstStyle/>
          <a:p>
            <a:fld id="{59473D65-F5A7-4E35-ABC3-5DF86CFF86D1}" type="slidenum">
              <a:rPr lang="pt-BR" smtClean="0"/>
              <a:t>14</a:t>
            </a:fld>
            <a:endParaRPr lang="pt-BR"/>
          </a:p>
        </p:txBody>
      </p:sp>
    </p:spTree>
    <p:extLst>
      <p:ext uri="{BB962C8B-B14F-4D97-AF65-F5344CB8AC3E}">
        <p14:creationId xmlns:p14="http://schemas.microsoft.com/office/powerpoint/2010/main" val="361837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9473D65-F5A7-4E35-ABC3-5DF86CFF86D1}" type="slidenum">
              <a:rPr lang="pt-BR" smtClean="0"/>
              <a:t>16</a:t>
            </a:fld>
            <a:endParaRPr lang="pt-BR"/>
          </a:p>
        </p:txBody>
      </p:sp>
    </p:spTree>
    <p:extLst>
      <p:ext uri="{BB962C8B-B14F-4D97-AF65-F5344CB8AC3E}">
        <p14:creationId xmlns:p14="http://schemas.microsoft.com/office/powerpoint/2010/main" val="422789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No primeiro mês, estavam com registros adequados para exame </a:t>
            </a:r>
            <a:r>
              <a:rPr lang="pt-BR" sz="1200" kern="1200" dirty="0" err="1" smtClean="0">
                <a:solidFill>
                  <a:schemeClr val="tx1"/>
                </a:solidFill>
                <a:effectLst/>
                <a:latin typeface="+mn-lt"/>
                <a:ea typeface="+mn-ea"/>
                <a:cs typeface="+mn-cs"/>
              </a:rPr>
              <a:t>citopatológico</a:t>
            </a:r>
            <a:r>
              <a:rPr lang="pt-BR" sz="1200" kern="1200" dirty="0" smtClean="0">
                <a:solidFill>
                  <a:schemeClr val="tx1"/>
                </a:solidFill>
                <a:effectLst/>
                <a:latin typeface="+mn-lt"/>
                <a:ea typeface="+mn-ea"/>
                <a:cs typeface="+mn-cs"/>
              </a:rPr>
              <a:t> de colo de útero 17 mulheres (53,1%), no segundo mês 33 (59,9%) e terceiro mês 45 mulheres (61,6%). </a:t>
            </a:r>
          </a:p>
          <a:p>
            <a:endParaRPr lang="pt-BR" dirty="0"/>
          </a:p>
        </p:txBody>
      </p:sp>
      <p:sp>
        <p:nvSpPr>
          <p:cNvPr id="4" name="Espaço Reservado para Número de Slide 3"/>
          <p:cNvSpPr>
            <a:spLocks noGrp="1"/>
          </p:cNvSpPr>
          <p:nvPr>
            <p:ph type="sldNum" sz="quarter" idx="10"/>
          </p:nvPr>
        </p:nvSpPr>
        <p:spPr/>
        <p:txBody>
          <a:bodyPr/>
          <a:lstStyle/>
          <a:p>
            <a:fld id="{59473D65-F5A7-4E35-ABC3-5DF86CFF86D1}" type="slidenum">
              <a:rPr lang="pt-BR" smtClean="0"/>
              <a:t>18</a:t>
            </a:fld>
            <a:endParaRPr lang="pt-BR"/>
          </a:p>
        </p:txBody>
      </p:sp>
    </p:spTree>
    <p:extLst>
      <p:ext uri="{BB962C8B-B14F-4D97-AF65-F5344CB8AC3E}">
        <p14:creationId xmlns:p14="http://schemas.microsoft.com/office/powerpoint/2010/main" val="421094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No primeiro mês, estavam com registros adequados para exame </a:t>
            </a:r>
            <a:r>
              <a:rPr lang="pt-BR" dirty="0" err="1" smtClean="0"/>
              <a:t>citopatológico</a:t>
            </a:r>
            <a:r>
              <a:rPr lang="pt-BR" dirty="0" smtClean="0"/>
              <a:t> de colo de útero 17 mulheres (53,1%), no segundo mês 33 (59,9%) e terceiro mês 45 mulheres (61,6%). Enquanto o registro adequado para mamografia foi de 100% nos três meses de intervenção, com um total de 25 mulheres com registro adequado de mamografia.</a:t>
            </a:r>
          </a:p>
          <a:p>
            <a:endParaRPr lang="pt-BR" dirty="0"/>
          </a:p>
        </p:txBody>
      </p:sp>
      <p:sp>
        <p:nvSpPr>
          <p:cNvPr id="4" name="Espaço Reservado para Número de Slide 3"/>
          <p:cNvSpPr>
            <a:spLocks noGrp="1"/>
          </p:cNvSpPr>
          <p:nvPr>
            <p:ph type="sldNum" sz="quarter" idx="10"/>
          </p:nvPr>
        </p:nvSpPr>
        <p:spPr/>
        <p:txBody>
          <a:bodyPr/>
          <a:lstStyle/>
          <a:p>
            <a:fld id="{59473D65-F5A7-4E35-ABC3-5DF86CFF86D1}" type="slidenum">
              <a:rPr lang="pt-BR" smtClean="0"/>
              <a:t>19</a:t>
            </a:fld>
            <a:endParaRPr lang="pt-BR"/>
          </a:p>
        </p:txBody>
      </p:sp>
    </p:spTree>
    <p:extLst>
      <p:ext uri="{BB962C8B-B14F-4D97-AF65-F5344CB8AC3E}">
        <p14:creationId xmlns:p14="http://schemas.microsoft.com/office/powerpoint/2010/main" val="240397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As ações para lograr cumprir estas metas foram a monitorização da realização de avaliação de risco em todas as mulheres acompanhadas na unidade de saúde; tanto em consultas como em visitas domiciliares, a identificação das mulheres de maior risco e o estabelecimento do acompanhamento diferenciado para ambas patologias, o esclarecimento das mulheres e da comunidade sobre os fatores de risco para câncer de colo de útero e de mama e as medidas de combate aos fatores de risco passíveis de modificação, assim como o ensinamento da população sobre os sinais de alerta para detecção precoce de câncer de colo de útero e de mama, além da capacitação da equipe da unidade de saúde para realizar avaliação dos fatores de risco para câncer de colo de útero e de mama e suas medidas de controle para os passíveis de modificar.</a:t>
            </a:r>
          </a:p>
          <a:p>
            <a:endParaRPr lang="pt-BR" dirty="0"/>
          </a:p>
        </p:txBody>
      </p:sp>
      <p:sp>
        <p:nvSpPr>
          <p:cNvPr id="4" name="Espaço Reservado para Número de Slide 3"/>
          <p:cNvSpPr>
            <a:spLocks noGrp="1"/>
          </p:cNvSpPr>
          <p:nvPr>
            <p:ph type="sldNum" sz="quarter" idx="10"/>
          </p:nvPr>
        </p:nvSpPr>
        <p:spPr/>
        <p:txBody>
          <a:bodyPr/>
          <a:lstStyle/>
          <a:p>
            <a:fld id="{59473D65-F5A7-4E35-ABC3-5DF86CFF86D1}" type="slidenum">
              <a:rPr lang="pt-BR" smtClean="0"/>
              <a:t>20</a:t>
            </a:fld>
            <a:endParaRPr lang="pt-BR"/>
          </a:p>
        </p:txBody>
      </p:sp>
    </p:spTree>
    <p:extLst>
      <p:ext uri="{BB962C8B-B14F-4D97-AF65-F5344CB8AC3E}">
        <p14:creationId xmlns:p14="http://schemas.microsoft.com/office/powerpoint/2010/main" val="3834542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Essas ações foram desenvolvidas através de informações dadas nas consultas clínicas e visitas domiciliares. Informou-se às pacientes que a prevenção primária do câncer do colo do útero está relacionada à diminuição do risco de contágio pelo papiloma vírus humano (HPV) e que sua transmissão ocorre por via sexual, presumidamente através de abrasões microscópicas na mucosa ou na pele da região ano genital, pelo que, o uso de preservativos durante a relação sexual com penetração protege parcialmente do contágio pelo HPV. Uns principais fatores de risco estão relacionados ao início precoce da atividade sexual e múltiplos parceiros. Deve-se evitar o tabagismo e o uso prolongado de pílulas anticoncepcionais, hábitos também associados ao maior risco de desenvolvimento destas doenças.</a:t>
            </a:r>
          </a:p>
          <a:p>
            <a:r>
              <a:rPr lang="pt-BR" sz="1200" kern="1200" dirty="0" smtClean="0">
                <a:solidFill>
                  <a:schemeClr val="tx1"/>
                </a:solidFill>
                <a:effectLst/>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59473D65-F5A7-4E35-ABC3-5DF86CFF86D1}" type="slidenum">
              <a:rPr lang="pt-BR" smtClean="0"/>
              <a:t>21</a:t>
            </a:fld>
            <a:endParaRPr lang="pt-BR"/>
          </a:p>
        </p:txBody>
      </p:sp>
    </p:spTree>
    <p:extLst>
      <p:ext uri="{BB962C8B-B14F-4D97-AF65-F5344CB8AC3E}">
        <p14:creationId xmlns:p14="http://schemas.microsoft.com/office/powerpoint/2010/main" val="417837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EA5121C-38AD-4B96-8CE8-CDA7AA8F58E1}" type="datetimeFigureOut">
              <a:rPr lang="pt-BR" smtClean="0"/>
              <a:pPr/>
              <a:t>27/09/2015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D99C52-6AB2-49FB-8454-A38FE141B107}"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A5121C-38AD-4B96-8CE8-CDA7AA8F58E1}" type="datetimeFigureOut">
              <a:rPr lang="pt-BR" smtClean="0"/>
              <a:pPr/>
              <a:t>27/09/2015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D99C52-6AB2-49FB-8454-A38FE141B107}"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A5121C-38AD-4B96-8CE8-CDA7AA8F58E1}" type="datetimeFigureOut">
              <a:rPr lang="pt-BR" smtClean="0"/>
              <a:pPr/>
              <a:t>27/09/2015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D99C52-6AB2-49FB-8454-A38FE141B107}"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A5121C-38AD-4B96-8CE8-CDA7AA8F58E1}" type="datetimeFigureOut">
              <a:rPr lang="pt-BR" smtClean="0"/>
              <a:pPr/>
              <a:t>27/09/2015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D99C52-6AB2-49FB-8454-A38FE141B107}"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CEA5121C-38AD-4B96-8CE8-CDA7AA8F58E1}" type="datetimeFigureOut">
              <a:rPr lang="pt-BR" smtClean="0"/>
              <a:pPr/>
              <a:t>27/09/2015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D99C52-6AB2-49FB-8454-A38FE141B107}"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EA5121C-38AD-4B96-8CE8-CDA7AA8F58E1}" type="datetimeFigureOut">
              <a:rPr lang="pt-BR" smtClean="0"/>
              <a:pPr/>
              <a:t>27/09/2015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DD99C52-6AB2-49FB-8454-A38FE141B107}"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EA5121C-38AD-4B96-8CE8-CDA7AA8F58E1}" type="datetimeFigureOut">
              <a:rPr lang="pt-BR" smtClean="0"/>
              <a:pPr/>
              <a:t>27/09/2015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DD99C52-6AB2-49FB-8454-A38FE141B107}"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CEA5121C-38AD-4B96-8CE8-CDA7AA8F58E1}" type="datetimeFigureOut">
              <a:rPr lang="pt-BR" smtClean="0"/>
              <a:pPr/>
              <a:t>27/09/2015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DD99C52-6AB2-49FB-8454-A38FE141B107}"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EA5121C-38AD-4B96-8CE8-CDA7AA8F58E1}" type="datetimeFigureOut">
              <a:rPr lang="pt-BR" smtClean="0"/>
              <a:pPr/>
              <a:t>27/09/2015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DD99C52-6AB2-49FB-8454-A38FE141B107}"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CEA5121C-38AD-4B96-8CE8-CDA7AA8F58E1}" type="datetimeFigureOut">
              <a:rPr lang="pt-BR" smtClean="0"/>
              <a:pPr/>
              <a:t>27/09/2015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DD99C52-6AB2-49FB-8454-A38FE141B107}"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CEA5121C-38AD-4B96-8CE8-CDA7AA8F58E1}" type="datetimeFigureOut">
              <a:rPr lang="pt-BR" smtClean="0"/>
              <a:pPr/>
              <a:t>27/09/2015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DD99C52-6AB2-49FB-8454-A38FE141B107}"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5121C-38AD-4B96-8CE8-CDA7AA8F58E1}" type="datetimeFigureOut">
              <a:rPr lang="pt-BR" smtClean="0"/>
              <a:pPr/>
              <a:t>27/09/2015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99C52-6AB2-49FB-8454-A38FE141B107}"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4282" y="285728"/>
            <a:ext cx="8501122" cy="1357322"/>
          </a:xfrm>
        </p:spPr>
        <p:txBody>
          <a:bodyPr>
            <a:noAutofit/>
          </a:bodyPr>
          <a:lstStyle/>
          <a:p>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a:latin typeface="Arial" pitchFamily="34" charset="0"/>
                <a:cs typeface="Arial" pitchFamily="34" charset="0"/>
              </a:rPr>
              <a:t/>
            </a:r>
            <a:br>
              <a:rPr lang="pt-BR" sz="2000" dirty="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b="1" dirty="0" smtClean="0">
                <a:latin typeface="Arial" pitchFamily="34" charset="0"/>
                <a:cs typeface="Arial" pitchFamily="34" charset="0"/>
              </a:rPr>
              <a:t>UNIVERSIDADE ABERTA DO SUS</a:t>
            </a:r>
            <a:br>
              <a:rPr lang="pt-BR" sz="2000" b="1" dirty="0" smtClean="0">
                <a:latin typeface="Arial" pitchFamily="34" charset="0"/>
                <a:cs typeface="Arial" pitchFamily="34" charset="0"/>
              </a:rPr>
            </a:br>
            <a:r>
              <a:rPr lang="pt-BR" sz="2000" b="1" dirty="0" smtClean="0">
                <a:latin typeface="Arial" pitchFamily="34" charset="0"/>
                <a:cs typeface="Arial" pitchFamily="34" charset="0"/>
              </a:rPr>
              <a:t>UNIVERSIDADE FEDERAL DE PELOTAS</a:t>
            </a:r>
            <a:br>
              <a:rPr lang="pt-BR" sz="2000" b="1" dirty="0" smtClean="0">
                <a:latin typeface="Arial" pitchFamily="34" charset="0"/>
                <a:cs typeface="Arial" pitchFamily="34" charset="0"/>
              </a:rPr>
            </a:br>
            <a:r>
              <a:rPr lang="pt-BR" sz="2000" dirty="0" smtClean="0">
                <a:latin typeface="Arial" pitchFamily="34" charset="0"/>
                <a:cs typeface="Arial" pitchFamily="34" charset="0"/>
              </a:rPr>
              <a:t>Especialização em Saúde da Família</a:t>
            </a:r>
            <a:br>
              <a:rPr lang="pt-BR" sz="2000" dirty="0" smtClean="0">
                <a:latin typeface="Arial" pitchFamily="34" charset="0"/>
                <a:cs typeface="Arial" pitchFamily="34" charset="0"/>
              </a:rPr>
            </a:br>
            <a:r>
              <a:rPr lang="pt-BR" sz="2000" dirty="0" smtClean="0">
                <a:latin typeface="Arial" pitchFamily="34" charset="0"/>
                <a:cs typeface="Arial" pitchFamily="34" charset="0"/>
              </a:rPr>
              <a:t>Modalidade a Distância</a:t>
            </a:r>
            <a:br>
              <a:rPr lang="pt-BR" sz="2000" dirty="0" smtClean="0">
                <a:latin typeface="Arial" pitchFamily="34" charset="0"/>
                <a:cs typeface="Arial" pitchFamily="34" charset="0"/>
              </a:rPr>
            </a:br>
            <a:r>
              <a:rPr lang="pt-BR" sz="2000" dirty="0" smtClean="0">
                <a:latin typeface="Arial" pitchFamily="34" charset="0"/>
                <a:cs typeface="Arial" pitchFamily="34" charset="0"/>
              </a:rPr>
              <a:t>Turma 7</a:t>
            </a:r>
            <a:br>
              <a:rPr lang="pt-BR" sz="2000" dirty="0" smtClean="0">
                <a:latin typeface="Arial" pitchFamily="34" charset="0"/>
                <a:cs typeface="Arial" pitchFamily="34" charset="0"/>
              </a:rPr>
            </a:br>
            <a:endParaRPr lang="pt-BR" sz="2000" dirty="0">
              <a:latin typeface="Arial" pitchFamily="34" charset="0"/>
              <a:cs typeface="Arial" pitchFamily="34" charset="0"/>
            </a:endParaRPr>
          </a:p>
        </p:txBody>
      </p:sp>
      <p:sp>
        <p:nvSpPr>
          <p:cNvPr id="3" name="Subtítulo 2"/>
          <p:cNvSpPr>
            <a:spLocks noGrp="1"/>
          </p:cNvSpPr>
          <p:nvPr>
            <p:ph type="subTitle" idx="1"/>
          </p:nvPr>
        </p:nvSpPr>
        <p:spPr>
          <a:xfrm>
            <a:off x="142860" y="2492896"/>
            <a:ext cx="8786842" cy="1714512"/>
          </a:xfrm>
        </p:spPr>
        <p:txBody>
          <a:bodyPr>
            <a:normAutofit fontScale="47500" lnSpcReduction="20000"/>
          </a:bodyPr>
          <a:lstStyle/>
          <a:p>
            <a:r>
              <a:rPr lang="pt-BR" sz="6700" b="1" dirty="0" smtClean="0">
                <a:solidFill>
                  <a:schemeClr val="tx1"/>
                </a:solidFill>
                <a:latin typeface="Comic Sans MS" pitchFamily="66" charset="0"/>
                <a:cs typeface="Arial" pitchFamily="34" charset="0"/>
              </a:rPr>
              <a:t>Melhorar a assistência e cobertura das mulheres para controle do câncer de colo de útero e câncer de mama na UBS Colônia Triunfo, Pelotas/RS.</a:t>
            </a:r>
          </a:p>
          <a:p>
            <a:endParaRPr lang="pt-BR" sz="2400" b="1" dirty="0">
              <a:solidFill>
                <a:schemeClr val="tx1"/>
              </a:solidFill>
              <a:latin typeface="Comic Sans MS" pitchFamily="66" charset="0"/>
            </a:endParaRPr>
          </a:p>
        </p:txBody>
      </p:sp>
      <p:pic>
        <p:nvPicPr>
          <p:cNvPr id="4" name="Imagem 3"/>
          <p:cNvPicPr/>
          <p:nvPr/>
        </p:nvPicPr>
        <p:blipFill rotWithShape="1">
          <a:blip r:embed="rId2" cstate="print">
            <a:extLst>
              <a:ext uri="{28A0092B-C50C-407E-A947-70E740481C1C}">
                <a14:useLocalDpi xmlns:a14="http://schemas.microsoft.com/office/drawing/2010/main" val="0"/>
              </a:ext>
            </a:extLst>
          </a:blip>
          <a:srcRect l="19225" t="18695" r="19223" b="18871"/>
          <a:stretch/>
        </p:blipFill>
        <p:spPr bwMode="auto">
          <a:xfrm>
            <a:off x="214282" y="214290"/>
            <a:ext cx="1297243" cy="1357322"/>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 cstate="print"/>
          <a:srcRect/>
          <a:stretch>
            <a:fillRect/>
          </a:stretch>
        </p:blipFill>
        <p:spPr bwMode="auto">
          <a:xfrm>
            <a:off x="7540668" y="285728"/>
            <a:ext cx="1303849" cy="1000132"/>
          </a:xfrm>
          <a:prstGeom prst="rect">
            <a:avLst/>
          </a:prstGeom>
          <a:noFill/>
        </p:spPr>
      </p:pic>
      <p:sp>
        <p:nvSpPr>
          <p:cNvPr id="7" name="CaixaDeTexto 6"/>
          <p:cNvSpPr txBox="1"/>
          <p:nvPr/>
        </p:nvSpPr>
        <p:spPr>
          <a:xfrm>
            <a:off x="928662" y="4797152"/>
            <a:ext cx="7215238" cy="1754326"/>
          </a:xfrm>
          <a:prstGeom prst="rect">
            <a:avLst/>
          </a:prstGeom>
          <a:noFill/>
        </p:spPr>
        <p:txBody>
          <a:bodyPr wrap="square" rtlCol="0">
            <a:spAutoFit/>
          </a:bodyPr>
          <a:lstStyle/>
          <a:p>
            <a:pPr algn="ctr"/>
            <a:r>
              <a:rPr lang="pt-BR" sz="2400" b="1" dirty="0" err="1" smtClean="0">
                <a:solidFill>
                  <a:schemeClr val="tx1">
                    <a:lumMod val="95000"/>
                    <a:lumOff val="5000"/>
                  </a:schemeClr>
                </a:solidFill>
                <a:latin typeface="Arial" pitchFamily="34" charset="0"/>
                <a:cs typeface="Arial" pitchFamily="34" charset="0"/>
              </a:rPr>
              <a:t>Neroliza</a:t>
            </a:r>
            <a:r>
              <a:rPr lang="pt-BR" sz="2400" b="1" dirty="0" smtClean="0">
                <a:solidFill>
                  <a:schemeClr val="tx1">
                    <a:lumMod val="95000"/>
                    <a:lumOff val="5000"/>
                  </a:schemeClr>
                </a:solidFill>
                <a:latin typeface="Arial" pitchFamily="34" charset="0"/>
                <a:cs typeface="Arial" pitchFamily="34" charset="0"/>
              </a:rPr>
              <a:t> </a:t>
            </a:r>
            <a:r>
              <a:rPr lang="pt-BR" sz="2400" b="1" dirty="0" err="1" smtClean="0">
                <a:solidFill>
                  <a:schemeClr val="tx1">
                    <a:lumMod val="95000"/>
                    <a:lumOff val="5000"/>
                  </a:schemeClr>
                </a:solidFill>
                <a:latin typeface="Arial" pitchFamily="34" charset="0"/>
                <a:cs typeface="Arial" pitchFamily="34" charset="0"/>
              </a:rPr>
              <a:t>Noblet</a:t>
            </a:r>
            <a:r>
              <a:rPr lang="pt-BR" sz="2400" b="1" dirty="0" smtClean="0">
                <a:solidFill>
                  <a:schemeClr val="tx1">
                    <a:lumMod val="95000"/>
                    <a:lumOff val="5000"/>
                  </a:schemeClr>
                </a:solidFill>
                <a:latin typeface="Arial" pitchFamily="34" charset="0"/>
                <a:cs typeface="Arial" pitchFamily="34" charset="0"/>
              </a:rPr>
              <a:t> </a:t>
            </a:r>
            <a:r>
              <a:rPr lang="pt-BR" sz="2400" b="1" dirty="0" err="1" smtClean="0">
                <a:solidFill>
                  <a:schemeClr val="tx1">
                    <a:lumMod val="95000"/>
                    <a:lumOff val="5000"/>
                  </a:schemeClr>
                </a:solidFill>
                <a:latin typeface="Arial" pitchFamily="34" charset="0"/>
                <a:cs typeface="Arial" pitchFamily="34" charset="0"/>
              </a:rPr>
              <a:t>Baro</a:t>
            </a:r>
            <a:endParaRPr lang="pt-BR" sz="2400" b="1" dirty="0" smtClean="0">
              <a:solidFill>
                <a:schemeClr val="tx1">
                  <a:lumMod val="95000"/>
                  <a:lumOff val="5000"/>
                </a:schemeClr>
              </a:solidFill>
              <a:latin typeface="Arial" pitchFamily="34" charset="0"/>
              <a:cs typeface="Arial" pitchFamily="34" charset="0"/>
            </a:endParaRPr>
          </a:p>
          <a:p>
            <a:pPr algn="ctr"/>
            <a:r>
              <a:rPr lang="pt-BR" sz="2400" b="1" dirty="0" smtClean="0">
                <a:solidFill>
                  <a:schemeClr val="tx1">
                    <a:lumMod val="95000"/>
                    <a:lumOff val="5000"/>
                  </a:schemeClr>
                </a:solidFill>
                <a:latin typeface="Arial" pitchFamily="34" charset="0"/>
                <a:cs typeface="Arial" pitchFamily="34" charset="0"/>
              </a:rPr>
              <a:t>Orientadora: </a:t>
            </a:r>
            <a:r>
              <a:rPr lang="pt-BR" sz="2400" b="1" dirty="0" err="1" smtClean="0">
                <a:solidFill>
                  <a:schemeClr val="tx1">
                    <a:lumMod val="95000"/>
                    <a:lumOff val="5000"/>
                  </a:schemeClr>
                </a:solidFill>
                <a:latin typeface="Arial" pitchFamily="34" charset="0"/>
                <a:cs typeface="Arial" pitchFamily="34" charset="0"/>
              </a:rPr>
              <a:t>Analu</a:t>
            </a:r>
            <a:r>
              <a:rPr lang="pt-BR" sz="2400" b="1" dirty="0" smtClean="0">
                <a:solidFill>
                  <a:schemeClr val="tx1">
                    <a:lumMod val="95000"/>
                    <a:lumOff val="5000"/>
                  </a:schemeClr>
                </a:solidFill>
                <a:latin typeface="Arial" pitchFamily="34" charset="0"/>
                <a:cs typeface="Arial" pitchFamily="34" charset="0"/>
              </a:rPr>
              <a:t> </a:t>
            </a:r>
            <a:r>
              <a:rPr lang="pt-BR" sz="2400" b="1" dirty="0" err="1" smtClean="0">
                <a:solidFill>
                  <a:schemeClr val="tx1">
                    <a:lumMod val="95000"/>
                    <a:lumOff val="5000"/>
                  </a:schemeClr>
                </a:solidFill>
                <a:latin typeface="Arial" pitchFamily="34" charset="0"/>
                <a:cs typeface="Arial" pitchFamily="34" charset="0"/>
              </a:rPr>
              <a:t>Sparrenberger</a:t>
            </a:r>
            <a:r>
              <a:rPr lang="pt-BR" sz="2400" b="1" dirty="0" smtClean="0">
                <a:solidFill>
                  <a:schemeClr val="tx1">
                    <a:lumMod val="95000"/>
                    <a:lumOff val="5000"/>
                  </a:schemeClr>
                </a:solidFill>
                <a:latin typeface="Arial" pitchFamily="34" charset="0"/>
                <a:cs typeface="Arial" pitchFamily="34" charset="0"/>
              </a:rPr>
              <a:t> </a:t>
            </a:r>
            <a:r>
              <a:rPr lang="pt-BR" sz="2400" b="1" dirty="0" err="1" smtClean="0">
                <a:solidFill>
                  <a:schemeClr val="tx1">
                    <a:lumMod val="95000"/>
                    <a:lumOff val="5000"/>
                  </a:schemeClr>
                </a:solidFill>
                <a:latin typeface="Arial" pitchFamily="34" charset="0"/>
                <a:cs typeface="Arial" pitchFamily="34" charset="0"/>
              </a:rPr>
              <a:t>Manea</a:t>
            </a:r>
            <a:endParaRPr lang="pt-BR" sz="2400" b="1" dirty="0" smtClean="0">
              <a:solidFill>
                <a:schemeClr val="tx1">
                  <a:lumMod val="95000"/>
                  <a:lumOff val="5000"/>
                </a:schemeClr>
              </a:solidFill>
              <a:latin typeface="Arial" pitchFamily="34" charset="0"/>
              <a:cs typeface="Arial" pitchFamily="34" charset="0"/>
            </a:endParaRPr>
          </a:p>
          <a:p>
            <a:pPr algn="ctr"/>
            <a:endParaRPr lang="pt-BR" sz="2400" b="1" dirty="0">
              <a:solidFill>
                <a:schemeClr val="tx1">
                  <a:lumMod val="95000"/>
                  <a:lumOff val="5000"/>
                </a:schemeClr>
              </a:solidFill>
              <a:latin typeface="Arial" pitchFamily="34" charset="0"/>
              <a:cs typeface="Arial" pitchFamily="34" charset="0"/>
            </a:endParaRPr>
          </a:p>
          <a:p>
            <a:pPr algn="ctr"/>
            <a:endParaRPr lang="pt-BR" b="1" dirty="0" smtClean="0">
              <a:solidFill>
                <a:schemeClr val="tx1">
                  <a:lumMod val="95000"/>
                  <a:lumOff val="5000"/>
                </a:schemeClr>
              </a:solidFill>
              <a:latin typeface="Arial" pitchFamily="34" charset="0"/>
              <a:cs typeface="Arial" pitchFamily="34" charset="0"/>
            </a:endParaRPr>
          </a:p>
          <a:p>
            <a:pPr algn="ctr"/>
            <a:r>
              <a:rPr lang="pt-BR" b="1" dirty="0" smtClean="0">
                <a:solidFill>
                  <a:schemeClr val="tx1">
                    <a:lumMod val="95000"/>
                    <a:lumOff val="5000"/>
                  </a:schemeClr>
                </a:solidFill>
                <a:latin typeface="Arial" pitchFamily="34" charset="0"/>
                <a:cs typeface="Arial" pitchFamily="34" charset="0"/>
              </a:rPr>
              <a:t>Pelotas, 2015</a:t>
            </a:r>
            <a:endParaRPr lang="pt-BR" b="1" dirty="0">
              <a:solidFill>
                <a:schemeClr val="tx1">
                  <a:lumMod val="95000"/>
                  <a:lumOff val="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accent1">
                    <a:lumMod val="75000"/>
                  </a:schemeClr>
                </a:solidFill>
              </a:rPr>
              <a:t>Logística</a:t>
            </a:r>
          </a:p>
        </p:txBody>
      </p:sp>
      <p:sp>
        <p:nvSpPr>
          <p:cNvPr id="3" name="Espaço Reservado para Conteúdo 2"/>
          <p:cNvSpPr>
            <a:spLocks noGrp="1"/>
          </p:cNvSpPr>
          <p:nvPr>
            <p:ph idx="1"/>
          </p:nvPr>
        </p:nvSpPr>
        <p:spPr>
          <a:xfrm>
            <a:off x="285720" y="1196752"/>
            <a:ext cx="8750776" cy="5375520"/>
          </a:xfrm>
        </p:spPr>
        <p:txBody>
          <a:bodyPr>
            <a:normAutofit/>
          </a:bodyPr>
          <a:lstStyle/>
          <a:p>
            <a:pPr algn="just">
              <a:lnSpc>
                <a:spcPct val="160000"/>
              </a:lnSpc>
            </a:pPr>
            <a:r>
              <a:rPr lang="pt-BR" sz="2400" dirty="0">
                <a:latin typeface="Arial" pitchFamily="34" charset="0"/>
                <a:cs typeface="Arial" pitchFamily="34" charset="0"/>
              </a:rPr>
              <a:t> </a:t>
            </a:r>
            <a:r>
              <a:rPr lang="pt-BR" sz="2400" dirty="0" smtClean="0">
                <a:latin typeface="Arial" pitchFamily="34" charset="0"/>
                <a:cs typeface="Arial" pitchFamily="34" charset="0"/>
              </a:rPr>
              <a:t>Caderno de Atenção Básica nº13 – Controle dos cânceres de colo de útero e mama, do Ministério da Saúde (BRASIL, 2013</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a:p>
            <a:pPr algn="just">
              <a:lnSpc>
                <a:spcPct val="160000"/>
              </a:lnSpc>
            </a:pPr>
            <a:r>
              <a:rPr lang="pt-BR" sz="2400" dirty="0">
                <a:latin typeface="Arial" pitchFamily="34" charset="0"/>
                <a:cs typeface="Arial" pitchFamily="34" charset="0"/>
              </a:rPr>
              <a:t>Ficha-espelho disponibilizada pelo curso de </a:t>
            </a:r>
            <a:r>
              <a:rPr lang="pt-BR" sz="2400" dirty="0" smtClean="0">
                <a:latin typeface="Arial" pitchFamily="34" charset="0"/>
                <a:cs typeface="Arial" pitchFamily="34" charset="0"/>
              </a:rPr>
              <a:t>especialização;</a:t>
            </a:r>
            <a:endParaRPr lang="pt-BR" sz="2400" dirty="0">
              <a:latin typeface="Arial" pitchFamily="34" charset="0"/>
              <a:cs typeface="Arial" pitchFamily="34" charset="0"/>
            </a:endParaRPr>
          </a:p>
          <a:p>
            <a:pPr algn="just">
              <a:lnSpc>
                <a:spcPct val="160000"/>
              </a:lnSpc>
            </a:pPr>
            <a:r>
              <a:rPr lang="pt-BR" sz="2400" dirty="0">
                <a:latin typeface="Arial" pitchFamily="34" charset="0"/>
                <a:cs typeface="Arial" pitchFamily="34" charset="0"/>
              </a:rPr>
              <a:t>Planilha coleta de </a:t>
            </a:r>
            <a:r>
              <a:rPr lang="pt-BR" sz="2400" dirty="0" smtClean="0">
                <a:latin typeface="Arial" pitchFamily="34" charset="0"/>
                <a:cs typeface="Arial" pitchFamily="34" charset="0"/>
              </a:rPr>
              <a:t>dados;</a:t>
            </a:r>
            <a:endParaRPr lang="pt-BR" sz="2400" dirty="0">
              <a:latin typeface="Arial" pitchFamily="34" charset="0"/>
              <a:cs typeface="Arial" pitchFamily="34" charset="0"/>
            </a:endParaRPr>
          </a:p>
          <a:p>
            <a:pPr algn="just">
              <a:lnSpc>
                <a:spcPct val="160000"/>
              </a:lnSpc>
            </a:pPr>
            <a:r>
              <a:rPr lang="pt-BR" sz="2400" dirty="0">
                <a:latin typeface="Arial" pitchFamily="34" charset="0"/>
                <a:cs typeface="Arial" pitchFamily="34" charset="0"/>
              </a:rPr>
              <a:t>Folders, cartazes, </a:t>
            </a:r>
            <a:r>
              <a:rPr lang="pt-BR" sz="2400" dirty="0" smtClean="0">
                <a:latin typeface="Arial" pitchFamily="34" charset="0"/>
                <a:cs typeface="Arial" pitchFamily="34" charset="0"/>
              </a:rPr>
              <a:t>banner, </a:t>
            </a:r>
            <a:r>
              <a:rPr lang="pt-BR" sz="2400" dirty="0">
                <a:latin typeface="Arial" pitchFamily="34" charset="0"/>
                <a:cs typeface="Arial" pitchFamily="34" charset="0"/>
              </a:rPr>
              <a:t>confeccionados pela </a:t>
            </a:r>
            <a:r>
              <a:rPr lang="pt-BR" sz="2400" dirty="0" smtClean="0">
                <a:latin typeface="Arial" pitchFamily="34" charset="0"/>
                <a:cs typeface="Arial" pitchFamily="34" charset="0"/>
              </a:rPr>
              <a:t>equipe;</a:t>
            </a:r>
            <a:endParaRPr lang="pt-BR" sz="2400" dirty="0">
              <a:latin typeface="Arial" pitchFamily="34" charset="0"/>
              <a:cs typeface="Arial" pitchFamily="34" charset="0"/>
            </a:endParaRPr>
          </a:p>
          <a:p>
            <a:pPr algn="just">
              <a:lnSpc>
                <a:spcPct val="160000"/>
              </a:lnSpc>
            </a:pPr>
            <a:r>
              <a:rPr lang="pt-BR" sz="2400" dirty="0">
                <a:latin typeface="Arial" pitchFamily="34" charset="0"/>
                <a:cs typeface="Arial" pitchFamily="34" charset="0"/>
              </a:rPr>
              <a:t>Prontuário clínico do </a:t>
            </a:r>
            <a:r>
              <a:rPr lang="pt-BR" sz="2400" dirty="0" smtClean="0">
                <a:latin typeface="Arial" pitchFamily="34" charset="0"/>
                <a:cs typeface="Arial" pitchFamily="34" charset="0"/>
              </a:rPr>
              <a:t>paciente;</a:t>
            </a:r>
            <a:endParaRPr lang="pt-BR" sz="2400" dirty="0">
              <a:latin typeface="Arial" pitchFamily="34" charset="0"/>
              <a:cs typeface="Arial" pitchFamily="34" charset="0"/>
            </a:endParaRPr>
          </a:p>
          <a:p>
            <a:pPr algn="just">
              <a:lnSpc>
                <a:spcPct val="160000"/>
              </a:lnSpc>
            </a:pPr>
            <a:r>
              <a:rPr lang="pt-BR" sz="2400" dirty="0">
                <a:latin typeface="Arial" pitchFamily="34" charset="0"/>
                <a:cs typeface="Arial" pitchFamily="34" charset="0"/>
              </a:rPr>
              <a:t>Livro </a:t>
            </a:r>
            <a:r>
              <a:rPr lang="pt-BR" sz="2400" dirty="0" smtClean="0">
                <a:latin typeface="Arial" pitchFamily="34" charset="0"/>
                <a:cs typeface="Arial" pitchFamily="34" charset="0"/>
              </a:rPr>
              <a:t>registro.</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18814509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548680"/>
            <a:ext cx="8229600" cy="4954562"/>
          </a:xfrm>
        </p:spPr>
        <p:txBody>
          <a:bodyPr>
            <a:normAutofit/>
          </a:bodyPr>
          <a:lstStyle/>
          <a:p>
            <a:r>
              <a:rPr lang="pt-BR" dirty="0">
                <a:solidFill>
                  <a:schemeClr val="accent1">
                    <a:lumMod val="75000"/>
                  </a:schemeClr>
                </a:solidFill>
                <a:latin typeface="Arial" pitchFamily="34" charset="0"/>
                <a:cs typeface="Arial" pitchFamily="34" charset="0"/>
              </a:rPr>
              <a:t>Objetivos</a:t>
            </a:r>
            <a:br>
              <a:rPr lang="pt-BR" dirty="0">
                <a:solidFill>
                  <a:schemeClr val="accent1">
                    <a:lumMod val="75000"/>
                  </a:schemeClr>
                </a:solidFill>
                <a:latin typeface="Arial" pitchFamily="34" charset="0"/>
                <a:cs typeface="Arial" pitchFamily="34" charset="0"/>
              </a:rPr>
            </a:br>
            <a:r>
              <a:rPr lang="pt-BR" dirty="0">
                <a:solidFill>
                  <a:schemeClr val="accent1">
                    <a:lumMod val="75000"/>
                  </a:schemeClr>
                </a:solidFill>
                <a:latin typeface="Arial" pitchFamily="34" charset="0"/>
                <a:cs typeface="Arial" pitchFamily="34" charset="0"/>
              </a:rPr>
              <a:t>Metas</a:t>
            </a:r>
            <a:br>
              <a:rPr lang="pt-BR" dirty="0">
                <a:solidFill>
                  <a:schemeClr val="accent1">
                    <a:lumMod val="75000"/>
                  </a:schemeClr>
                </a:solidFill>
                <a:latin typeface="Arial" pitchFamily="34" charset="0"/>
                <a:cs typeface="Arial" pitchFamily="34" charset="0"/>
              </a:rPr>
            </a:br>
            <a:r>
              <a:rPr lang="pt-BR" dirty="0">
                <a:solidFill>
                  <a:schemeClr val="accent1">
                    <a:lumMod val="75000"/>
                  </a:schemeClr>
                </a:solidFill>
                <a:latin typeface="Arial" pitchFamily="34" charset="0"/>
                <a:cs typeface="Arial" pitchFamily="34" charset="0"/>
              </a:rPr>
              <a:t>Resultado</a:t>
            </a:r>
          </a:p>
        </p:txBody>
      </p:sp>
    </p:spTree>
    <p:extLst>
      <p:ext uri="{BB962C8B-B14F-4D97-AF65-F5344CB8AC3E}">
        <p14:creationId xmlns:p14="http://schemas.microsoft.com/office/powerpoint/2010/main" val="1413650336"/>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9513" y="1433015"/>
            <a:ext cx="8771360" cy="4524315"/>
          </a:xfrm>
          <a:prstGeom prst="rect">
            <a:avLst/>
          </a:prstGeom>
        </p:spPr>
        <p:txBody>
          <a:bodyPr wrap="square">
            <a:spAutoFit/>
          </a:bodyPr>
          <a:lstStyle/>
          <a:p>
            <a:pPr algn="just">
              <a:lnSpc>
                <a:spcPct val="150000"/>
              </a:lnSpc>
            </a:pPr>
            <a:r>
              <a:rPr lang="pt-BR" sz="2400" dirty="0" smtClean="0">
                <a:latin typeface="Arial" pitchFamily="34" charset="0"/>
                <a:cs typeface="Arial" pitchFamily="34" charset="0"/>
              </a:rPr>
              <a:t>	A </a:t>
            </a:r>
            <a:r>
              <a:rPr lang="pt-BR" sz="2400" dirty="0">
                <a:latin typeface="Arial" pitchFamily="34" charset="0"/>
                <a:cs typeface="Arial" pitchFamily="34" charset="0"/>
              </a:rPr>
              <a:t>população total da área adstrita é de </a:t>
            </a:r>
            <a:r>
              <a:rPr lang="pt-BR" sz="2400" b="1" dirty="0">
                <a:latin typeface="Arial" pitchFamily="34" charset="0"/>
                <a:cs typeface="Arial" pitchFamily="34" charset="0"/>
              </a:rPr>
              <a:t>2.188</a:t>
            </a:r>
            <a:r>
              <a:rPr lang="pt-BR" sz="2400" dirty="0">
                <a:latin typeface="Arial" pitchFamily="34" charset="0"/>
                <a:cs typeface="Arial" pitchFamily="34" charset="0"/>
              </a:rPr>
              <a:t> habitantes, sendo que, segundo a estimativa da planilha de coleta de dados, são </a:t>
            </a:r>
            <a:r>
              <a:rPr lang="pt-BR" sz="2400" b="1" dirty="0">
                <a:latin typeface="Arial" pitchFamily="34" charset="0"/>
                <a:cs typeface="Arial" pitchFamily="34" charset="0"/>
              </a:rPr>
              <a:t>568 mulheres entre 25 e 64 anos e 182 entre 50 e 69 anos</a:t>
            </a:r>
            <a:r>
              <a:rPr lang="pt-BR" sz="2400" dirty="0">
                <a:latin typeface="Arial" pitchFamily="34" charset="0"/>
                <a:cs typeface="Arial" pitchFamily="34" charset="0"/>
              </a:rPr>
              <a:t> na área de abrangência. Dessas mulheres </a:t>
            </a:r>
            <a:r>
              <a:rPr lang="pt-BR" sz="2400" b="1" dirty="0">
                <a:latin typeface="Arial" pitchFamily="34" charset="0"/>
                <a:cs typeface="Arial" pitchFamily="34" charset="0"/>
              </a:rPr>
              <a:t>84 participaram da intervenção </a:t>
            </a:r>
            <a:r>
              <a:rPr lang="pt-BR" sz="2400" dirty="0">
                <a:latin typeface="Arial" pitchFamily="34" charset="0"/>
                <a:cs typeface="Arial" pitchFamily="34" charset="0"/>
              </a:rPr>
              <a:t>durante doze semanas e lembrando que algumas delas se incluem nas duas faixas etárias.</a:t>
            </a:r>
          </a:p>
          <a:p>
            <a:pPr algn="just">
              <a:lnSpc>
                <a:spcPct val="150000"/>
              </a:lnSpc>
            </a:pPr>
            <a:endParaRPr lang="pt-BR" sz="2400" dirty="0">
              <a:latin typeface="Arial" pitchFamily="34" charset="0"/>
              <a:cs typeface="Arial" pitchFamily="34" charset="0"/>
            </a:endParaRPr>
          </a:p>
        </p:txBody>
      </p:sp>
      <p:sp>
        <p:nvSpPr>
          <p:cNvPr id="4" name="Título 3"/>
          <p:cNvSpPr txBox="1">
            <a:spLocks/>
          </p:cNvSpPr>
          <p:nvPr/>
        </p:nvSpPr>
        <p:spPr>
          <a:xfrm>
            <a:off x="283779" y="244367"/>
            <a:ext cx="8667094" cy="559675"/>
          </a:xfrm>
          <a:prstGeom prst="rect">
            <a:avLst/>
          </a:prstGeom>
        </p:spPr>
        <p:txBody>
          <a:bodyPr>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dirty="0" smtClean="0">
                <a:latin typeface="Arial" panose="020B0604020202020204" pitchFamily="34" charset="0"/>
                <a:cs typeface="Arial" panose="020B0604020202020204" pitchFamily="34" charset="0"/>
              </a:rPr>
              <a:t>Resultados</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510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28604"/>
            <a:ext cx="8229600" cy="989034"/>
          </a:xfrm>
        </p:spPr>
        <p:txBody>
          <a:bodyPr>
            <a:noAutofit/>
          </a:bodyPr>
          <a:lstStyle/>
          <a:p>
            <a:r>
              <a:rPr lang="pt-BR" sz="2800" dirty="0" smtClean="0">
                <a:solidFill>
                  <a:schemeClr val="accent1">
                    <a:lumMod val="75000"/>
                  </a:schemeClr>
                </a:solidFill>
              </a:rPr>
              <a:t>Objetivo1 – </a:t>
            </a:r>
            <a:r>
              <a:rPr lang="pt-BR" sz="2800" dirty="0" smtClean="0"/>
              <a:t>Ampliar a cobertura de detecção precoce do câncer de colo e do câncer de mama. </a:t>
            </a:r>
            <a:r>
              <a:rPr lang="pt-BR" sz="3200" dirty="0" smtClean="0"/>
              <a:t/>
            </a:r>
            <a:br>
              <a:rPr lang="pt-BR" sz="3200" dirty="0" smtClean="0"/>
            </a:br>
            <a:endParaRPr lang="pt-BR" sz="3200" dirty="0">
              <a:solidFill>
                <a:schemeClr val="accent1">
                  <a:lumMod val="75000"/>
                </a:schemeClr>
              </a:solidFill>
            </a:endParaRPr>
          </a:p>
        </p:txBody>
      </p:sp>
      <p:sp>
        <p:nvSpPr>
          <p:cNvPr id="3" name="Espaço Reservado para Conteúdo 2"/>
          <p:cNvSpPr>
            <a:spLocks noGrp="1"/>
          </p:cNvSpPr>
          <p:nvPr>
            <p:ph idx="1"/>
          </p:nvPr>
        </p:nvSpPr>
        <p:spPr>
          <a:xfrm>
            <a:off x="428596" y="1571612"/>
            <a:ext cx="8229600" cy="5286388"/>
          </a:xfrm>
        </p:spPr>
        <p:txBody>
          <a:bodyPr/>
          <a:lstStyle/>
          <a:p>
            <a:pPr marL="114300" indent="0" algn="ctr">
              <a:buNone/>
            </a:pPr>
            <a:r>
              <a:rPr lang="pt-BR" sz="2400" b="1" dirty="0" smtClean="0"/>
              <a:t>Meta </a:t>
            </a:r>
            <a:r>
              <a:rPr lang="pt-BR" sz="2400" b="1" dirty="0"/>
              <a:t>1.1: </a:t>
            </a:r>
            <a:r>
              <a:rPr lang="pt-BR" sz="2400" dirty="0" smtClean="0"/>
              <a:t>Ampliar a cobertura de detecção precoce do câncer de colo de útero das mulheres na faixa etária entre 25 e 64 anos de idade para 50%.</a:t>
            </a:r>
          </a:p>
          <a:p>
            <a:pPr marL="114300" indent="0" algn="ctr">
              <a:buNone/>
            </a:pPr>
            <a:r>
              <a:rPr lang="pt-BR" dirty="0" smtClean="0"/>
              <a:t> </a:t>
            </a:r>
          </a:p>
          <a:p>
            <a:endParaRPr lang="pt-BR" dirty="0"/>
          </a:p>
          <a:p>
            <a:pPr marL="0" indent="0">
              <a:buNone/>
            </a:pPr>
            <a:endParaRPr lang="pt-BR" dirty="0" smtClean="0"/>
          </a:p>
          <a:p>
            <a:endParaRPr lang="pt-BR" dirty="0" smtClean="0"/>
          </a:p>
          <a:p>
            <a:endParaRPr lang="pt-BR" dirty="0"/>
          </a:p>
          <a:p>
            <a:endParaRPr lang="pt-BR" dirty="0"/>
          </a:p>
          <a:p>
            <a:endParaRPr lang="pt-BR" dirty="0"/>
          </a:p>
        </p:txBody>
      </p:sp>
      <p:graphicFrame>
        <p:nvGraphicFramePr>
          <p:cNvPr id="5" name="Gráfico 4"/>
          <p:cNvGraphicFramePr/>
          <p:nvPr>
            <p:extLst>
              <p:ext uri="{D42A27DB-BD31-4B8C-83A1-F6EECF244321}">
                <p14:modId xmlns:p14="http://schemas.microsoft.com/office/powerpoint/2010/main" val="1424909237"/>
              </p:ext>
            </p:extLst>
          </p:nvPr>
        </p:nvGraphicFramePr>
        <p:xfrm>
          <a:off x="107504" y="3140968"/>
          <a:ext cx="4968552" cy="3506732"/>
        </p:xfrm>
        <a:graphic>
          <a:graphicData uri="http://schemas.openxmlformats.org/drawingml/2006/chart">
            <c:chart xmlns:c="http://schemas.openxmlformats.org/drawingml/2006/chart" xmlns:r="http://schemas.openxmlformats.org/officeDocument/2006/relationships" r:id="rId3"/>
          </a:graphicData>
        </a:graphic>
      </p:graphicFrame>
      <p:sp>
        <p:nvSpPr>
          <p:cNvPr id="6" name="Espaço Reservado para Texto 4"/>
          <p:cNvSpPr txBox="1">
            <a:spLocks/>
          </p:cNvSpPr>
          <p:nvPr/>
        </p:nvSpPr>
        <p:spPr>
          <a:xfrm>
            <a:off x="5211763" y="3034717"/>
            <a:ext cx="3932237" cy="381158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endParaRPr lang="pt-BR" sz="2800" dirty="0" smtClean="0">
              <a:solidFill>
                <a:srgbClr val="000000"/>
              </a:solidFill>
              <a:latin typeface="Arial" panose="020B0604020202020204" pitchFamily="34" charset="0"/>
              <a:ea typeface="Calibri" panose="020F0502020204030204" pitchFamily="34" charset="0"/>
            </a:endParaRPr>
          </a:p>
          <a:p>
            <a:r>
              <a:rPr lang="pt-BR" sz="2800" dirty="0" smtClean="0">
                <a:solidFill>
                  <a:srgbClr val="000000"/>
                </a:solidFill>
                <a:latin typeface="Arial" panose="020B0604020202020204" pitchFamily="34" charset="0"/>
              </a:rPr>
              <a:t>Mês 1= </a:t>
            </a:r>
            <a:r>
              <a:rPr lang="pt-BR" sz="2800" dirty="0" smtClean="0">
                <a:solidFill>
                  <a:srgbClr val="000000"/>
                </a:solidFill>
                <a:latin typeface="Arial" panose="020B0604020202020204" pitchFamily="34" charset="0"/>
              </a:rPr>
              <a:t>17 (3%)</a:t>
            </a:r>
            <a:endParaRPr lang="pt-BR" sz="2800" dirty="0" smtClean="0">
              <a:solidFill>
                <a:srgbClr val="000000"/>
              </a:solidFill>
              <a:latin typeface="Arial" panose="020B0604020202020204" pitchFamily="34" charset="0"/>
            </a:endParaRP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2= </a:t>
            </a:r>
            <a:r>
              <a:rPr lang="pt-BR" sz="2800" dirty="0" smtClean="0">
                <a:solidFill>
                  <a:srgbClr val="000000"/>
                </a:solidFill>
                <a:latin typeface="Arial" panose="020B0604020202020204" pitchFamily="34" charset="0"/>
              </a:rPr>
              <a:t>33</a:t>
            </a:r>
            <a:r>
              <a:rPr lang="pt-BR" sz="2800" dirty="0" smtClean="0">
                <a:solidFill>
                  <a:srgbClr val="000000"/>
                </a:solidFill>
                <a:latin typeface="Arial" panose="020B0604020202020204" pitchFamily="34" charset="0"/>
              </a:rPr>
              <a:t> (5,8%)</a:t>
            </a:r>
            <a:endParaRPr lang="pt-BR" sz="2800" dirty="0" smtClean="0">
              <a:solidFill>
                <a:srgbClr val="000000"/>
              </a:solidFill>
              <a:latin typeface="Arial" panose="020B0604020202020204" pitchFamily="34" charset="0"/>
            </a:endParaRP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3= </a:t>
            </a:r>
            <a:r>
              <a:rPr lang="pt-BR" sz="2800" dirty="0" smtClean="0">
                <a:solidFill>
                  <a:srgbClr val="000000"/>
                </a:solidFill>
                <a:latin typeface="Arial" panose="020B0604020202020204" pitchFamily="34" charset="0"/>
              </a:rPr>
              <a:t>41 (7,2%)</a:t>
            </a:r>
            <a:endParaRPr lang="pt-BR" sz="2800" dirty="0" smtClean="0">
              <a:solidFill>
                <a:srgbClr val="000000"/>
              </a:solidFill>
              <a:latin typeface="Arial" panose="020B0604020202020204" pitchFamily="34" charset="0"/>
            </a:endParaRPr>
          </a:p>
          <a:p>
            <a:endParaRPr lang="pt-BR" sz="2800" dirty="0"/>
          </a:p>
        </p:txBody>
      </p:sp>
    </p:spTree>
    <p:extLst>
      <p:ext uri="{BB962C8B-B14F-4D97-AF65-F5344CB8AC3E}">
        <p14:creationId xmlns:p14="http://schemas.microsoft.com/office/powerpoint/2010/main" val="293335504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600" dirty="0" smtClean="0"/>
              <a:t/>
            </a:r>
            <a:br>
              <a:rPr lang="pt-BR" sz="3600" dirty="0" smtClean="0"/>
            </a:br>
            <a:endParaRPr lang="pt-BR" sz="3600" dirty="0">
              <a:solidFill>
                <a:schemeClr val="accent1">
                  <a:lumMod val="75000"/>
                </a:schemeClr>
              </a:solidFill>
            </a:endParaRPr>
          </a:p>
        </p:txBody>
      </p:sp>
      <p:sp>
        <p:nvSpPr>
          <p:cNvPr id="3" name="Espaço Reservado para Conteúdo 2"/>
          <p:cNvSpPr>
            <a:spLocks noGrp="1"/>
          </p:cNvSpPr>
          <p:nvPr>
            <p:ph idx="1"/>
          </p:nvPr>
        </p:nvSpPr>
        <p:spPr>
          <a:xfrm>
            <a:off x="323528" y="332656"/>
            <a:ext cx="8363272" cy="6525344"/>
          </a:xfrm>
        </p:spPr>
        <p:txBody>
          <a:bodyPr/>
          <a:lstStyle/>
          <a:p>
            <a:r>
              <a:rPr lang="pt-BR" b="1" dirty="0" smtClean="0"/>
              <a:t>Meta 1.2</a:t>
            </a:r>
            <a:r>
              <a:rPr lang="pt-BR" dirty="0" smtClean="0"/>
              <a:t>: Ampliar a cobertura de detecção precoce do câncer de mama das mulheres na faixa etária entre 50 e 69 anos de idade para 50%.</a:t>
            </a:r>
          </a:p>
          <a:p>
            <a:endParaRPr lang="pt-BR" dirty="0"/>
          </a:p>
        </p:txBody>
      </p:sp>
      <p:graphicFrame>
        <p:nvGraphicFramePr>
          <p:cNvPr id="4" name="Gráfico 3"/>
          <p:cNvGraphicFramePr/>
          <p:nvPr>
            <p:extLst>
              <p:ext uri="{D42A27DB-BD31-4B8C-83A1-F6EECF244321}">
                <p14:modId xmlns:p14="http://schemas.microsoft.com/office/powerpoint/2010/main" val="1615371355"/>
              </p:ext>
            </p:extLst>
          </p:nvPr>
        </p:nvGraphicFramePr>
        <p:xfrm>
          <a:off x="467544" y="2492896"/>
          <a:ext cx="4363418" cy="3862212"/>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ço Reservado para Texto 4"/>
          <p:cNvSpPr txBox="1">
            <a:spLocks/>
          </p:cNvSpPr>
          <p:nvPr/>
        </p:nvSpPr>
        <p:spPr>
          <a:xfrm>
            <a:off x="5076056" y="2276872"/>
            <a:ext cx="3932237" cy="381158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endParaRPr lang="pt-BR" sz="2800" dirty="0" smtClean="0">
              <a:solidFill>
                <a:srgbClr val="000000"/>
              </a:solidFill>
              <a:latin typeface="Arial" panose="020B0604020202020204" pitchFamily="34" charset="0"/>
              <a:ea typeface="Calibri" panose="020F0502020204030204" pitchFamily="34" charset="0"/>
            </a:endParaRPr>
          </a:p>
          <a:p>
            <a:r>
              <a:rPr lang="pt-BR" sz="2800" dirty="0" smtClean="0">
                <a:solidFill>
                  <a:srgbClr val="000000"/>
                </a:solidFill>
                <a:latin typeface="Arial" panose="020B0604020202020204" pitchFamily="34" charset="0"/>
              </a:rPr>
              <a:t>Mês 1= </a:t>
            </a:r>
            <a:r>
              <a:rPr lang="pt-BR" sz="2800" dirty="0" smtClean="0">
                <a:solidFill>
                  <a:srgbClr val="000000"/>
                </a:solidFill>
                <a:latin typeface="Arial" panose="020B0604020202020204" pitchFamily="34" charset="0"/>
              </a:rPr>
              <a:t>6 (3,3%)</a:t>
            </a:r>
            <a:endParaRPr lang="pt-BR" sz="2800" dirty="0" smtClean="0">
              <a:solidFill>
                <a:srgbClr val="000000"/>
              </a:solidFill>
              <a:latin typeface="Arial" panose="020B0604020202020204" pitchFamily="34" charset="0"/>
            </a:endParaRP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2= </a:t>
            </a:r>
            <a:r>
              <a:rPr lang="pt-BR" sz="2800" dirty="0" smtClean="0">
                <a:solidFill>
                  <a:srgbClr val="000000"/>
                </a:solidFill>
                <a:latin typeface="Arial" panose="020B0604020202020204" pitchFamily="34" charset="0"/>
              </a:rPr>
              <a:t>7 (3,8%)</a:t>
            </a:r>
            <a:endParaRPr lang="pt-BR" sz="2800" dirty="0" smtClean="0">
              <a:solidFill>
                <a:srgbClr val="000000"/>
              </a:solidFill>
              <a:latin typeface="Arial" panose="020B0604020202020204" pitchFamily="34" charset="0"/>
            </a:endParaRP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3= </a:t>
            </a:r>
            <a:r>
              <a:rPr lang="pt-BR" sz="2800" dirty="0" smtClean="0">
                <a:solidFill>
                  <a:srgbClr val="000000"/>
                </a:solidFill>
                <a:latin typeface="Arial" panose="020B0604020202020204" pitchFamily="34" charset="0"/>
              </a:rPr>
              <a:t>8 (4,4%)</a:t>
            </a:r>
            <a:endParaRPr lang="pt-BR" sz="2800" dirty="0" smtClean="0">
              <a:solidFill>
                <a:srgbClr val="000000"/>
              </a:solidFill>
              <a:latin typeface="Arial" panose="020B0604020202020204" pitchFamily="34" charset="0"/>
            </a:endParaRPr>
          </a:p>
          <a:p>
            <a:endParaRPr lang="pt-BR" sz="2800" dirty="0"/>
          </a:p>
        </p:txBody>
      </p:sp>
    </p:spTree>
    <p:extLst>
      <p:ext uri="{BB962C8B-B14F-4D97-AF65-F5344CB8AC3E}">
        <p14:creationId xmlns:p14="http://schemas.microsoft.com/office/powerpoint/2010/main" val="1174846373"/>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Autofit/>
          </a:bodyPr>
          <a:lstStyle/>
          <a:p>
            <a:r>
              <a:rPr lang="pt-BR" sz="2800" dirty="0" smtClean="0">
                <a:latin typeface="Arial" pitchFamily="34" charset="0"/>
                <a:cs typeface="Arial" pitchFamily="34" charset="0"/>
              </a:rPr>
              <a:t> </a:t>
            </a:r>
            <a:r>
              <a:rPr lang="pt-BR" sz="2800" b="1" dirty="0" smtClean="0">
                <a:latin typeface="Arial" pitchFamily="34" charset="0"/>
                <a:cs typeface="Arial" pitchFamily="34" charset="0"/>
              </a:rPr>
              <a:t>Objetivo </a:t>
            </a:r>
            <a:r>
              <a:rPr lang="pt-BR" sz="2800" b="1" dirty="0" smtClean="0">
                <a:latin typeface="Arial" pitchFamily="34" charset="0"/>
                <a:cs typeface="Arial" pitchFamily="34" charset="0"/>
              </a:rPr>
              <a:t>2:</a:t>
            </a:r>
            <a:r>
              <a:rPr lang="pt-BR" sz="2800" dirty="0" smtClean="0">
                <a:latin typeface="Arial" pitchFamily="34" charset="0"/>
                <a:cs typeface="Arial" pitchFamily="34" charset="0"/>
              </a:rPr>
              <a:t> Obter 100% de coleta de amostras satisfatórias do exame cito patológico de colo de útero.</a:t>
            </a:r>
          </a:p>
          <a:p>
            <a:pPr marL="114300" indent="0" algn="just">
              <a:lnSpc>
                <a:spcPct val="150000"/>
              </a:lnSpc>
              <a:buNone/>
            </a:pPr>
            <a:r>
              <a:rPr lang="pt-BR" sz="2800" dirty="0" smtClean="0">
                <a:latin typeface="Arial" pitchFamily="34" charset="0"/>
                <a:cs typeface="Arial" pitchFamily="34" charset="0"/>
              </a:rPr>
              <a:t>Meta</a:t>
            </a:r>
            <a:r>
              <a:rPr lang="pt-BR" sz="2800" dirty="0" smtClean="0">
                <a:latin typeface="Arial" pitchFamily="34" charset="0"/>
                <a:cs typeface="Arial" pitchFamily="34" charset="0"/>
              </a:rPr>
              <a:t>: 2.1. Proporção de mulheres com amostras satisfatórias do exame </a:t>
            </a:r>
            <a:r>
              <a:rPr lang="pt-BR" sz="2800" dirty="0" err="1" smtClean="0">
                <a:latin typeface="Arial" pitchFamily="34" charset="0"/>
                <a:cs typeface="Arial" pitchFamily="34" charset="0"/>
              </a:rPr>
              <a:t>citopatológico</a:t>
            </a:r>
            <a:r>
              <a:rPr lang="pt-BR" sz="2800" dirty="0" smtClean="0">
                <a:latin typeface="Arial" pitchFamily="34" charset="0"/>
                <a:cs typeface="Arial" pitchFamily="34" charset="0"/>
              </a:rPr>
              <a:t> do colo de útero.  </a:t>
            </a:r>
          </a:p>
          <a:p>
            <a:pPr marL="114300" indent="0" algn="just">
              <a:buNone/>
            </a:pPr>
            <a:endParaRPr lang="pt-BR" sz="2800" dirty="0">
              <a:latin typeface="Arial" pitchFamily="34" charset="0"/>
              <a:cs typeface="Arial" pitchFamily="34" charset="0"/>
            </a:endParaRPr>
          </a:p>
          <a:p>
            <a:pPr marL="114300" indent="0" algn="just">
              <a:buNone/>
            </a:pPr>
            <a:r>
              <a:rPr lang="pt-BR" sz="2800" dirty="0" smtClean="0">
                <a:latin typeface="Arial" pitchFamily="34" charset="0"/>
                <a:cs typeface="Arial" pitchFamily="34" charset="0"/>
              </a:rPr>
              <a:t> </a:t>
            </a:r>
          </a:p>
          <a:p>
            <a:pPr marL="114300" indent="0" algn="just">
              <a:buNone/>
            </a:pPr>
            <a:r>
              <a:rPr lang="pt-BR" sz="2800" dirty="0" smtClean="0">
                <a:latin typeface="Arial" pitchFamily="34" charset="0"/>
                <a:cs typeface="Arial" pitchFamily="34" charset="0"/>
              </a:rPr>
              <a:t>			</a:t>
            </a:r>
            <a:endParaRPr lang="pt-BR" sz="2800" dirty="0">
              <a:latin typeface="Arial" pitchFamily="34" charset="0"/>
              <a:cs typeface="Arial" pitchFamily="34" charset="0"/>
            </a:endParaRPr>
          </a:p>
        </p:txBody>
      </p:sp>
      <p:sp>
        <p:nvSpPr>
          <p:cNvPr id="4" name="Retângulo 3"/>
          <p:cNvSpPr/>
          <p:nvPr/>
        </p:nvSpPr>
        <p:spPr>
          <a:xfrm>
            <a:off x="2843808" y="3429000"/>
            <a:ext cx="5500726" cy="2710654"/>
          </a:xfrm>
          <a:prstGeom prst="rect">
            <a:avLst/>
          </a:prstGeom>
          <a:solidFill>
            <a:schemeClr val="accent1">
              <a:lumMod val="60000"/>
              <a:lumOff val="40000"/>
            </a:schemeClr>
          </a:solidFill>
          <a:ln w="28575"/>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800" dirty="0" smtClean="0"/>
              <a:t>100%</a:t>
            </a:r>
            <a:endParaRPr lang="pt-BR" sz="8800" dirty="0"/>
          </a:p>
        </p:txBody>
      </p:sp>
    </p:spTree>
    <p:extLst>
      <p:ext uri="{BB962C8B-B14F-4D97-AF65-F5344CB8AC3E}">
        <p14:creationId xmlns:p14="http://schemas.microsoft.com/office/powerpoint/2010/main" val="33321668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lnSpc>
                <a:spcPct val="150000"/>
              </a:lnSpc>
            </a:pPr>
            <a:r>
              <a:rPr lang="pt-BR" sz="2400" b="1" dirty="0" smtClean="0">
                <a:latin typeface="Arial" pitchFamily="34" charset="0"/>
                <a:cs typeface="Arial" pitchFamily="34" charset="0"/>
              </a:rPr>
              <a:t/>
            </a:r>
            <a:br>
              <a:rPr lang="pt-BR" sz="2400" b="1" dirty="0" smtClean="0">
                <a:latin typeface="Arial" pitchFamily="34" charset="0"/>
                <a:cs typeface="Arial" pitchFamily="34" charset="0"/>
              </a:rPr>
            </a:br>
            <a:r>
              <a:rPr lang="pt-BR" sz="2400" b="1" dirty="0" smtClean="0">
                <a:latin typeface="Arial" pitchFamily="34" charset="0"/>
                <a:cs typeface="Arial" pitchFamily="34" charset="0"/>
              </a:rPr>
              <a:t>Objetivo 3</a:t>
            </a:r>
            <a:r>
              <a:rPr lang="pt-BR" sz="2400" b="1" dirty="0" smtClean="0">
                <a:latin typeface="Arial" pitchFamily="34" charset="0"/>
                <a:cs typeface="Arial" pitchFamily="34" charset="0"/>
              </a:rPr>
              <a:t>: </a:t>
            </a:r>
            <a:r>
              <a:rPr lang="pt-BR" sz="2400" dirty="0" smtClean="0">
                <a:latin typeface="Arial" pitchFamily="34" charset="0"/>
                <a:cs typeface="Arial" pitchFamily="34" charset="0"/>
              </a:rPr>
              <a:t>Melhorar </a:t>
            </a:r>
            <a:r>
              <a:rPr lang="pt-BR" sz="2400" dirty="0" smtClean="0">
                <a:latin typeface="Arial" pitchFamily="34" charset="0"/>
                <a:cs typeface="Arial" pitchFamily="34" charset="0"/>
              </a:rPr>
              <a:t>a adesão das mulheres à realização de exame </a:t>
            </a:r>
            <a:r>
              <a:rPr lang="pt-BR" sz="2400" dirty="0" err="1" smtClean="0">
                <a:latin typeface="Arial" pitchFamily="34" charset="0"/>
                <a:cs typeface="Arial" pitchFamily="34" charset="0"/>
              </a:rPr>
              <a:t>citopatológico</a:t>
            </a:r>
            <a:r>
              <a:rPr lang="pt-BR" sz="2400" dirty="0" smtClean="0">
                <a:latin typeface="Arial" pitchFamily="34" charset="0"/>
                <a:cs typeface="Arial" pitchFamily="34" charset="0"/>
              </a:rPr>
              <a:t> de colo uterino e mamografia. </a:t>
            </a:r>
            <a:br>
              <a:rPr lang="pt-BR" sz="2400" dirty="0" smtClean="0">
                <a:latin typeface="Arial" pitchFamily="34" charset="0"/>
                <a:cs typeface="Arial" pitchFamily="34" charset="0"/>
              </a:rPr>
            </a:br>
            <a:endParaRPr lang="pt-BR" sz="2400" dirty="0">
              <a:solidFill>
                <a:schemeClr val="accent1">
                  <a:lumMod val="75000"/>
                </a:schemeClr>
              </a:solidFill>
              <a:latin typeface="Arial" pitchFamily="34" charset="0"/>
              <a:cs typeface="Arial" pitchFamily="34" charset="0"/>
            </a:endParaRPr>
          </a:p>
        </p:txBody>
      </p:sp>
      <p:sp>
        <p:nvSpPr>
          <p:cNvPr id="3" name="Espaço Reservado para Conteúdo 2"/>
          <p:cNvSpPr>
            <a:spLocks noGrp="1"/>
          </p:cNvSpPr>
          <p:nvPr>
            <p:ph idx="1"/>
          </p:nvPr>
        </p:nvSpPr>
        <p:spPr>
          <a:xfrm>
            <a:off x="457200" y="1600200"/>
            <a:ext cx="8507288" cy="5257800"/>
          </a:xfrm>
        </p:spPr>
        <p:txBody>
          <a:bodyPr>
            <a:normAutofit fontScale="62500" lnSpcReduction="20000"/>
          </a:bodyPr>
          <a:lstStyle/>
          <a:p>
            <a:pPr algn="just">
              <a:lnSpc>
                <a:spcPct val="170000"/>
              </a:lnSpc>
            </a:pPr>
            <a:r>
              <a:rPr lang="pt-BR" sz="2800" dirty="0" smtClean="0">
                <a:latin typeface="Arial" pitchFamily="34" charset="0"/>
                <a:cs typeface="Arial" pitchFamily="34" charset="0"/>
              </a:rPr>
              <a:t>Meta :3.1. Proporção de mulheres que tiveram exame </a:t>
            </a:r>
            <a:r>
              <a:rPr lang="pt-BR" sz="2800" dirty="0" err="1" smtClean="0">
                <a:latin typeface="Arial" pitchFamily="34" charset="0"/>
                <a:cs typeface="Arial" pitchFamily="34" charset="0"/>
              </a:rPr>
              <a:t>citopatológico</a:t>
            </a:r>
            <a:r>
              <a:rPr lang="pt-BR" sz="2800" dirty="0" smtClean="0">
                <a:latin typeface="Arial" pitchFamily="34" charset="0"/>
                <a:cs typeface="Arial" pitchFamily="34" charset="0"/>
              </a:rPr>
              <a:t> de colo de útero alterado  que não estão sendo acompanhadas pela Unidade de Saúde.           </a:t>
            </a:r>
          </a:p>
          <a:p>
            <a:pPr algn="just">
              <a:lnSpc>
                <a:spcPct val="170000"/>
              </a:lnSpc>
            </a:pPr>
            <a:r>
              <a:rPr lang="pt-BR" sz="2800" dirty="0" smtClean="0">
                <a:latin typeface="Arial" pitchFamily="34" charset="0"/>
                <a:cs typeface="Arial" pitchFamily="34" charset="0"/>
              </a:rPr>
              <a:t>Meta :3.2. Proporção de mulheres que tiveram mamografia alterada  que não estão sendo acompanhadas pela Unidade de Saúde.    </a:t>
            </a:r>
          </a:p>
          <a:p>
            <a:pPr algn="just">
              <a:lnSpc>
                <a:spcPct val="170000"/>
              </a:lnSpc>
            </a:pPr>
            <a:r>
              <a:rPr lang="pt-BR" sz="2800" dirty="0" smtClean="0">
                <a:latin typeface="Arial" pitchFamily="34" charset="0"/>
                <a:cs typeface="Arial" pitchFamily="34" charset="0"/>
              </a:rPr>
              <a:t>Meta :3.3. Proporção de mulheres com exame </a:t>
            </a:r>
            <a:r>
              <a:rPr lang="pt-BR" sz="2800" dirty="0" err="1" smtClean="0">
                <a:latin typeface="Arial" pitchFamily="34" charset="0"/>
                <a:cs typeface="Arial" pitchFamily="34" charset="0"/>
              </a:rPr>
              <a:t>citopatológico</a:t>
            </a:r>
            <a:r>
              <a:rPr lang="pt-BR" sz="2800" dirty="0" smtClean="0">
                <a:latin typeface="Arial" pitchFamily="34" charset="0"/>
                <a:cs typeface="Arial" pitchFamily="34" charset="0"/>
              </a:rPr>
              <a:t> alterado que não estão em acompanhamento e que foram buscadas pelo serviço  para dar continuidade ao tratamento.           </a:t>
            </a:r>
          </a:p>
          <a:p>
            <a:pPr algn="just">
              <a:lnSpc>
                <a:spcPct val="170000"/>
              </a:lnSpc>
            </a:pPr>
            <a:r>
              <a:rPr lang="pt-BR" sz="2800" dirty="0" smtClean="0">
                <a:latin typeface="Arial" pitchFamily="34" charset="0"/>
                <a:cs typeface="Arial" pitchFamily="34" charset="0"/>
              </a:rPr>
              <a:t>Meta :3.4. Proporção de mulheres com mamografia alterada que não estão em acompanhamento e que foram buscadas pelo serviço  para dar continuidade ao tratamento.                                                                                                                    </a:t>
            </a:r>
          </a:p>
          <a:p>
            <a:pPr marL="114300" indent="0" algn="just">
              <a:lnSpc>
                <a:spcPct val="170000"/>
              </a:lnSpc>
              <a:buNone/>
            </a:pPr>
            <a:endParaRPr lang="pt-BR" sz="2800" dirty="0" smtClean="0">
              <a:latin typeface="Arial" pitchFamily="34" charset="0"/>
              <a:cs typeface="Arial" pitchFamily="34" charset="0"/>
            </a:endParaRPr>
          </a:p>
          <a:p>
            <a:pPr marL="114300" indent="0" algn="just">
              <a:lnSpc>
                <a:spcPct val="170000"/>
              </a:lnSpc>
              <a:buNone/>
            </a:pPr>
            <a:endParaRPr lang="pt-BR" sz="2800" dirty="0">
              <a:latin typeface="Arial" pitchFamily="34" charset="0"/>
              <a:cs typeface="Arial" pitchFamily="34" charset="0"/>
            </a:endParaRPr>
          </a:p>
          <a:p>
            <a:pPr marL="114300" indent="0" algn="just">
              <a:lnSpc>
                <a:spcPct val="170000"/>
              </a:lnSpc>
              <a:buNone/>
            </a:pPr>
            <a:endParaRPr lang="pt-BR" sz="2800" dirty="0">
              <a:latin typeface="Arial" pitchFamily="34" charset="0"/>
              <a:cs typeface="Arial" pitchFamily="34" charset="0"/>
            </a:endParaRPr>
          </a:p>
          <a:p>
            <a:pPr marL="114300" indent="0" algn="just">
              <a:lnSpc>
                <a:spcPct val="170000"/>
              </a:lnSpc>
              <a:buNone/>
            </a:pPr>
            <a:endParaRPr lang="pt-BR" dirty="0">
              <a:latin typeface="Arial" pitchFamily="34" charset="0"/>
              <a:cs typeface="Arial" pitchFamily="34" charset="0"/>
            </a:endParaRPr>
          </a:p>
          <a:p>
            <a:pPr marL="114300" indent="0" algn="just">
              <a:lnSpc>
                <a:spcPct val="170000"/>
              </a:lnSpc>
              <a:buNone/>
            </a:pPr>
            <a:endParaRPr lang="pt-BR" dirty="0">
              <a:latin typeface="Arial" pitchFamily="34" charset="0"/>
              <a:cs typeface="Arial" pitchFamily="34" charset="0"/>
            </a:endParaRPr>
          </a:p>
          <a:p>
            <a:pPr algn="just">
              <a:lnSpc>
                <a:spcPct val="170000"/>
              </a:lnSpc>
            </a:pPr>
            <a:endParaRPr lang="pt-BR" dirty="0">
              <a:latin typeface="Arial" pitchFamily="34" charset="0"/>
              <a:cs typeface="Arial" pitchFamily="34" charset="0"/>
            </a:endParaRPr>
          </a:p>
        </p:txBody>
      </p:sp>
    </p:spTree>
    <p:extLst>
      <p:ext uri="{BB962C8B-B14F-4D97-AF65-F5344CB8AC3E}">
        <p14:creationId xmlns:p14="http://schemas.microsoft.com/office/powerpoint/2010/main" val="1030962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09600" y="2060848"/>
            <a:ext cx="8077200" cy="4065315"/>
          </a:xfrm>
        </p:spPr>
        <p:txBody>
          <a:bodyPr>
            <a:normAutofit fontScale="70000" lnSpcReduction="20000"/>
          </a:bodyPr>
          <a:lstStyle/>
          <a:p>
            <a:pPr algn="just">
              <a:lnSpc>
                <a:spcPct val="170000"/>
              </a:lnSpc>
            </a:pPr>
            <a:r>
              <a:rPr lang="pt-BR" dirty="0">
                <a:latin typeface="Arial" pitchFamily="34" charset="0"/>
                <a:cs typeface="Arial" pitchFamily="34" charset="0"/>
              </a:rPr>
              <a:t>Durante o período da intervenção que não houve caso de exame </a:t>
            </a:r>
            <a:r>
              <a:rPr lang="pt-BR" dirty="0" err="1">
                <a:latin typeface="Arial" pitchFamily="34" charset="0"/>
                <a:cs typeface="Arial" pitchFamily="34" charset="0"/>
              </a:rPr>
              <a:t>citopatológico</a:t>
            </a:r>
            <a:r>
              <a:rPr lang="pt-BR" dirty="0">
                <a:latin typeface="Arial" pitchFamily="34" charset="0"/>
                <a:cs typeface="Arial" pitchFamily="34" charset="0"/>
              </a:rPr>
              <a:t> e mamografia alterados. Mas, podemos destacar o papel importante dos agentes comunitários de saúde, na busca ativa para as mulheres faltosas à coleta, realizada todas as semanas, através de visitas as casas das pacientes para saber o motivo pelo qual essas não compareceram e reagendavam a consulta.</a:t>
            </a:r>
          </a:p>
          <a:p>
            <a:pPr algn="just">
              <a:lnSpc>
                <a:spcPct val="170000"/>
              </a:lnSpc>
            </a:pPr>
            <a:endParaRPr lang="pt-BR" dirty="0">
              <a:latin typeface="Arial" pitchFamily="34" charset="0"/>
              <a:cs typeface="Arial" pitchFamily="34" charset="0"/>
            </a:endParaRPr>
          </a:p>
        </p:txBody>
      </p:sp>
      <p:sp>
        <p:nvSpPr>
          <p:cNvPr id="4" name="Título 1"/>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pt-BR" sz="2400" b="1" dirty="0" smtClean="0">
                <a:latin typeface="Arial" pitchFamily="34" charset="0"/>
                <a:cs typeface="Arial" pitchFamily="34" charset="0"/>
              </a:rPr>
              <a:t/>
            </a:r>
            <a:br>
              <a:rPr lang="pt-BR" sz="2400" b="1" dirty="0" smtClean="0">
                <a:latin typeface="Arial" pitchFamily="34" charset="0"/>
                <a:cs typeface="Arial" pitchFamily="34" charset="0"/>
              </a:rPr>
            </a:br>
            <a:r>
              <a:rPr lang="pt-BR" sz="2400" b="1" dirty="0" smtClean="0">
                <a:latin typeface="Arial" pitchFamily="34" charset="0"/>
                <a:cs typeface="Arial" pitchFamily="34" charset="0"/>
              </a:rPr>
              <a:t>Objetivo 3: </a:t>
            </a:r>
            <a:r>
              <a:rPr lang="pt-BR" sz="2400" dirty="0" smtClean="0">
                <a:latin typeface="Arial" pitchFamily="34" charset="0"/>
                <a:cs typeface="Arial" pitchFamily="34" charset="0"/>
              </a:rPr>
              <a:t>Melhorar a adesão das mulheres à realização de exame </a:t>
            </a:r>
            <a:r>
              <a:rPr lang="pt-BR" sz="2400" dirty="0" err="1" smtClean="0">
                <a:latin typeface="Arial" pitchFamily="34" charset="0"/>
                <a:cs typeface="Arial" pitchFamily="34" charset="0"/>
              </a:rPr>
              <a:t>citopatológico</a:t>
            </a:r>
            <a:r>
              <a:rPr lang="pt-BR" sz="2400" dirty="0" smtClean="0">
                <a:latin typeface="Arial" pitchFamily="34" charset="0"/>
                <a:cs typeface="Arial" pitchFamily="34" charset="0"/>
              </a:rPr>
              <a:t> de colo uterino e mamografia. </a:t>
            </a:r>
            <a:br>
              <a:rPr lang="pt-BR" sz="2400" dirty="0" smtClean="0">
                <a:latin typeface="Arial" pitchFamily="34" charset="0"/>
                <a:cs typeface="Arial" pitchFamily="34" charset="0"/>
              </a:rPr>
            </a:br>
            <a:endParaRPr lang="pt-BR" sz="24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13757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8229600" cy="1928826"/>
          </a:xfrm>
        </p:spPr>
        <p:txBody>
          <a:bodyPr>
            <a:noAutofit/>
          </a:bodyPr>
          <a:lstStyle/>
          <a:p>
            <a:pPr marL="342900" indent="-342900" algn="just">
              <a:buFont typeface="Arial" pitchFamily="34" charset="0"/>
              <a:buChar char="•"/>
            </a:pPr>
            <a:r>
              <a:rPr lang="pt-BR" sz="2400" b="1" dirty="0" smtClean="0">
                <a:latin typeface="Arial" pitchFamily="34" charset="0"/>
                <a:cs typeface="Arial" pitchFamily="34" charset="0"/>
              </a:rPr>
              <a:t>Objetivo 4:</a:t>
            </a:r>
            <a:r>
              <a:rPr lang="pt-BR" sz="2400" dirty="0" smtClean="0">
                <a:latin typeface="Arial" pitchFamily="34" charset="0"/>
                <a:cs typeface="Arial" pitchFamily="34" charset="0"/>
              </a:rPr>
              <a:t> Melhorar o registro das informações.</a:t>
            </a:r>
            <a:br>
              <a:rPr lang="pt-BR" sz="2400" dirty="0" smtClean="0">
                <a:latin typeface="Arial" pitchFamily="34" charset="0"/>
                <a:cs typeface="Arial" pitchFamily="34" charset="0"/>
              </a:rPr>
            </a:b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Meta : 4.1. Proporção de mulheres com registro adequado do exame </a:t>
            </a:r>
            <a:r>
              <a:rPr lang="pt-BR" sz="2400" dirty="0" err="1" smtClean="0">
                <a:latin typeface="Arial" pitchFamily="34" charset="0"/>
                <a:cs typeface="Arial" pitchFamily="34" charset="0"/>
              </a:rPr>
              <a:t>citopatológico</a:t>
            </a:r>
            <a:r>
              <a:rPr lang="pt-BR" sz="2400" dirty="0" smtClean="0">
                <a:latin typeface="Arial" pitchFamily="34" charset="0"/>
                <a:cs typeface="Arial" pitchFamily="34" charset="0"/>
              </a:rPr>
              <a:t> de colo de útero. </a:t>
            </a:r>
            <a:br>
              <a:rPr lang="pt-BR" sz="2400" dirty="0" smtClean="0">
                <a:latin typeface="Arial" pitchFamily="34" charset="0"/>
                <a:cs typeface="Arial" pitchFamily="34" charset="0"/>
              </a:rPr>
            </a:br>
            <a:endParaRPr lang="pt-BR" sz="2400" dirty="0">
              <a:latin typeface="Arial" pitchFamily="34" charset="0"/>
              <a:cs typeface="Arial" pitchFamily="34" charset="0"/>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891739170"/>
              </p:ext>
            </p:extLst>
          </p:nvPr>
        </p:nvGraphicFramePr>
        <p:xfrm>
          <a:off x="457200" y="2714620"/>
          <a:ext cx="4618856" cy="3411543"/>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ço Reservado para Texto 4"/>
          <p:cNvSpPr txBox="1">
            <a:spLocks/>
          </p:cNvSpPr>
          <p:nvPr/>
        </p:nvSpPr>
        <p:spPr>
          <a:xfrm>
            <a:off x="5076056" y="2276872"/>
            <a:ext cx="3932237" cy="381158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endParaRPr lang="pt-BR" sz="2800" dirty="0" smtClean="0">
              <a:solidFill>
                <a:srgbClr val="000000"/>
              </a:solidFill>
              <a:latin typeface="Arial" panose="020B0604020202020204" pitchFamily="34" charset="0"/>
              <a:ea typeface="Calibri" panose="020F0502020204030204" pitchFamily="34" charset="0"/>
            </a:endParaRPr>
          </a:p>
          <a:p>
            <a:r>
              <a:rPr lang="pt-BR" sz="2800" dirty="0" smtClean="0">
                <a:solidFill>
                  <a:srgbClr val="000000"/>
                </a:solidFill>
                <a:latin typeface="Arial" panose="020B0604020202020204" pitchFamily="34" charset="0"/>
              </a:rPr>
              <a:t>Mês 1= </a:t>
            </a:r>
            <a:r>
              <a:rPr lang="pt-BR" sz="2800" dirty="0" smtClean="0">
                <a:solidFill>
                  <a:srgbClr val="000000"/>
                </a:solidFill>
                <a:latin typeface="Arial" panose="020B0604020202020204" pitchFamily="34" charset="0"/>
              </a:rPr>
              <a:t>17 (53,1%)</a:t>
            </a:r>
            <a:endParaRPr lang="pt-BR" sz="2800" dirty="0" smtClean="0">
              <a:solidFill>
                <a:srgbClr val="000000"/>
              </a:solidFill>
              <a:latin typeface="Arial" panose="020B0604020202020204" pitchFamily="34" charset="0"/>
            </a:endParaRP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2= </a:t>
            </a:r>
            <a:r>
              <a:rPr lang="pt-BR" sz="2800" dirty="0" smtClean="0">
                <a:solidFill>
                  <a:srgbClr val="000000"/>
                </a:solidFill>
                <a:latin typeface="Arial" panose="020B0604020202020204" pitchFamily="34" charset="0"/>
              </a:rPr>
              <a:t>33 (59,9%)</a:t>
            </a:r>
            <a:endParaRPr lang="pt-BR" sz="2800" dirty="0" smtClean="0">
              <a:solidFill>
                <a:srgbClr val="000000"/>
              </a:solidFill>
              <a:latin typeface="Arial" panose="020B0604020202020204" pitchFamily="34" charset="0"/>
            </a:endParaRPr>
          </a:p>
          <a:p>
            <a:pPr marL="0" indent="0">
              <a:buNone/>
            </a:pPr>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3= </a:t>
            </a:r>
            <a:r>
              <a:rPr lang="pt-BR" sz="2800" dirty="0" smtClean="0">
                <a:solidFill>
                  <a:srgbClr val="000000"/>
                </a:solidFill>
                <a:latin typeface="Arial" panose="020B0604020202020204" pitchFamily="34" charset="0"/>
              </a:rPr>
              <a:t>45 (61,6%)</a:t>
            </a:r>
            <a:endParaRPr lang="pt-BR" sz="2800" dirty="0" smtClean="0">
              <a:solidFill>
                <a:srgbClr val="000000"/>
              </a:solidFill>
              <a:latin typeface="Arial" panose="020B0604020202020204" pitchFamily="34" charset="0"/>
            </a:endParaRPr>
          </a:p>
          <a:p>
            <a:endParaRPr lang="pt-B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260648"/>
            <a:ext cx="8229600" cy="1684784"/>
          </a:xfrm>
        </p:spPr>
        <p:txBody>
          <a:bodyPr>
            <a:normAutofit/>
          </a:bodyPr>
          <a:lstStyle/>
          <a:p>
            <a:pPr algn="just"/>
            <a:r>
              <a:rPr lang="pt-BR" dirty="0" smtClean="0"/>
              <a:t>Meta 4.2. Manter registro da realização da mamografia em registro específico em 100% das mulheres cadastradas.</a:t>
            </a:r>
          </a:p>
          <a:p>
            <a:pPr marL="0" indent="0" algn="just">
              <a:buNone/>
            </a:pPr>
            <a:endParaRPr lang="pt-BR" dirty="0"/>
          </a:p>
        </p:txBody>
      </p:sp>
      <p:sp>
        <p:nvSpPr>
          <p:cNvPr id="4" name="CaixaDeTexto 3"/>
          <p:cNvSpPr txBox="1"/>
          <p:nvPr/>
        </p:nvSpPr>
        <p:spPr>
          <a:xfrm>
            <a:off x="755576" y="3140968"/>
            <a:ext cx="8064896" cy="2246769"/>
          </a:xfrm>
          <a:prstGeom prst="rect">
            <a:avLst/>
          </a:prstGeom>
          <a:noFill/>
        </p:spPr>
        <p:txBody>
          <a:bodyPr wrap="square" rtlCol="0">
            <a:spAutoFit/>
          </a:bodyPr>
          <a:lstStyle/>
          <a:p>
            <a:pPr algn="ctr"/>
            <a:r>
              <a:rPr lang="pt-BR" sz="2800" dirty="0" smtClean="0">
                <a:latin typeface="Arial" pitchFamily="34" charset="0"/>
                <a:cs typeface="Arial" pitchFamily="34" charset="0"/>
              </a:rPr>
              <a:t>O </a:t>
            </a:r>
            <a:r>
              <a:rPr lang="pt-BR" sz="2800" dirty="0">
                <a:latin typeface="Arial" pitchFamily="34" charset="0"/>
                <a:cs typeface="Arial" pitchFamily="34" charset="0"/>
              </a:rPr>
              <a:t>registro adequado para mamografia foi de </a:t>
            </a:r>
            <a:r>
              <a:rPr lang="pt-BR" sz="2800" b="1" dirty="0">
                <a:latin typeface="Arial" pitchFamily="34" charset="0"/>
                <a:cs typeface="Arial" pitchFamily="34" charset="0"/>
              </a:rPr>
              <a:t>100% nos três meses </a:t>
            </a:r>
            <a:r>
              <a:rPr lang="pt-BR" sz="2800" dirty="0">
                <a:latin typeface="Arial" pitchFamily="34" charset="0"/>
                <a:cs typeface="Arial" pitchFamily="34" charset="0"/>
              </a:rPr>
              <a:t>de intervenção, com um total de 25 mulheres com registro adequado de mamografia.</a:t>
            </a:r>
          </a:p>
          <a:p>
            <a:pPr algn="ctr"/>
            <a:endParaRPr lang="pt-BR" sz="28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rmAutofit/>
          </a:bodyPr>
          <a:lstStyle/>
          <a:p>
            <a:r>
              <a:rPr lang="pt-BR" sz="4000" dirty="0">
                <a:solidFill>
                  <a:schemeClr val="accent1">
                    <a:lumMod val="75000"/>
                  </a:schemeClr>
                </a:solidFill>
                <a:latin typeface="Arial" pitchFamily="34" charset="0"/>
                <a:cs typeface="Arial" pitchFamily="34" charset="0"/>
              </a:rPr>
              <a:t>Introdução</a:t>
            </a:r>
          </a:p>
        </p:txBody>
      </p:sp>
      <p:sp>
        <p:nvSpPr>
          <p:cNvPr id="3" name="Espaço Reservado para Conteúdo 2"/>
          <p:cNvSpPr>
            <a:spLocks noGrp="1"/>
          </p:cNvSpPr>
          <p:nvPr>
            <p:ph idx="1"/>
          </p:nvPr>
        </p:nvSpPr>
        <p:spPr>
          <a:xfrm>
            <a:off x="395536" y="836712"/>
            <a:ext cx="8424936" cy="5832648"/>
          </a:xfrm>
        </p:spPr>
        <p:txBody>
          <a:bodyPr>
            <a:normAutofit fontScale="70000" lnSpcReduction="20000"/>
          </a:bodyPr>
          <a:lstStyle/>
          <a:p>
            <a:pPr algn="just">
              <a:lnSpc>
                <a:spcPct val="170000"/>
              </a:lnSpc>
            </a:pPr>
            <a:endParaRPr lang="pt-BR" sz="2800" dirty="0" smtClean="0">
              <a:latin typeface="Arial" pitchFamily="34" charset="0"/>
              <a:cs typeface="Arial" pitchFamily="34" charset="0"/>
            </a:endParaRPr>
          </a:p>
          <a:p>
            <a:pPr algn="just">
              <a:lnSpc>
                <a:spcPct val="170000"/>
              </a:lnSpc>
            </a:pPr>
            <a:r>
              <a:rPr lang="pt-BR" sz="2800" dirty="0" smtClean="0">
                <a:latin typeface="Arial" pitchFamily="34" charset="0"/>
                <a:cs typeface="Arial" pitchFamily="34" charset="0"/>
              </a:rPr>
              <a:t>Para </a:t>
            </a:r>
            <a:r>
              <a:rPr lang="pt-BR" sz="2800" dirty="0" smtClean="0">
                <a:latin typeface="Arial" pitchFamily="34" charset="0"/>
                <a:cs typeface="Arial" pitchFamily="34" charset="0"/>
              </a:rPr>
              <a:t>o ano de 2010, foram estimados 18.430 casos novos de </a:t>
            </a:r>
            <a:r>
              <a:rPr lang="pt-BR" sz="2800" b="1" dirty="0" smtClean="0">
                <a:latin typeface="Arial" pitchFamily="34" charset="0"/>
                <a:cs typeface="Arial" pitchFamily="34" charset="0"/>
              </a:rPr>
              <a:t>câncer do colo do útero </a:t>
            </a:r>
            <a:r>
              <a:rPr lang="pt-BR" sz="2800" dirty="0" smtClean="0">
                <a:latin typeface="Arial" pitchFamily="34" charset="0"/>
                <a:cs typeface="Arial" pitchFamily="34" charset="0"/>
              </a:rPr>
              <a:t>e uma taxa bruta de incidência de 4,87/100 mil mulheres (INCA, 2009). Já o </a:t>
            </a:r>
            <a:r>
              <a:rPr lang="pt-BR" sz="2800" b="1" dirty="0" smtClean="0">
                <a:latin typeface="Arial" pitchFamily="34" charset="0"/>
                <a:cs typeface="Arial" pitchFamily="34" charset="0"/>
              </a:rPr>
              <a:t>Câncer de mama </a:t>
            </a:r>
            <a:r>
              <a:rPr lang="pt-BR" sz="2800" dirty="0" smtClean="0">
                <a:latin typeface="Arial" pitchFamily="34" charset="0"/>
                <a:cs typeface="Arial" pitchFamily="34" charset="0"/>
              </a:rPr>
              <a:t>é segundo tipo mais freqüente no mundo, o mais comum entre as mulheres, respondendo por 22% dos novos casos a cada ano. </a:t>
            </a:r>
            <a:endParaRPr lang="pt-BR" sz="2800" dirty="0" smtClean="0">
              <a:latin typeface="Arial" pitchFamily="34" charset="0"/>
              <a:cs typeface="Arial" pitchFamily="34" charset="0"/>
            </a:endParaRPr>
          </a:p>
          <a:p>
            <a:pPr algn="just">
              <a:lnSpc>
                <a:spcPct val="170000"/>
              </a:lnSpc>
            </a:pPr>
            <a:r>
              <a:rPr lang="pt-BR" sz="2800" dirty="0" smtClean="0">
                <a:latin typeface="Arial" pitchFamily="34" charset="0"/>
                <a:cs typeface="Arial" pitchFamily="34" charset="0"/>
              </a:rPr>
              <a:t>No </a:t>
            </a:r>
            <a:r>
              <a:rPr lang="pt-BR" sz="2800" dirty="0" smtClean="0">
                <a:latin typeface="Arial" pitchFamily="34" charset="0"/>
                <a:cs typeface="Arial" pitchFamily="34" charset="0"/>
              </a:rPr>
              <a:t>Brasil, vem atingindo progressivamente um número maior de mulheres, sendo que em 2012 havia uma estimativa de 52.680 novos casos com ocorrência de 12.705 óbitos em 2010 (BRASIL, 2011). Diante do impacto do rastreamento na mortalidade por essa neoplasia justificam-se sua adoção para o diagnóstico precoce.</a:t>
            </a:r>
          </a:p>
          <a:p>
            <a:pPr algn="just">
              <a:lnSpc>
                <a:spcPct val="170000"/>
              </a:lnSpc>
            </a:pPr>
            <a:endParaRPr lang="pt-BR" sz="2800" dirty="0">
              <a:latin typeface="Arial" pitchFamily="34" charset="0"/>
              <a:cs typeface="Arial" pitchFamily="34" charset="0"/>
            </a:endParaRPr>
          </a:p>
        </p:txBody>
      </p:sp>
    </p:spTree>
    <p:extLst>
      <p:ext uri="{BB962C8B-B14F-4D97-AF65-F5344CB8AC3E}">
        <p14:creationId xmlns:p14="http://schemas.microsoft.com/office/powerpoint/2010/main" val="37955786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71480"/>
            <a:ext cx="8229600" cy="1357322"/>
          </a:xfrm>
        </p:spPr>
        <p:txBody>
          <a:bodyPr>
            <a:noAutofit/>
          </a:bodyPr>
          <a:lstStyle/>
          <a:p>
            <a:r>
              <a:rPr lang="pt-BR" sz="2800" b="1" dirty="0" smtClean="0">
                <a:latin typeface="Arial" pitchFamily="34" charset="0"/>
                <a:cs typeface="Arial" pitchFamily="34" charset="0"/>
              </a:rPr>
              <a:t/>
            </a:r>
            <a:br>
              <a:rPr lang="pt-BR" sz="2800" b="1" dirty="0" smtClean="0">
                <a:latin typeface="Arial" pitchFamily="34" charset="0"/>
                <a:cs typeface="Arial" pitchFamily="34" charset="0"/>
              </a:rPr>
            </a:br>
            <a:r>
              <a:rPr lang="pt-BR" sz="2800" b="1" dirty="0" smtClean="0">
                <a:latin typeface="Arial" pitchFamily="34" charset="0"/>
                <a:cs typeface="Arial" pitchFamily="34" charset="0"/>
              </a:rPr>
              <a:t> Objetivo 5:</a:t>
            </a:r>
            <a:r>
              <a:rPr lang="pt-BR" sz="2800" dirty="0" smtClean="0">
                <a:latin typeface="Arial" pitchFamily="34" charset="0"/>
                <a:cs typeface="Arial" pitchFamily="34" charset="0"/>
              </a:rPr>
              <a:t> mapear as mulheres de risco para câncer  de colo de útero e câncer de mama.</a:t>
            </a:r>
            <a:br>
              <a:rPr lang="pt-BR" sz="2800" dirty="0" smtClean="0">
                <a:latin typeface="Arial" pitchFamily="34" charset="0"/>
                <a:cs typeface="Arial" pitchFamily="34" charset="0"/>
              </a:rPr>
            </a:br>
            <a:r>
              <a:rPr lang="pt-BR" sz="2800" b="1" dirty="0">
                <a:latin typeface="Arial" pitchFamily="34" charset="0"/>
                <a:cs typeface="Arial" pitchFamily="34" charset="0"/>
              </a:rPr>
              <a:t/>
            </a:r>
            <a:br>
              <a:rPr lang="pt-BR" sz="2800" b="1" dirty="0">
                <a:latin typeface="Arial" pitchFamily="34" charset="0"/>
                <a:cs typeface="Arial" pitchFamily="34" charset="0"/>
              </a:rPr>
            </a:br>
            <a:r>
              <a:rPr lang="pt-BR" sz="2800" b="1" dirty="0" smtClean="0">
                <a:solidFill>
                  <a:schemeClr val="accent1">
                    <a:lumMod val="75000"/>
                  </a:schemeClr>
                </a:solidFill>
                <a:latin typeface="Arial" pitchFamily="34" charset="0"/>
                <a:cs typeface="Arial" pitchFamily="34" charset="0"/>
              </a:rPr>
              <a:t> </a:t>
            </a:r>
            <a:r>
              <a:rPr lang="pt-BR" sz="2800" dirty="0">
                <a:solidFill>
                  <a:schemeClr val="accent1">
                    <a:lumMod val="75000"/>
                  </a:schemeClr>
                </a:solidFill>
                <a:latin typeface="Arial" pitchFamily="34" charset="0"/>
                <a:cs typeface="Arial" pitchFamily="34" charset="0"/>
              </a:rPr>
              <a:t/>
            </a:r>
            <a:br>
              <a:rPr lang="pt-BR" sz="2800" dirty="0">
                <a:solidFill>
                  <a:schemeClr val="accent1">
                    <a:lumMod val="75000"/>
                  </a:schemeClr>
                </a:solidFill>
                <a:latin typeface="Arial" pitchFamily="34" charset="0"/>
                <a:cs typeface="Arial" pitchFamily="34" charset="0"/>
              </a:rPr>
            </a:br>
            <a:endParaRPr lang="pt-BR" sz="2800" dirty="0">
              <a:solidFill>
                <a:schemeClr val="accent1">
                  <a:lumMod val="75000"/>
                </a:schemeClr>
              </a:solidFill>
              <a:latin typeface="Arial" pitchFamily="34" charset="0"/>
              <a:cs typeface="Arial" pitchFamily="34" charset="0"/>
            </a:endParaRPr>
          </a:p>
        </p:txBody>
      </p:sp>
      <p:sp>
        <p:nvSpPr>
          <p:cNvPr id="3" name="Espaço Reservado para Conteúdo 2"/>
          <p:cNvSpPr>
            <a:spLocks noGrp="1"/>
          </p:cNvSpPr>
          <p:nvPr>
            <p:ph idx="1"/>
          </p:nvPr>
        </p:nvSpPr>
        <p:spPr>
          <a:xfrm>
            <a:off x="528638" y="2492896"/>
            <a:ext cx="8229600" cy="4197361"/>
          </a:xfrm>
        </p:spPr>
        <p:txBody>
          <a:bodyPr>
            <a:normAutofit lnSpcReduction="10000"/>
          </a:bodyPr>
          <a:lstStyle/>
          <a:p>
            <a:pPr marL="114300" indent="0" algn="just">
              <a:buNone/>
            </a:pPr>
            <a:endParaRPr lang="pt-BR" sz="2800" b="1" dirty="0" smtClean="0">
              <a:latin typeface="Arial" pitchFamily="34" charset="0"/>
              <a:cs typeface="Arial" pitchFamily="34" charset="0"/>
            </a:endParaRPr>
          </a:p>
          <a:p>
            <a:pPr marL="114300" indent="0" algn="just">
              <a:buNone/>
            </a:pPr>
            <a:r>
              <a:rPr lang="pt-BR" sz="2800" dirty="0">
                <a:latin typeface="Arial" pitchFamily="34" charset="0"/>
                <a:cs typeface="Arial" pitchFamily="34" charset="0"/>
              </a:rPr>
              <a:t> </a:t>
            </a:r>
          </a:p>
          <a:p>
            <a:pPr algn="just"/>
            <a:r>
              <a:rPr lang="pt-BR" sz="2800" dirty="0" smtClean="0">
                <a:latin typeface="Arial" pitchFamily="34" charset="0"/>
                <a:cs typeface="Arial" pitchFamily="34" charset="0"/>
              </a:rPr>
              <a:t>Meta :5.1. Proporção de mulheres entre 25 e 64 anos com pesquisa de sinais de alerta para câncer de colo de útero.  </a:t>
            </a:r>
            <a:endParaRPr lang="pt-BR" sz="2800" dirty="0" smtClean="0">
              <a:latin typeface="Arial" pitchFamily="34" charset="0"/>
              <a:cs typeface="Arial" pitchFamily="34" charset="0"/>
            </a:endParaRPr>
          </a:p>
          <a:p>
            <a:pPr marL="0" indent="0" algn="just">
              <a:buNone/>
            </a:pPr>
            <a:r>
              <a:rPr lang="pt-BR" sz="2800" dirty="0" smtClean="0">
                <a:latin typeface="Arial" pitchFamily="34" charset="0"/>
                <a:cs typeface="Arial" pitchFamily="34" charset="0"/>
              </a:rPr>
              <a:t>     </a:t>
            </a:r>
            <a:endParaRPr lang="pt-BR" sz="2800" dirty="0" smtClean="0">
              <a:latin typeface="Arial" pitchFamily="34" charset="0"/>
              <a:cs typeface="Arial" pitchFamily="34" charset="0"/>
            </a:endParaRPr>
          </a:p>
          <a:p>
            <a:pPr algn="just"/>
            <a:r>
              <a:rPr lang="pt-BR" sz="2800" dirty="0" smtClean="0">
                <a:latin typeface="Arial" pitchFamily="34" charset="0"/>
                <a:cs typeface="Arial" pitchFamily="34" charset="0"/>
              </a:rPr>
              <a:t>Meta :5.2. Proporção de mulheres entre 50 e 69 anos com avaliação de risco para câncer de mama.     </a:t>
            </a:r>
          </a:p>
          <a:p>
            <a:pPr algn="just">
              <a:buNone/>
            </a:pPr>
            <a:endParaRPr lang="pt-BR" sz="2800" dirty="0">
              <a:latin typeface="Arial" pitchFamily="34" charset="0"/>
              <a:cs typeface="Arial" pitchFamily="34" charset="0"/>
            </a:endParaRPr>
          </a:p>
        </p:txBody>
      </p:sp>
      <p:sp>
        <p:nvSpPr>
          <p:cNvPr id="4" name="Retângulo 3"/>
          <p:cNvSpPr/>
          <p:nvPr/>
        </p:nvSpPr>
        <p:spPr>
          <a:xfrm>
            <a:off x="2571736" y="1484784"/>
            <a:ext cx="4143404" cy="1357322"/>
          </a:xfrm>
          <a:prstGeom prst="rect">
            <a:avLst/>
          </a:prstGeom>
          <a:solidFill>
            <a:schemeClr val="accent1">
              <a:lumMod val="60000"/>
              <a:lumOff val="40000"/>
            </a:schemeClr>
          </a:solidFill>
          <a:ln w="28575"/>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800" dirty="0" smtClean="0"/>
              <a:t>100%</a:t>
            </a:r>
            <a:endParaRPr lang="pt-BR" sz="8800" dirty="0"/>
          </a:p>
        </p:txBody>
      </p:sp>
    </p:spTree>
    <p:extLst>
      <p:ext uri="{BB962C8B-B14F-4D97-AF65-F5344CB8AC3E}">
        <p14:creationId xmlns:p14="http://schemas.microsoft.com/office/powerpoint/2010/main" val="3194861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60648"/>
            <a:ext cx="8856984" cy="1440160"/>
          </a:xfrm>
        </p:spPr>
        <p:txBody>
          <a:bodyPr>
            <a:normAutofit fontScale="90000"/>
          </a:bodyPr>
          <a:lstStyle/>
          <a:p>
            <a:pPr algn="just"/>
            <a:r>
              <a:rPr lang="pt-BR" b="1" dirty="0" smtClean="0">
                <a:latin typeface="Arial" pitchFamily="34" charset="0"/>
                <a:cs typeface="Arial" pitchFamily="34" charset="0"/>
              </a:rPr>
              <a:t/>
            </a:r>
            <a:br>
              <a:rPr lang="pt-BR" b="1" dirty="0" smtClean="0">
                <a:latin typeface="Arial" pitchFamily="34" charset="0"/>
                <a:cs typeface="Arial" pitchFamily="34" charset="0"/>
              </a:rPr>
            </a:br>
            <a:r>
              <a:rPr lang="pt-BR" b="1" dirty="0" smtClean="0">
                <a:latin typeface="Arial" pitchFamily="34" charset="0"/>
                <a:cs typeface="Arial" pitchFamily="34" charset="0"/>
              </a:rPr>
              <a:t> </a:t>
            </a:r>
            <a:r>
              <a:rPr lang="pt-BR" b="1" dirty="0" smtClean="0">
                <a:latin typeface="Arial" pitchFamily="34" charset="0"/>
                <a:cs typeface="Arial" pitchFamily="34" charset="0"/>
              </a:rPr>
              <a:t/>
            </a:r>
            <a:br>
              <a:rPr lang="pt-BR" b="1" dirty="0" smtClean="0">
                <a:latin typeface="Arial" pitchFamily="34" charset="0"/>
                <a:cs typeface="Arial" pitchFamily="34" charset="0"/>
              </a:rPr>
            </a:br>
            <a:r>
              <a:rPr lang="pt-BR" sz="3100" b="1" dirty="0" smtClean="0">
                <a:latin typeface="Arial" pitchFamily="34" charset="0"/>
                <a:cs typeface="Arial" pitchFamily="34" charset="0"/>
              </a:rPr>
              <a:t>Objetivo </a:t>
            </a:r>
            <a:r>
              <a:rPr lang="pt-BR" sz="3100" b="1" dirty="0" smtClean="0">
                <a:latin typeface="Arial" pitchFamily="34" charset="0"/>
                <a:cs typeface="Arial" pitchFamily="34" charset="0"/>
              </a:rPr>
              <a:t>6</a:t>
            </a:r>
            <a:r>
              <a:rPr lang="pt-BR" sz="3100" b="1" dirty="0" smtClean="0">
                <a:latin typeface="Arial" pitchFamily="34" charset="0"/>
                <a:cs typeface="Arial" pitchFamily="34" charset="0"/>
              </a:rPr>
              <a:t>: </a:t>
            </a:r>
            <a:r>
              <a:rPr lang="pt-BR" sz="3100" dirty="0" smtClean="0">
                <a:latin typeface="Arial" pitchFamily="34" charset="0"/>
                <a:cs typeface="Arial" pitchFamily="34" charset="0"/>
              </a:rPr>
              <a:t>Promover </a:t>
            </a:r>
            <a:r>
              <a:rPr lang="pt-BR" sz="3100" dirty="0" smtClean="0">
                <a:latin typeface="Arial" pitchFamily="34" charset="0"/>
                <a:cs typeface="Arial" pitchFamily="34" charset="0"/>
              </a:rPr>
              <a:t>a saúde das mulheres que realizam detecção precoce de câncer de colo de útero e de câncer de mama na unidade de saúde. </a:t>
            </a:r>
            <a:br>
              <a:rPr lang="pt-BR" sz="3100" dirty="0" smtClean="0">
                <a:latin typeface="Arial" pitchFamily="34" charset="0"/>
                <a:cs typeface="Arial" pitchFamily="34" charset="0"/>
              </a:rPr>
            </a:br>
            <a:r>
              <a:rPr lang="pt-BR" dirty="0">
                <a:solidFill>
                  <a:schemeClr val="accent1">
                    <a:lumMod val="75000"/>
                  </a:schemeClr>
                </a:solidFill>
                <a:latin typeface="Arial" pitchFamily="34" charset="0"/>
                <a:cs typeface="Arial" pitchFamily="34" charset="0"/>
              </a:rPr>
              <a:t/>
            </a:r>
            <a:br>
              <a:rPr lang="pt-BR" dirty="0">
                <a:solidFill>
                  <a:schemeClr val="accent1">
                    <a:lumMod val="75000"/>
                  </a:schemeClr>
                </a:solidFill>
                <a:latin typeface="Arial" pitchFamily="34" charset="0"/>
                <a:cs typeface="Arial" pitchFamily="34" charset="0"/>
              </a:rPr>
            </a:br>
            <a:endParaRPr lang="pt-BR" dirty="0">
              <a:solidFill>
                <a:schemeClr val="accent1">
                  <a:lumMod val="75000"/>
                </a:schemeClr>
              </a:solidFill>
              <a:latin typeface="Arial" pitchFamily="34" charset="0"/>
              <a:cs typeface="Arial" pitchFamily="34" charset="0"/>
            </a:endParaRPr>
          </a:p>
        </p:txBody>
      </p:sp>
      <p:sp>
        <p:nvSpPr>
          <p:cNvPr id="3" name="Espaço Reservado para Conteúdo 2"/>
          <p:cNvSpPr>
            <a:spLocks noGrp="1"/>
          </p:cNvSpPr>
          <p:nvPr>
            <p:ph idx="1"/>
          </p:nvPr>
        </p:nvSpPr>
        <p:spPr>
          <a:xfrm>
            <a:off x="457200" y="1785926"/>
            <a:ext cx="8229600" cy="4340237"/>
          </a:xfrm>
        </p:spPr>
        <p:txBody>
          <a:bodyPr>
            <a:normAutofit/>
          </a:bodyPr>
          <a:lstStyle/>
          <a:p>
            <a:pPr algn="just"/>
            <a:r>
              <a:rPr lang="pt-BR" sz="2400" dirty="0" smtClean="0">
                <a:latin typeface="Arial" pitchFamily="34" charset="0"/>
                <a:cs typeface="Arial" pitchFamily="34" charset="0"/>
              </a:rPr>
              <a:t>Meta :6.1. Proporção de mulheres orientadas sobre DST e fatores de risco para câncer de colo de útero.  </a:t>
            </a:r>
            <a:endParaRPr lang="pt-BR" sz="2400" dirty="0" smtClean="0">
              <a:latin typeface="Arial" pitchFamily="34" charset="0"/>
              <a:cs typeface="Arial" pitchFamily="34" charset="0"/>
            </a:endParaRPr>
          </a:p>
          <a:p>
            <a:pPr marL="0" indent="0" algn="just">
              <a:buNone/>
            </a:pPr>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Meta 6.2</a:t>
            </a:r>
            <a:r>
              <a:rPr lang="pt-BR" sz="2400" dirty="0">
                <a:latin typeface="Arial" pitchFamily="34" charset="0"/>
                <a:cs typeface="Arial" pitchFamily="34" charset="0"/>
              </a:rPr>
              <a:t>:</a:t>
            </a:r>
            <a:r>
              <a:rPr lang="pt-BR" sz="2400" dirty="0" smtClean="0">
                <a:latin typeface="Arial" pitchFamily="34" charset="0"/>
                <a:cs typeface="Arial" pitchFamily="34" charset="0"/>
              </a:rPr>
              <a:t> </a:t>
            </a:r>
            <a:r>
              <a:rPr lang="pt-BR" sz="2400" dirty="0" smtClean="0">
                <a:latin typeface="Arial" pitchFamily="34" charset="0"/>
                <a:cs typeface="Arial" pitchFamily="34" charset="0"/>
              </a:rPr>
              <a:t>Orientar 100% das mulheres cadastradas sobre doenças sexualmente transmissíveis (DST) e fatores de risco para câncer de mama.                  </a:t>
            </a:r>
          </a:p>
          <a:p>
            <a:pPr algn="just">
              <a:buNone/>
            </a:pPr>
            <a:r>
              <a:rPr lang="pt-BR" sz="2400" dirty="0" smtClean="0">
                <a:latin typeface="Arial" pitchFamily="34" charset="0"/>
                <a:cs typeface="Arial" pitchFamily="34" charset="0"/>
              </a:rPr>
              <a:t> </a:t>
            </a:r>
          </a:p>
          <a:p>
            <a:pPr algn="just">
              <a:buNone/>
            </a:pPr>
            <a:r>
              <a:rPr lang="pt-BR" sz="2400" dirty="0" smtClean="0">
                <a:latin typeface="Arial" pitchFamily="34" charset="0"/>
                <a:cs typeface="Arial" pitchFamily="34" charset="0"/>
              </a:rPr>
              <a:t> </a:t>
            </a:r>
          </a:p>
          <a:p>
            <a:pPr marL="114300" indent="0" algn="just">
              <a:buNone/>
            </a:pPr>
            <a:endParaRPr lang="pt-BR" sz="2400" dirty="0">
              <a:latin typeface="Arial" pitchFamily="34" charset="0"/>
              <a:cs typeface="Arial" pitchFamily="34" charset="0"/>
            </a:endParaRPr>
          </a:p>
          <a:p>
            <a:pPr algn="just">
              <a:buNone/>
            </a:pPr>
            <a:endParaRPr lang="pt-BR" sz="2400" dirty="0">
              <a:latin typeface="Arial" pitchFamily="34" charset="0"/>
              <a:cs typeface="Arial" pitchFamily="34" charset="0"/>
            </a:endParaRPr>
          </a:p>
        </p:txBody>
      </p:sp>
      <p:sp>
        <p:nvSpPr>
          <p:cNvPr id="4" name="Retângulo 3"/>
          <p:cNvSpPr/>
          <p:nvPr/>
        </p:nvSpPr>
        <p:spPr>
          <a:xfrm>
            <a:off x="3419872" y="4653136"/>
            <a:ext cx="4143404" cy="1571636"/>
          </a:xfrm>
          <a:prstGeom prst="rect">
            <a:avLst/>
          </a:prstGeom>
          <a:solidFill>
            <a:schemeClr val="accent1">
              <a:lumMod val="60000"/>
              <a:lumOff val="40000"/>
            </a:schemeClr>
          </a:solidFill>
          <a:ln w="28575"/>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800" dirty="0" smtClean="0"/>
              <a:t>100%</a:t>
            </a:r>
            <a:endParaRPr lang="pt-BR" sz="8800" dirty="0"/>
          </a:p>
        </p:txBody>
      </p:sp>
    </p:spTree>
    <p:extLst>
      <p:ext uri="{BB962C8B-B14F-4D97-AF65-F5344CB8AC3E}">
        <p14:creationId xmlns:p14="http://schemas.microsoft.com/office/powerpoint/2010/main" val="21707142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071546"/>
          </a:xfrm>
        </p:spPr>
        <p:txBody>
          <a:bodyPr>
            <a:normAutofit/>
          </a:bodyPr>
          <a:lstStyle/>
          <a:p>
            <a:r>
              <a:rPr lang="pt-BR" sz="4000" dirty="0">
                <a:solidFill>
                  <a:schemeClr val="accent1">
                    <a:lumMod val="75000"/>
                  </a:schemeClr>
                </a:solidFill>
                <a:latin typeface="Arial" pitchFamily="34" charset="0"/>
                <a:cs typeface="Arial" pitchFamily="34" charset="0"/>
              </a:rPr>
              <a:t>Discussão</a:t>
            </a:r>
          </a:p>
        </p:txBody>
      </p:sp>
      <p:sp>
        <p:nvSpPr>
          <p:cNvPr id="3" name="Espaço Reservado para Conteúdo 2"/>
          <p:cNvSpPr>
            <a:spLocks noGrp="1"/>
          </p:cNvSpPr>
          <p:nvPr>
            <p:ph idx="1"/>
          </p:nvPr>
        </p:nvSpPr>
        <p:spPr>
          <a:xfrm>
            <a:off x="242918" y="1124744"/>
            <a:ext cx="8686800" cy="5733256"/>
          </a:xfrm>
        </p:spPr>
        <p:txBody>
          <a:bodyPr>
            <a:normAutofit fontScale="40000" lnSpcReduction="20000"/>
          </a:bodyPr>
          <a:lstStyle/>
          <a:p>
            <a:pPr marL="114300" indent="0" algn="ctr">
              <a:buNone/>
            </a:pPr>
            <a:r>
              <a:rPr lang="pt-BR" sz="5900" b="1" dirty="0">
                <a:latin typeface="Arial" pitchFamily="34" charset="0"/>
                <a:cs typeface="Arial" pitchFamily="34" charset="0"/>
              </a:rPr>
              <a:t>Importância da </a:t>
            </a:r>
            <a:r>
              <a:rPr lang="pt-BR" sz="5900" b="1" dirty="0" smtClean="0">
                <a:latin typeface="Arial" pitchFamily="34" charset="0"/>
                <a:cs typeface="Arial" pitchFamily="34" charset="0"/>
              </a:rPr>
              <a:t>intervenção:</a:t>
            </a:r>
          </a:p>
          <a:p>
            <a:pPr marL="114300" indent="0" algn="just">
              <a:buNone/>
            </a:pPr>
            <a:r>
              <a:rPr lang="pt-BR" sz="5900" b="1" u="sng" dirty="0" smtClean="0">
                <a:latin typeface="Arial" pitchFamily="34" charset="0"/>
                <a:cs typeface="Arial" pitchFamily="34" charset="0"/>
              </a:rPr>
              <a:t>Equipe:</a:t>
            </a:r>
          </a:p>
          <a:p>
            <a:pPr marL="114300" indent="0" algn="just">
              <a:buNone/>
            </a:pPr>
            <a:r>
              <a:rPr lang="pt-BR" sz="5900" dirty="0" smtClean="0">
                <a:latin typeface="Arial" pitchFamily="34" charset="0"/>
                <a:cs typeface="Arial" pitchFamily="34" charset="0"/>
              </a:rPr>
              <a:t>Melhor </a:t>
            </a:r>
            <a:r>
              <a:rPr lang="pt-BR" sz="5900" dirty="0" smtClean="0">
                <a:latin typeface="Arial" pitchFamily="34" charset="0"/>
                <a:cs typeface="Arial" pitchFamily="34" charset="0"/>
              </a:rPr>
              <a:t>capacitação;</a:t>
            </a:r>
            <a:endParaRPr lang="pt-BR" sz="5900" dirty="0" smtClean="0">
              <a:latin typeface="Arial" pitchFamily="34" charset="0"/>
              <a:cs typeface="Arial" pitchFamily="34" charset="0"/>
            </a:endParaRPr>
          </a:p>
          <a:p>
            <a:pPr marL="114300" indent="0" algn="just">
              <a:buNone/>
            </a:pPr>
            <a:r>
              <a:rPr lang="pt-BR" sz="5900" dirty="0" smtClean="0">
                <a:latin typeface="Arial" pitchFamily="34" charset="0"/>
                <a:cs typeface="Arial" pitchFamily="34" charset="0"/>
              </a:rPr>
              <a:t>Coesão </a:t>
            </a:r>
            <a:r>
              <a:rPr lang="pt-BR" sz="5900" dirty="0">
                <a:latin typeface="Arial" pitchFamily="34" charset="0"/>
                <a:cs typeface="Arial" pitchFamily="34" charset="0"/>
              </a:rPr>
              <a:t>em função de um mesmo objetivo.</a:t>
            </a:r>
          </a:p>
          <a:p>
            <a:pPr marL="114300" indent="0" algn="just">
              <a:buNone/>
            </a:pPr>
            <a:r>
              <a:rPr lang="pt-BR" sz="5900" b="1" u="sng" dirty="0" smtClean="0">
                <a:latin typeface="Arial" pitchFamily="34" charset="0"/>
                <a:cs typeface="Arial" pitchFamily="34" charset="0"/>
              </a:rPr>
              <a:t>Serviço:</a:t>
            </a:r>
          </a:p>
          <a:p>
            <a:pPr marL="114300" indent="0" algn="just">
              <a:buNone/>
            </a:pPr>
            <a:r>
              <a:rPr lang="pt-BR" sz="5900" dirty="0" smtClean="0">
                <a:latin typeface="Arial" pitchFamily="34" charset="0"/>
                <a:cs typeface="Arial" pitchFamily="34" charset="0"/>
              </a:rPr>
              <a:t>Visão de trabalhar </a:t>
            </a:r>
            <a:r>
              <a:rPr lang="pt-BR" sz="5900" dirty="0" smtClean="0">
                <a:latin typeface="Arial" pitchFamily="34" charset="0"/>
                <a:cs typeface="Arial" pitchFamily="34" charset="0"/>
              </a:rPr>
              <a:t>para </a:t>
            </a:r>
            <a:r>
              <a:rPr lang="pt-BR" sz="5900" dirty="0" smtClean="0">
                <a:latin typeface="Arial" pitchFamily="34" charset="0"/>
                <a:cs typeface="Arial" pitchFamily="34" charset="0"/>
              </a:rPr>
              <a:t>melhorar todos os programas deficientes na </a:t>
            </a:r>
            <a:r>
              <a:rPr lang="pt-BR" sz="5900" dirty="0" smtClean="0">
                <a:latin typeface="Arial" pitchFamily="34" charset="0"/>
                <a:cs typeface="Arial" pitchFamily="34" charset="0"/>
              </a:rPr>
              <a:t>unidade;</a:t>
            </a:r>
            <a:endParaRPr lang="pt-BR" sz="5900" dirty="0" smtClean="0">
              <a:latin typeface="Arial" pitchFamily="34" charset="0"/>
              <a:cs typeface="Arial" pitchFamily="34" charset="0"/>
            </a:endParaRPr>
          </a:p>
          <a:p>
            <a:pPr marL="114300" indent="0" algn="just">
              <a:buNone/>
            </a:pPr>
            <a:r>
              <a:rPr lang="pt-BR" sz="5900" dirty="0" smtClean="0">
                <a:latin typeface="Arial" pitchFamily="34" charset="0"/>
                <a:cs typeface="Arial" pitchFamily="34" charset="0"/>
              </a:rPr>
              <a:t>Registros de dados </a:t>
            </a:r>
            <a:r>
              <a:rPr lang="pt-BR" sz="5900" dirty="0" smtClean="0">
                <a:latin typeface="Arial" pitchFamily="34" charset="0"/>
                <a:cs typeface="Arial" pitchFamily="34" charset="0"/>
              </a:rPr>
              <a:t>organizados;</a:t>
            </a:r>
            <a:endParaRPr lang="pt-BR" sz="5900" dirty="0" smtClean="0">
              <a:latin typeface="Arial" pitchFamily="34" charset="0"/>
              <a:cs typeface="Arial" pitchFamily="34" charset="0"/>
            </a:endParaRPr>
          </a:p>
          <a:p>
            <a:pPr marL="114300" indent="0" algn="just">
              <a:buNone/>
            </a:pPr>
            <a:r>
              <a:rPr lang="pt-BR" sz="5900" dirty="0" smtClean="0">
                <a:latin typeface="Arial" pitchFamily="34" charset="0"/>
                <a:cs typeface="Arial" pitchFamily="34" charset="0"/>
              </a:rPr>
              <a:t>Melhor </a:t>
            </a:r>
            <a:r>
              <a:rPr lang="pt-BR" sz="5900" dirty="0">
                <a:latin typeface="Arial" pitchFamily="34" charset="0"/>
                <a:cs typeface="Arial" pitchFamily="34" charset="0"/>
              </a:rPr>
              <a:t>organização e planejamento do </a:t>
            </a:r>
            <a:r>
              <a:rPr lang="pt-BR" sz="5900" dirty="0" smtClean="0">
                <a:latin typeface="Arial" pitchFamily="34" charset="0"/>
                <a:cs typeface="Arial" pitchFamily="34" charset="0"/>
              </a:rPr>
              <a:t>trabalho.</a:t>
            </a:r>
            <a:endParaRPr lang="pt-BR" sz="5900" dirty="0">
              <a:latin typeface="Arial" pitchFamily="34" charset="0"/>
              <a:cs typeface="Arial" pitchFamily="34" charset="0"/>
            </a:endParaRPr>
          </a:p>
          <a:p>
            <a:pPr marL="114300" indent="0" algn="just">
              <a:buNone/>
            </a:pPr>
            <a:endParaRPr lang="pt-BR" sz="5900" dirty="0">
              <a:latin typeface="Arial" pitchFamily="34" charset="0"/>
              <a:cs typeface="Arial" pitchFamily="34" charset="0"/>
            </a:endParaRPr>
          </a:p>
          <a:p>
            <a:pPr marL="114300" indent="0" algn="just">
              <a:buNone/>
            </a:pPr>
            <a:r>
              <a:rPr lang="pt-BR" sz="5900" b="1" u="sng" dirty="0">
                <a:latin typeface="Arial" pitchFamily="34" charset="0"/>
                <a:cs typeface="Arial" pitchFamily="34" charset="0"/>
              </a:rPr>
              <a:t>Comunidade:</a:t>
            </a:r>
          </a:p>
          <a:p>
            <a:pPr marL="114300" indent="0" algn="just">
              <a:buNone/>
            </a:pPr>
            <a:r>
              <a:rPr lang="pt-BR" sz="5900" dirty="0">
                <a:latin typeface="Arial" pitchFamily="34" charset="0"/>
                <a:cs typeface="Arial" pitchFamily="34" charset="0"/>
              </a:rPr>
              <a:t>Maior cobertura e qualidade de </a:t>
            </a:r>
            <a:r>
              <a:rPr lang="pt-BR" sz="5900" dirty="0" smtClean="0">
                <a:latin typeface="Arial" pitchFamily="34" charset="0"/>
                <a:cs typeface="Arial" pitchFamily="34" charset="0"/>
              </a:rPr>
              <a:t>atendimento</a:t>
            </a:r>
            <a:r>
              <a:rPr lang="pt-BR" sz="5900" dirty="0">
                <a:latin typeface="Arial" pitchFamily="34" charset="0"/>
                <a:cs typeface="Arial" pitchFamily="34" charset="0"/>
              </a:rPr>
              <a:t>;</a:t>
            </a:r>
            <a:endParaRPr lang="pt-BR" sz="5900" dirty="0" smtClean="0">
              <a:latin typeface="Arial" pitchFamily="34" charset="0"/>
              <a:cs typeface="Arial" pitchFamily="34" charset="0"/>
            </a:endParaRPr>
          </a:p>
          <a:p>
            <a:pPr marL="114300" indent="0" algn="just">
              <a:buNone/>
            </a:pPr>
            <a:r>
              <a:rPr lang="pt-BR" sz="5900" dirty="0" smtClean="0">
                <a:latin typeface="Arial" pitchFamily="34" charset="0"/>
                <a:cs typeface="Arial" pitchFamily="34" charset="0"/>
              </a:rPr>
              <a:t>Maior engajamento </a:t>
            </a:r>
            <a:r>
              <a:rPr lang="pt-BR" sz="5900" dirty="0" smtClean="0">
                <a:latin typeface="Arial" pitchFamily="34" charset="0"/>
                <a:cs typeface="Arial" pitchFamily="34" charset="0"/>
              </a:rPr>
              <a:t>UBS-Comunidade</a:t>
            </a:r>
            <a:r>
              <a:rPr lang="pt-BR" sz="5900" dirty="0" smtClean="0">
                <a:latin typeface="Arial" pitchFamily="34" charset="0"/>
                <a:cs typeface="Arial" pitchFamily="34" charset="0"/>
              </a:rPr>
              <a:t>;</a:t>
            </a:r>
          </a:p>
          <a:p>
            <a:pPr marL="114300" indent="0" algn="just">
              <a:buNone/>
            </a:pPr>
            <a:r>
              <a:rPr lang="pt-BR" sz="5900" dirty="0" smtClean="0">
                <a:latin typeface="Arial" pitchFamily="34" charset="0"/>
                <a:cs typeface="Arial" pitchFamily="34" charset="0"/>
              </a:rPr>
              <a:t>Ações </a:t>
            </a:r>
            <a:r>
              <a:rPr lang="pt-BR" sz="5900" dirty="0">
                <a:latin typeface="Arial" pitchFamily="34" charset="0"/>
                <a:cs typeface="Arial" pitchFamily="34" charset="0"/>
              </a:rPr>
              <a:t>da intervenção incorporadas a rotina do </a:t>
            </a:r>
            <a:r>
              <a:rPr lang="pt-BR" sz="5900" dirty="0" smtClean="0">
                <a:latin typeface="Arial" pitchFamily="34" charset="0"/>
                <a:cs typeface="Arial" pitchFamily="34" charset="0"/>
              </a:rPr>
              <a:t>trabalho;</a:t>
            </a:r>
            <a:endParaRPr lang="pt-BR" sz="5900" dirty="0">
              <a:latin typeface="Arial" pitchFamily="34" charset="0"/>
              <a:cs typeface="Arial" pitchFamily="34" charset="0"/>
            </a:endParaRPr>
          </a:p>
          <a:p>
            <a:pPr marL="114300" indent="0" algn="just">
              <a:buNone/>
            </a:pPr>
            <a:r>
              <a:rPr lang="pt-BR" sz="5900" dirty="0">
                <a:latin typeface="Arial" pitchFamily="34" charset="0"/>
                <a:cs typeface="Arial" pitchFamily="34" charset="0"/>
              </a:rPr>
              <a:t>Mais conhecimento.</a:t>
            </a:r>
          </a:p>
          <a:p>
            <a:endParaRPr lang="pt-BR" dirty="0">
              <a:latin typeface="Arial" pitchFamily="34" charset="0"/>
              <a:cs typeface="Arial" pitchFamily="34" charset="0"/>
            </a:endParaRPr>
          </a:p>
          <a:p>
            <a:endParaRPr lang="pt-BR" dirty="0">
              <a:latin typeface="Arial" pitchFamily="34" charset="0"/>
              <a:cs typeface="Arial" pitchFamily="34" charset="0"/>
            </a:endParaRPr>
          </a:p>
        </p:txBody>
      </p:sp>
    </p:spTree>
    <p:extLst>
      <p:ext uri="{BB962C8B-B14F-4D97-AF65-F5344CB8AC3E}">
        <p14:creationId xmlns:p14="http://schemas.microsoft.com/office/powerpoint/2010/main" val="300133576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solidFill>
                  <a:schemeClr val="accent1">
                    <a:lumMod val="75000"/>
                  </a:schemeClr>
                </a:solidFill>
                <a:latin typeface="Arial" pitchFamily="34" charset="0"/>
                <a:cs typeface="Arial" pitchFamily="34" charset="0"/>
              </a:rPr>
              <a:t>Reflexão crítica sobre o processo pessoal de aprendizagem</a:t>
            </a:r>
          </a:p>
        </p:txBody>
      </p:sp>
      <p:sp>
        <p:nvSpPr>
          <p:cNvPr id="3" name="Espaço Reservado para Conteúdo 2"/>
          <p:cNvSpPr>
            <a:spLocks noGrp="1"/>
          </p:cNvSpPr>
          <p:nvPr>
            <p:ph idx="1"/>
          </p:nvPr>
        </p:nvSpPr>
        <p:spPr>
          <a:xfrm>
            <a:off x="214282" y="1357298"/>
            <a:ext cx="8643998" cy="5240054"/>
          </a:xfrm>
        </p:spPr>
        <p:txBody>
          <a:bodyPr>
            <a:noAutofit/>
          </a:bodyPr>
          <a:lstStyle/>
          <a:p>
            <a:pPr marL="114300" indent="0" algn="ctr">
              <a:buNone/>
            </a:pPr>
            <a:r>
              <a:rPr lang="pt-BR" sz="2400" b="1" u="sng" dirty="0">
                <a:latin typeface="Arial" pitchFamily="34" charset="0"/>
                <a:cs typeface="Arial" pitchFamily="34" charset="0"/>
              </a:rPr>
              <a:t>No inicio do curso:</a:t>
            </a:r>
          </a:p>
          <a:p>
            <a:pPr marL="114300" indent="0" algn="just">
              <a:buNone/>
            </a:pPr>
            <a:r>
              <a:rPr lang="pt-BR" sz="2400" dirty="0">
                <a:latin typeface="Arial" pitchFamily="34" charset="0"/>
                <a:cs typeface="Arial" pitchFamily="34" charset="0"/>
              </a:rPr>
              <a:t>─ Achava </a:t>
            </a:r>
            <a:r>
              <a:rPr lang="pt-BR" sz="2400" dirty="0" smtClean="0">
                <a:latin typeface="Arial" pitchFamily="34" charset="0"/>
                <a:cs typeface="Arial" pitchFamily="34" charset="0"/>
              </a:rPr>
              <a:t>ele cansativo, gerava ansiedade</a:t>
            </a:r>
            <a:r>
              <a:rPr lang="pt-BR" sz="2400" dirty="0" smtClean="0">
                <a:latin typeface="Arial" pitchFamily="34" charset="0"/>
                <a:cs typeface="Arial" pitchFamily="34" charset="0"/>
              </a:rPr>
              <a:t>, tensão, medo </a:t>
            </a:r>
            <a:r>
              <a:rPr lang="pt-BR" sz="2400" dirty="0" smtClean="0">
                <a:latin typeface="Arial" pitchFamily="34" charset="0"/>
                <a:cs typeface="Arial" pitchFamily="34" charset="0"/>
              </a:rPr>
              <a:t>do desconhecido .</a:t>
            </a:r>
            <a:endParaRPr lang="pt-BR" sz="2400" dirty="0">
              <a:latin typeface="Arial" pitchFamily="34" charset="0"/>
              <a:cs typeface="Arial" pitchFamily="34" charset="0"/>
            </a:endParaRPr>
          </a:p>
          <a:p>
            <a:pPr marL="114300" indent="0" algn="ctr">
              <a:buNone/>
            </a:pPr>
            <a:r>
              <a:rPr lang="pt-BR" sz="2400" b="1" u="sng" dirty="0" smtClean="0">
                <a:latin typeface="Arial" pitchFamily="34" charset="0"/>
                <a:cs typeface="Arial" pitchFamily="34" charset="0"/>
              </a:rPr>
              <a:t> </a:t>
            </a:r>
            <a:r>
              <a:rPr lang="pt-BR" sz="2400" b="1" u="sng" dirty="0">
                <a:latin typeface="Arial" pitchFamily="34" charset="0"/>
                <a:cs typeface="Arial" pitchFamily="34" charset="0"/>
              </a:rPr>
              <a:t>Após a intervenção :</a:t>
            </a:r>
          </a:p>
          <a:p>
            <a:pPr marL="114300" indent="0" algn="just">
              <a:buNone/>
            </a:pPr>
            <a:r>
              <a:rPr lang="pt-BR" sz="2400" dirty="0">
                <a:latin typeface="Arial" pitchFamily="34" charset="0"/>
                <a:cs typeface="Arial" pitchFamily="34" charset="0"/>
              </a:rPr>
              <a:t>─ </a:t>
            </a:r>
            <a:r>
              <a:rPr lang="pt-BR" sz="2400" dirty="0" smtClean="0">
                <a:latin typeface="Arial" pitchFamily="34" charset="0"/>
                <a:cs typeface="Arial" pitchFamily="34" charset="0"/>
              </a:rPr>
              <a:t>ampliou meus conhecimentos acerca da saúde da família, possibilitando relacionar os conhecimentos teóricos com práticos.</a:t>
            </a:r>
            <a:endParaRPr lang="pt-BR" sz="2400" dirty="0">
              <a:latin typeface="Arial" pitchFamily="34" charset="0"/>
              <a:cs typeface="Arial" pitchFamily="34" charset="0"/>
            </a:endParaRPr>
          </a:p>
          <a:p>
            <a:pPr marL="114300" indent="0" algn="just">
              <a:buNone/>
            </a:pPr>
            <a:r>
              <a:rPr lang="pt-BR" sz="2400" dirty="0">
                <a:latin typeface="Arial" pitchFamily="34" charset="0"/>
                <a:cs typeface="Arial" pitchFamily="34" charset="0"/>
              </a:rPr>
              <a:t>─ Elevou </a:t>
            </a:r>
            <a:r>
              <a:rPr lang="pt-BR" sz="2400" dirty="0" smtClean="0">
                <a:latin typeface="Arial" pitchFamily="34" charset="0"/>
                <a:cs typeface="Arial" pitchFamily="34" charset="0"/>
              </a:rPr>
              <a:t>minha </a:t>
            </a:r>
            <a:r>
              <a:rPr lang="pt-BR" sz="2400" dirty="0" smtClean="0">
                <a:latin typeface="Arial" pitchFamily="34" charset="0"/>
                <a:cs typeface="Arial" pitchFamily="34" charset="0"/>
              </a:rPr>
              <a:t>qualificação, </a:t>
            </a:r>
            <a:r>
              <a:rPr lang="pt-BR" sz="2400" dirty="0" smtClean="0">
                <a:latin typeface="Arial" pitchFamily="34" charset="0"/>
                <a:cs typeface="Arial" pitchFamily="34" charset="0"/>
              </a:rPr>
              <a:t>bem como </a:t>
            </a:r>
            <a:r>
              <a:rPr lang="pt-BR" sz="2400" dirty="0">
                <a:latin typeface="Arial" pitchFamily="34" charset="0"/>
                <a:cs typeface="Arial" pitchFamily="34" charset="0"/>
              </a:rPr>
              <a:t>a </a:t>
            </a:r>
            <a:r>
              <a:rPr lang="pt-BR" sz="2400" dirty="0" smtClean="0">
                <a:latin typeface="Arial" pitchFamily="34" charset="0"/>
                <a:cs typeface="Arial" pitchFamily="34" charset="0"/>
              </a:rPr>
              <a:t>do </a:t>
            </a:r>
            <a:r>
              <a:rPr lang="pt-BR" sz="2400" dirty="0">
                <a:latin typeface="Arial" pitchFamily="34" charset="0"/>
                <a:cs typeface="Arial" pitchFamily="34" charset="0"/>
              </a:rPr>
              <a:t>serviço.</a:t>
            </a:r>
          </a:p>
          <a:p>
            <a:pPr marL="114300" indent="0" algn="just">
              <a:buNone/>
            </a:pPr>
            <a:r>
              <a:rPr lang="pt-BR" sz="2400" dirty="0">
                <a:latin typeface="Arial" pitchFamily="34" charset="0"/>
                <a:cs typeface="Arial" pitchFamily="34" charset="0"/>
              </a:rPr>
              <a:t>─ </a:t>
            </a:r>
            <a:r>
              <a:rPr lang="pt-BR" sz="2400" dirty="0" smtClean="0">
                <a:latin typeface="Arial" pitchFamily="34" charset="0"/>
                <a:cs typeface="Arial" pitchFamily="34" charset="0"/>
              </a:rPr>
              <a:t>Ajudou-me </a:t>
            </a:r>
            <a:r>
              <a:rPr lang="pt-BR" sz="2400" dirty="0">
                <a:latin typeface="Arial" pitchFamily="34" charset="0"/>
                <a:cs typeface="Arial" pitchFamily="34" charset="0"/>
              </a:rPr>
              <a:t>a diagnosticar as deficiências na UBS além de aportar as ferramentas para sua solução.</a:t>
            </a:r>
          </a:p>
          <a:p>
            <a:pPr marL="114300" indent="0" algn="just">
              <a:buNone/>
            </a:pPr>
            <a:r>
              <a:rPr lang="pt-BR" sz="2400" dirty="0">
                <a:latin typeface="Arial" pitchFamily="34" charset="0"/>
                <a:cs typeface="Arial" pitchFamily="34" charset="0"/>
              </a:rPr>
              <a:t>─ </a:t>
            </a:r>
            <a:r>
              <a:rPr lang="pt-BR" sz="2400" dirty="0">
                <a:latin typeface="Arial" pitchFamily="34" charset="0"/>
                <a:cs typeface="Arial" pitchFamily="34" charset="0"/>
              </a:rPr>
              <a:t>P</a:t>
            </a:r>
            <a:r>
              <a:rPr lang="pt-BR" sz="2400" dirty="0" smtClean="0">
                <a:latin typeface="Arial" pitchFamily="34" charset="0"/>
                <a:cs typeface="Arial" pitchFamily="34" charset="0"/>
              </a:rPr>
              <a:t>ossibilitou-me </a:t>
            </a:r>
            <a:r>
              <a:rPr lang="pt-BR" sz="2400" dirty="0" smtClean="0">
                <a:latin typeface="Arial" pitchFamily="34" charset="0"/>
                <a:cs typeface="Arial" pitchFamily="34" charset="0"/>
              </a:rPr>
              <a:t>enfrentar o desafio de implementar o programa na UBS.</a:t>
            </a:r>
            <a:endParaRPr lang="pt-BR" sz="2400" dirty="0">
              <a:latin typeface="Arial" pitchFamily="34" charset="0"/>
              <a:cs typeface="Arial" pitchFamily="34" charset="0"/>
            </a:endParaRPr>
          </a:p>
          <a:p>
            <a:endParaRPr lang="pt-BR" sz="2800" dirty="0">
              <a:latin typeface="Arial" pitchFamily="34" charset="0"/>
              <a:cs typeface="Arial" pitchFamily="34" charset="0"/>
            </a:endParaRPr>
          </a:p>
        </p:txBody>
      </p:sp>
    </p:spTree>
    <p:extLst>
      <p:ext uri="{BB962C8B-B14F-4D97-AF65-F5344CB8AC3E}">
        <p14:creationId xmlns:p14="http://schemas.microsoft.com/office/powerpoint/2010/main" val="1530432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itchFamily="34" charset="0"/>
                <a:cs typeface="Arial" pitchFamily="34" charset="0"/>
              </a:rPr>
              <a:t>Sala </a:t>
            </a:r>
            <a:r>
              <a:rPr lang="pt-BR" dirty="0" smtClean="0">
                <a:latin typeface="Arial" pitchFamily="34" charset="0"/>
                <a:cs typeface="Arial" pitchFamily="34" charset="0"/>
              </a:rPr>
              <a:t>de</a:t>
            </a:r>
            <a:r>
              <a:rPr lang="pt-BR" dirty="0" smtClean="0">
                <a:latin typeface="Arial" pitchFamily="34" charset="0"/>
                <a:cs typeface="Arial" pitchFamily="34" charset="0"/>
              </a:rPr>
              <a:t> coleta de exames</a:t>
            </a:r>
            <a:endParaRPr lang="pt-BR" dirty="0">
              <a:latin typeface="Arial" pitchFamily="34" charset="0"/>
              <a:cs typeface="Arial" pitchFamily="34" charset="0"/>
            </a:endParaRPr>
          </a:p>
        </p:txBody>
      </p:sp>
      <p:pic>
        <p:nvPicPr>
          <p:cNvPr id="11" name="Espaço Reservado para Conteúdo 10" descr="D:\PC\Downloads\11922828_1621338581472725_1800020096450411526_o.jpg"/>
          <p:cNvPicPr>
            <a:picLocks noGrp="1"/>
          </p:cNvPicPr>
          <p:nvPr>
            <p:ph idx="1"/>
          </p:nvPr>
        </p:nvPicPr>
        <p:blipFill>
          <a:blip r:embed="rId2"/>
          <a:srcRect/>
          <a:stretch>
            <a:fillRect/>
          </a:stretch>
        </p:blipFill>
        <p:spPr bwMode="auto">
          <a:xfrm>
            <a:off x="428597" y="1643050"/>
            <a:ext cx="4214841" cy="4483113"/>
          </a:xfrm>
          <a:prstGeom prst="rect">
            <a:avLst/>
          </a:prstGeom>
          <a:ln>
            <a:noFill/>
          </a:ln>
          <a:effectLst>
            <a:outerShdw blurRad="292100" dist="139700" dir="2700000" algn="tl" rotWithShape="0">
              <a:srgbClr val="333333">
                <a:alpha val="65000"/>
              </a:srgbClr>
            </a:outerShdw>
          </a:effectLst>
        </p:spPr>
      </p:pic>
      <p:pic>
        <p:nvPicPr>
          <p:cNvPr id="12" name="Imagem 11" descr="D:\PC\Downloads\11958253_1621338754806041_6852759734499993437_o.jpg"/>
          <p:cNvPicPr/>
          <p:nvPr/>
        </p:nvPicPr>
        <p:blipFill>
          <a:blip r:embed="rId3"/>
          <a:srcRect/>
          <a:stretch>
            <a:fillRect/>
          </a:stretch>
        </p:blipFill>
        <p:spPr bwMode="auto">
          <a:xfrm>
            <a:off x="4714876" y="1643050"/>
            <a:ext cx="4214842" cy="4500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5902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latin typeface="Arial" pitchFamily="34" charset="0"/>
                <a:cs typeface="Arial" pitchFamily="34" charset="0"/>
              </a:rPr>
              <a:t>Equipe de </a:t>
            </a:r>
            <a:r>
              <a:rPr lang="pt-BR" dirty="0" smtClean="0">
                <a:latin typeface="Arial" pitchFamily="34" charset="0"/>
                <a:cs typeface="Arial" pitchFamily="34" charset="0"/>
              </a:rPr>
              <a:t>Saúde Colônia </a:t>
            </a:r>
            <a:r>
              <a:rPr lang="pt-BR" dirty="0" smtClean="0">
                <a:latin typeface="Arial" pitchFamily="34" charset="0"/>
                <a:cs typeface="Arial" pitchFamily="34" charset="0"/>
              </a:rPr>
              <a:t>Triunfo</a:t>
            </a:r>
            <a:endParaRPr lang="pt-BR" dirty="0">
              <a:latin typeface="Arial" pitchFamily="34" charset="0"/>
              <a:cs typeface="Arial" pitchFamily="34" charset="0"/>
            </a:endParaRPr>
          </a:p>
        </p:txBody>
      </p:sp>
      <p:pic>
        <p:nvPicPr>
          <p:cNvPr id="4" name="Espaço Reservado para Conteúdo 3" descr="D:\PC\Downloads\11921723_1621338461472737_8737513886397012731_o.jpg"/>
          <p:cNvPicPr>
            <a:picLocks noGrp="1"/>
          </p:cNvPicPr>
          <p:nvPr>
            <p:ph idx="1"/>
          </p:nvPr>
        </p:nvPicPr>
        <p:blipFill>
          <a:blip r:embed="rId2"/>
          <a:srcRect/>
          <a:stretch>
            <a:fillRect/>
          </a:stretch>
        </p:blipFill>
        <p:spPr bwMode="auto">
          <a:xfrm>
            <a:off x="785786" y="1600200"/>
            <a:ext cx="7429551" cy="49251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746650"/>
          </a:xfrm>
        </p:spPr>
        <p:txBody>
          <a:bodyPr>
            <a:normAutofit/>
          </a:bodyPr>
          <a:lstStyle/>
          <a:p>
            <a:r>
              <a:rPr lang="pt-BR" sz="4800" smtClean="0">
                <a:solidFill>
                  <a:schemeClr val="tx2">
                    <a:lumMod val="75000"/>
                  </a:schemeClr>
                </a:solidFill>
                <a:latin typeface="Comic Sans MS" pitchFamily="66" charset="0"/>
                <a:cs typeface="Arial" pitchFamily="34" charset="0"/>
              </a:rPr>
              <a:t>Muito</a:t>
            </a:r>
            <a:r>
              <a:rPr lang="pt-BR" sz="4800" smtClean="0">
                <a:latin typeface="Comic Sans MS" pitchFamily="66" charset="0"/>
                <a:cs typeface="Arial" pitchFamily="34" charset="0"/>
              </a:rPr>
              <a:t> </a:t>
            </a:r>
            <a:r>
              <a:rPr lang="pt-BR" sz="4800" smtClean="0">
                <a:solidFill>
                  <a:schemeClr val="tx2">
                    <a:lumMod val="75000"/>
                  </a:schemeClr>
                </a:solidFill>
                <a:latin typeface="Comic Sans MS" pitchFamily="66" charset="0"/>
                <a:cs typeface="Arial" pitchFamily="34" charset="0"/>
              </a:rPr>
              <a:t>obrigada!</a:t>
            </a:r>
            <a:r>
              <a:rPr lang="pt-BR" sz="4800" dirty="0">
                <a:solidFill>
                  <a:schemeClr val="tx2">
                    <a:lumMod val="75000"/>
                  </a:schemeClr>
                </a:solidFill>
                <a:latin typeface="Comic Sans MS" pitchFamily="66" charset="0"/>
                <a:cs typeface="Arial" pitchFamily="34" charset="0"/>
              </a:rPr>
              <a:t/>
            </a:r>
            <a:br>
              <a:rPr lang="pt-BR" sz="4800" dirty="0">
                <a:solidFill>
                  <a:schemeClr val="tx2">
                    <a:lumMod val="75000"/>
                  </a:schemeClr>
                </a:solidFill>
                <a:latin typeface="Comic Sans MS" pitchFamily="66" charset="0"/>
                <a:cs typeface="Arial" pitchFamily="34" charset="0"/>
              </a:rPr>
            </a:br>
            <a:endParaRPr lang="pt-BR" sz="4800" dirty="0">
              <a:latin typeface="Comic Sans MS" pitchFamily="66" charset="0"/>
            </a:endParaRPr>
          </a:p>
        </p:txBody>
      </p:sp>
    </p:spTree>
    <p:extLst>
      <p:ext uri="{BB962C8B-B14F-4D97-AF65-F5344CB8AC3E}">
        <p14:creationId xmlns:p14="http://schemas.microsoft.com/office/powerpoint/2010/main" val="267850204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Localização de Cerrito"/>
          <p:cNvPicPr>
            <a:picLocks noGrp="1"/>
          </p:cNvPicPr>
          <p:nvPr>
            <p:ph idx="1"/>
          </p:nvPr>
        </p:nvPicPr>
        <p:blipFill rotWithShape="1">
          <a:blip r:embed="rId2">
            <a:extLst>
              <a:ext uri="{28A0092B-C50C-407E-A947-70E740481C1C}">
                <a14:useLocalDpi xmlns:a14="http://schemas.microsoft.com/office/drawing/2010/main" val="0"/>
              </a:ext>
            </a:extLst>
          </a:blip>
          <a:srcRect r="21559"/>
          <a:stretch/>
        </p:blipFill>
        <p:spPr bwMode="auto">
          <a:xfrm>
            <a:off x="467544" y="1196752"/>
            <a:ext cx="4113918"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aixaDeTexto 6"/>
          <p:cNvSpPr txBox="1"/>
          <p:nvPr/>
        </p:nvSpPr>
        <p:spPr>
          <a:xfrm>
            <a:off x="4745421" y="188640"/>
            <a:ext cx="4147059" cy="6555641"/>
          </a:xfrm>
          <a:prstGeom prst="rect">
            <a:avLst/>
          </a:prstGeom>
          <a:noFill/>
        </p:spPr>
        <p:txBody>
          <a:bodyPr wrap="square" rtlCol="0">
            <a:spAutoFit/>
          </a:bodyPr>
          <a:lstStyle/>
          <a:p>
            <a:pPr marL="342900" indent="-342900" algn="just">
              <a:lnSpc>
                <a:spcPct val="150000"/>
              </a:lnSpc>
              <a:buFont typeface="Arial" pitchFamily="34" charset="0"/>
              <a:buChar char="•"/>
            </a:pPr>
            <a:r>
              <a:rPr lang="pt-BR" sz="2000" dirty="0">
                <a:latin typeface="Arial" pitchFamily="34" charset="0"/>
                <a:cs typeface="Arial" pitchFamily="34" charset="0"/>
              </a:rPr>
              <a:t>Município Pelotas com uma população de 328.275 </a:t>
            </a:r>
            <a:r>
              <a:rPr lang="pt-BR" sz="2000" dirty="0" smtClean="0">
                <a:latin typeface="Arial" pitchFamily="34" charset="0"/>
                <a:cs typeface="Arial" pitchFamily="34" charset="0"/>
              </a:rPr>
              <a:t>habitantes;</a:t>
            </a:r>
          </a:p>
          <a:p>
            <a:pPr algn="just">
              <a:lnSpc>
                <a:spcPct val="150000"/>
              </a:lnSpc>
            </a:pPr>
            <a:endParaRPr lang="pt-BR" sz="2000" dirty="0" smtClean="0">
              <a:latin typeface="Arial" pitchFamily="34" charset="0"/>
              <a:cs typeface="Arial" pitchFamily="34" charset="0"/>
            </a:endParaRPr>
          </a:p>
          <a:p>
            <a:pPr marL="342900" indent="-342900" algn="just">
              <a:lnSpc>
                <a:spcPct val="150000"/>
              </a:lnSpc>
              <a:buFont typeface="Arial" pitchFamily="34" charset="0"/>
              <a:buChar char="•"/>
            </a:pPr>
            <a:r>
              <a:rPr lang="pt-BR" sz="2000" dirty="0" smtClean="0">
                <a:latin typeface="Arial" pitchFamily="34" charset="0"/>
                <a:cs typeface="Arial" pitchFamily="34" charset="0"/>
              </a:rPr>
              <a:t>51 </a:t>
            </a:r>
            <a:r>
              <a:rPr lang="pt-BR" sz="2000" dirty="0">
                <a:latin typeface="Arial" pitchFamily="34" charset="0"/>
                <a:cs typeface="Arial" pitchFamily="34" charset="0"/>
              </a:rPr>
              <a:t>UBS (20 tradicionais e 31 com ESF</a:t>
            </a:r>
            <a:r>
              <a:rPr lang="pt-BR" sz="2000" dirty="0" smtClean="0">
                <a:latin typeface="Arial" pitchFamily="34" charset="0"/>
                <a:cs typeface="Arial" pitchFamily="34" charset="0"/>
              </a:rPr>
              <a:t>);</a:t>
            </a:r>
          </a:p>
          <a:p>
            <a:pPr marL="342900" indent="-342900" algn="just">
              <a:lnSpc>
                <a:spcPct val="150000"/>
              </a:lnSpc>
              <a:buFont typeface="Arial" pitchFamily="34" charset="0"/>
              <a:buChar char="•"/>
            </a:pPr>
            <a:r>
              <a:rPr lang="pt-BR" sz="2000" dirty="0" smtClean="0">
                <a:latin typeface="Arial" pitchFamily="34" charset="0"/>
                <a:cs typeface="Arial" pitchFamily="34" charset="0"/>
              </a:rPr>
              <a:t> </a:t>
            </a:r>
            <a:r>
              <a:rPr lang="pt-BR" sz="2000" dirty="0">
                <a:latin typeface="Arial" pitchFamily="34" charset="0"/>
                <a:cs typeface="Arial" pitchFamily="34" charset="0"/>
              </a:rPr>
              <a:t>03 hospitais (Beneficência Portuguesa, Santa Casa e São Francisco</a:t>
            </a:r>
            <a:r>
              <a:rPr lang="pt-BR" sz="2000" dirty="0" smtClean="0">
                <a:latin typeface="Arial" pitchFamily="34" charset="0"/>
                <a:cs typeface="Arial" pitchFamily="34" charset="0"/>
              </a:rPr>
              <a:t>), 01 </a:t>
            </a:r>
            <a:r>
              <a:rPr lang="pt-BR" sz="2000" dirty="0">
                <a:latin typeface="Arial" pitchFamily="34" charset="0"/>
                <a:cs typeface="Arial" pitchFamily="34" charset="0"/>
              </a:rPr>
              <a:t>hospital psiquiátrico, 7 CAPS, 01 Pronto </a:t>
            </a:r>
            <a:r>
              <a:rPr lang="pt-BR" sz="2000" dirty="0" smtClean="0">
                <a:latin typeface="Arial" pitchFamily="34" charset="0"/>
                <a:cs typeface="Arial" pitchFamily="34" charset="0"/>
              </a:rPr>
              <a:t>Socorro;</a:t>
            </a:r>
          </a:p>
          <a:p>
            <a:pPr marL="342900" indent="-342900" algn="just">
              <a:lnSpc>
                <a:spcPct val="150000"/>
              </a:lnSpc>
              <a:buFont typeface="Arial" pitchFamily="34" charset="0"/>
              <a:buChar char="•"/>
            </a:pPr>
            <a:endParaRPr lang="pt-BR" sz="2000" dirty="0" smtClean="0">
              <a:latin typeface="Arial" pitchFamily="34" charset="0"/>
              <a:cs typeface="Arial" pitchFamily="34" charset="0"/>
            </a:endParaRPr>
          </a:p>
          <a:p>
            <a:pPr marL="342900" indent="-342900" algn="just">
              <a:lnSpc>
                <a:spcPct val="150000"/>
              </a:lnSpc>
              <a:buFont typeface="Arial" pitchFamily="34" charset="0"/>
              <a:buChar char="•"/>
            </a:pPr>
            <a:r>
              <a:rPr lang="pt-BR" sz="2000" dirty="0" smtClean="0">
                <a:latin typeface="Arial" pitchFamily="34" charset="0"/>
                <a:cs typeface="Arial" pitchFamily="34" charset="0"/>
              </a:rPr>
              <a:t>02 </a:t>
            </a:r>
            <a:r>
              <a:rPr lang="pt-BR" sz="2000" dirty="0">
                <a:latin typeface="Arial" pitchFamily="34" charset="0"/>
                <a:cs typeface="Arial" pitchFamily="34" charset="0"/>
              </a:rPr>
              <a:t>Centros de Especialidades Odontológicas (CEO).</a:t>
            </a:r>
            <a:endParaRPr lang="pt-BR" sz="2000" dirty="0"/>
          </a:p>
        </p:txBody>
      </p:sp>
    </p:spTree>
    <p:extLst>
      <p:ext uri="{BB962C8B-B14F-4D97-AF65-F5344CB8AC3E}">
        <p14:creationId xmlns:p14="http://schemas.microsoft.com/office/powerpoint/2010/main" val="2216784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60648"/>
            <a:ext cx="8229600" cy="6471228"/>
          </a:xfrm>
        </p:spPr>
        <p:txBody>
          <a:bodyPr>
            <a:normAutofit/>
          </a:bodyPr>
          <a:lstStyle/>
          <a:p>
            <a:pPr marL="0" indent="0" algn="ctr">
              <a:lnSpc>
                <a:spcPct val="150000"/>
              </a:lnSpc>
              <a:buNone/>
            </a:pPr>
            <a:r>
              <a:rPr lang="pt-BR" sz="2400" dirty="0" smtClean="0">
                <a:latin typeface="Arial" pitchFamily="34" charset="0"/>
                <a:cs typeface="Arial" pitchFamily="34" charset="0"/>
              </a:rPr>
              <a:t> </a:t>
            </a:r>
            <a:r>
              <a:rPr lang="pt-BR" sz="2400" b="1" dirty="0" smtClean="0">
                <a:latin typeface="Arial" pitchFamily="34" charset="0"/>
                <a:cs typeface="Arial" pitchFamily="34" charset="0"/>
              </a:rPr>
              <a:t>UBS Colônia Triunfo </a:t>
            </a:r>
            <a:r>
              <a:rPr lang="pt-BR" sz="2400" dirty="0" smtClean="0">
                <a:latin typeface="Arial" pitchFamily="34" charset="0"/>
                <a:cs typeface="Arial" pitchFamily="34" charset="0"/>
              </a:rPr>
              <a:t>fica na área rural do município de </a:t>
            </a:r>
            <a:r>
              <a:rPr lang="pt-BR" sz="2400" dirty="0" err="1" smtClean="0">
                <a:latin typeface="Arial" pitchFamily="34" charset="0"/>
                <a:cs typeface="Arial" pitchFamily="34" charset="0"/>
              </a:rPr>
              <a:t>Pelotas-RS</a:t>
            </a:r>
            <a:r>
              <a:rPr lang="pt-BR" sz="2400" dirty="0" smtClean="0">
                <a:latin typeface="Arial" pitchFamily="34" charset="0"/>
                <a:cs typeface="Arial" pitchFamily="34" charset="0"/>
              </a:rPr>
              <a:t>. Tem aproximadamente </a:t>
            </a:r>
            <a:r>
              <a:rPr lang="pt-BR" sz="2400" b="1" dirty="0" smtClean="0">
                <a:latin typeface="Arial" pitchFamily="34" charset="0"/>
                <a:cs typeface="Arial" pitchFamily="34" charset="0"/>
              </a:rPr>
              <a:t>2.188 habitantes</a:t>
            </a:r>
            <a:r>
              <a:rPr lang="pt-BR" sz="2400" dirty="0" smtClean="0">
                <a:latin typeface="Arial" pitchFamily="34" charset="0"/>
                <a:cs typeface="Arial" pitchFamily="34" charset="0"/>
              </a:rPr>
              <a:t>, com um quilombo e descendentes de </a:t>
            </a:r>
            <a:r>
              <a:rPr lang="pt-BR" sz="2400" dirty="0" smtClean="0">
                <a:latin typeface="Arial" pitchFamily="34" charset="0"/>
                <a:cs typeface="Arial" pitchFamily="34" charset="0"/>
              </a:rPr>
              <a:t>alemães.</a:t>
            </a:r>
            <a:endParaRPr lang="pt-BR" sz="2400" dirty="0" smtClean="0">
              <a:latin typeface="Arial" pitchFamily="34" charset="0"/>
              <a:cs typeface="Arial" pitchFamily="34" charset="0"/>
            </a:endParaRPr>
          </a:p>
          <a:p>
            <a:pPr marL="0" indent="0" algn="ctr">
              <a:lnSpc>
                <a:spcPct val="150000"/>
              </a:lnSpc>
              <a:buNone/>
            </a:pPr>
            <a:r>
              <a:rPr lang="pt-BR" sz="2400" dirty="0" smtClean="0">
                <a:latin typeface="Arial" pitchFamily="34" charset="0"/>
                <a:cs typeface="Arial" pitchFamily="34" charset="0"/>
              </a:rPr>
              <a:t>Boa </a:t>
            </a:r>
            <a:r>
              <a:rPr lang="pt-BR" sz="2400" dirty="0">
                <a:latin typeface="Arial" pitchFamily="34" charset="0"/>
                <a:cs typeface="Arial" pitchFamily="34" charset="0"/>
              </a:rPr>
              <a:t>estrutura física, </a:t>
            </a:r>
            <a:r>
              <a:rPr lang="pt-BR" sz="2400" b="1" dirty="0">
                <a:latin typeface="Arial" pitchFamily="34" charset="0"/>
                <a:cs typeface="Arial" pitchFamily="34" charset="0"/>
              </a:rPr>
              <a:t>1 ESF </a:t>
            </a:r>
            <a:r>
              <a:rPr lang="pt-BR" sz="2400" b="1" dirty="0" smtClean="0">
                <a:latin typeface="Arial" pitchFamily="34" charset="0"/>
                <a:cs typeface="Arial" pitchFamily="34" charset="0"/>
              </a:rPr>
              <a:t>incompleta</a:t>
            </a:r>
            <a:r>
              <a:rPr lang="pt-BR" sz="2400" dirty="0" smtClean="0">
                <a:latin typeface="Arial" pitchFamily="34" charset="0"/>
                <a:cs typeface="Arial" pitchFamily="34" charset="0"/>
              </a:rPr>
              <a:t>.</a:t>
            </a:r>
          </a:p>
          <a:p>
            <a:pPr marL="0" indent="0" algn="ctr">
              <a:lnSpc>
                <a:spcPct val="150000"/>
              </a:lnSpc>
              <a:buNone/>
            </a:pPr>
            <a:endParaRPr lang="pt-BR" sz="2400" dirty="0">
              <a:latin typeface="Arial" pitchFamily="34" charset="0"/>
              <a:cs typeface="Arial" pitchFamily="34" charset="0"/>
            </a:endParaRPr>
          </a:p>
          <a:p>
            <a:pPr algn="ctr">
              <a:lnSpc>
                <a:spcPct val="150000"/>
              </a:lnSpc>
            </a:pPr>
            <a:endParaRPr lang="pt-BR" sz="2400" dirty="0">
              <a:latin typeface="Arial" pitchFamily="34" charset="0"/>
              <a:cs typeface="Arial" pitchFamily="34" charset="0"/>
            </a:endParaRPr>
          </a:p>
          <a:p>
            <a:pPr algn="ctr">
              <a:lnSpc>
                <a:spcPct val="150000"/>
              </a:lnSpc>
            </a:pPr>
            <a:endParaRPr lang="pt-BR" sz="2400" dirty="0">
              <a:latin typeface="Arial" pitchFamily="34" charset="0"/>
              <a:cs typeface="Arial" pitchFamily="34" charset="0"/>
            </a:endParaRPr>
          </a:p>
        </p:txBody>
      </p:sp>
      <p:pic>
        <p:nvPicPr>
          <p:cNvPr id="7" name="Imagem 6" descr="D:\PC\Downloads\11889949_1621336394806277_1652563603515211270_o.jpg"/>
          <p:cNvPicPr/>
          <p:nvPr/>
        </p:nvPicPr>
        <p:blipFill>
          <a:blip r:embed="rId2"/>
          <a:srcRect/>
          <a:stretch>
            <a:fillRect/>
          </a:stretch>
        </p:blipFill>
        <p:spPr bwMode="auto">
          <a:xfrm>
            <a:off x="1214414" y="2500306"/>
            <a:ext cx="6643733" cy="41434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099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4000" dirty="0">
                <a:solidFill>
                  <a:schemeClr val="accent1">
                    <a:lumMod val="75000"/>
                  </a:schemeClr>
                </a:solidFill>
                <a:latin typeface="Arial" pitchFamily="34" charset="0"/>
                <a:cs typeface="Arial" pitchFamily="34" charset="0"/>
              </a:rPr>
              <a:t>Situação da ação programática antes da intervenção:</a:t>
            </a:r>
          </a:p>
        </p:txBody>
      </p:sp>
      <p:sp>
        <p:nvSpPr>
          <p:cNvPr id="3" name="Espaço Reservado para Conteúdo 2"/>
          <p:cNvSpPr>
            <a:spLocks noGrp="1"/>
          </p:cNvSpPr>
          <p:nvPr>
            <p:ph idx="1"/>
          </p:nvPr>
        </p:nvSpPr>
        <p:spPr>
          <a:xfrm>
            <a:off x="395536" y="1772816"/>
            <a:ext cx="8496944" cy="4968552"/>
          </a:xfrm>
        </p:spPr>
        <p:txBody>
          <a:bodyPr>
            <a:normAutofit fontScale="62500" lnSpcReduction="20000"/>
          </a:bodyPr>
          <a:lstStyle/>
          <a:p>
            <a:pPr algn="just">
              <a:lnSpc>
                <a:spcPct val="170000"/>
              </a:lnSpc>
            </a:pPr>
            <a:r>
              <a:rPr lang="pt-BR" dirty="0">
                <a:latin typeface="Arial" pitchFamily="34" charset="0"/>
                <a:cs typeface="Arial" pitchFamily="34" charset="0"/>
              </a:rPr>
              <a:t>Baixa </a:t>
            </a:r>
            <a:r>
              <a:rPr lang="pt-BR" dirty="0" smtClean="0">
                <a:latin typeface="Arial" pitchFamily="34" charset="0"/>
                <a:cs typeface="Arial" pitchFamily="34" charset="0"/>
              </a:rPr>
              <a:t>cobertura;</a:t>
            </a:r>
            <a:endParaRPr lang="pt-BR" dirty="0">
              <a:latin typeface="Arial" pitchFamily="34" charset="0"/>
              <a:cs typeface="Arial" pitchFamily="34" charset="0"/>
            </a:endParaRPr>
          </a:p>
          <a:p>
            <a:pPr algn="just">
              <a:lnSpc>
                <a:spcPct val="170000"/>
              </a:lnSpc>
            </a:pPr>
            <a:r>
              <a:rPr lang="pt-BR" dirty="0" smtClean="0">
                <a:latin typeface="Arial" pitchFamily="34" charset="0"/>
                <a:cs typeface="Arial" pitchFamily="34" charset="0"/>
              </a:rPr>
              <a:t>Nenhum </a:t>
            </a:r>
            <a:r>
              <a:rPr lang="pt-BR" dirty="0">
                <a:latin typeface="Arial" pitchFamily="34" charset="0"/>
                <a:cs typeface="Arial" pitchFamily="34" charset="0"/>
              </a:rPr>
              <a:t>trabalho com </a:t>
            </a:r>
            <a:r>
              <a:rPr lang="pt-BR" dirty="0" smtClean="0">
                <a:latin typeface="Arial" pitchFamily="34" charset="0"/>
                <a:cs typeface="Arial" pitchFamily="34" charset="0"/>
              </a:rPr>
              <a:t>mulheres para controle do câncer de colo de útero e câncer de </a:t>
            </a:r>
            <a:r>
              <a:rPr lang="pt-BR" dirty="0" smtClean="0">
                <a:latin typeface="Arial" pitchFamily="34" charset="0"/>
                <a:cs typeface="Arial" pitchFamily="34" charset="0"/>
              </a:rPr>
              <a:t>mama;</a:t>
            </a:r>
            <a:endParaRPr lang="pt-BR" dirty="0">
              <a:latin typeface="Arial" pitchFamily="34" charset="0"/>
              <a:cs typeface="Arial" pitchFamily="34" charset="0"/>
            </a:endParaRPr>
          </a:p>
          <a:p>
            <a:pPr algn="just">
              <a:lnSpc>
                <a:spcPct val="170000"/>
              </a:lnSpc>
            </a:pPr>
            <a:r>
              <a:rPr lang="pt-BR" dirty="0">
                <a:latin typeface="Arial" pitchFamily="34" charset="0"/>
                <a:cs typeface="Arial" pitchFamily="34" charset="0"/>
              </a:rPr>
              <a:t>Qualidade de atendimento inadequado, trabalho não planejado nem </a:t>
            </a:r>
            <a:r>
              <a:rPr lang="pt-BR" dirty="0" smtClean="0">
                <a:latin typeface="Arial" pitchFamily="34" charset="0"/>
                <a:cs typeface="Arial" pitchFamily="34" charset="0"/>
              </a:rPr>
              <a:t>monitorado;</a:t>
            </a:r>
            <a:endParaRPr lang="pt-BR" dirty="0">
              <a:latin typeface="Arial" pitchFamily="34" charset="0"/>
              <a:cs typeface="Arial" pitchFamily="34" charset="0"/>
            </a:endParaRPr>
          </a:p>
          <a:p>
            <a:pPr algn="just">
              <a:lnSpc>
                <a:spcPct val="170000"/>
              </a:lnSpc>
            </a:pPr>
            <a:r>
              <a:rPr lang="pt-BR" dirty="0">
                <a:latin typeface="Arial" pitchFamily="34" charset="0"/>
                <a:cs typeface="Arial" pitchFamily="34" charset="0"/>
              </a:rPr>
              <a:t>Registros </a:t>
            </a:r>
            <a:r>
              <a:rPr lang="pt-BR" dirty="0" smtClean="0">
                <a:latin typeface="Arial" pitchFamily="34" charset="0"/>
                <a:cs typeface="Arial" pitchFamily="34" charset="0"/>
              </a:rPr>
              <a:t>inadequados;</a:t>
            </a:r>
            <a:endParaRPr lang="pt-BR" dirty="0">
              <a:latin typeface="Arial" pitchFamily="34" charset="0"/>
              <a:cs typeface="Arial" pitchFamily="34" charset="0"/>
            </a:endParaRPr>
          </a:p>
          <a:p>
            <a:pPr algn="just">
              <a:lnSpc>
                <a:spcPct val="170000"/>
              </a:lnSpc>
            </a:pPr>
            <a:r>
              <a:rPr lang="pt-BR" dirty="0">
                <a:latin typeface="Arial" pitchFamily="34" charset="0"/>
                <a:cs typeface="Arial" pitchFamily="34" charset="0"/>
              </a:rPr>
              <a:t>Má adesão das </a:t>
            </a:r>
            <a:r>
              <a:rPr lang="pt-BR" dirty="0" smtClean="0">
                <a:latin typeface="Arial" pitchFamily="34" charset="0"/>
                <a:cs typeface="Arial" pitchFamily="34" charset="0"/>
              </a:rPr>
              <a:t>mulheres </a:t>
            </a:r>
            <a:r>
              <a:rPr lang="pt-BR" dirty="0">
                <a:latin typeface="Arial" pitchFamily="34" charset="0"/>
                <a:cs typeface="Arial" pitchFamily="34" charset="0"/>
              </a:rPr>
              <a:t>ao </a:t>
            </a:r>
            <a:r>
              <a:rPr lang="pt-BR" dirty="0" smtClean="0">
                <a:latin typeface="Arial" pitchFamily="34" charset="0"/>
                <a:cs typeface="Arial" pitchFamily="34" charset="0"/>
              </a:rPr>
              <a:t>programa;</a:t>
            </a:r>
            <a:endParaRPr lang="pt-BR" dirty="0">
              <a:latin typeface="Arial" pitchFamily="34" charset="0"/>
              <a:cs typeface="Arial" pitchFamily="34" charset="0"/>
            </a:endParaRPr>
          </a:p>
          <a:p>
            <a:pPr algn="just">
              <a:lnSpc>
                <a:spcPct val="170000"/>
              </a:lnSpc>
            </a:pPr>
            <a:r>
              <a:rPr lang="pt-BR" dirty="0">
                <a:latin typeface="Arial" pitchFamily="34" charset="0"/>
                <a:cs typeface="Arial" pitchFamily="34" charset="0"/>
              </a:rPr>
              <a:t>Falta de busca </a:t>
            </a:r>
            <a:r>
              <a:rPr lang="pt-BR" dirty="0" smtClean="0">
                <a:latin typeface="Arial" pitchFamily="34" charset="0"/>
                <a:cs typeface="Arial" pitchFamily="34" charset="0"/>
              </a:rPr>
              <a:t>ativa;</a:t>
            </a:r>
            <a:endParaRPr lang="pt-BR" dirty="0">
              <a:latin typeface="Arial" pitchFamily="34" charset="0"/>
              <a:cs typeface="Arial" pitchFamily="34" charset="0"/>
            </a:endParaRPr>
          </a:p>
          <a:p>
            <a:pPr algn="just">
              <a:lnSpc>
                <a:spcPct val="170000"/>
              </a:lnSpc>
            </a:pPr>
            <a:r>
              <a:rPr lang="pt-BR" dirty="0">
                <a:latin typeface="Arial" pitchFamily="34" charset="0"/>
                <a:cs typeface="Arial" pitchFamily="34" charset="0"/>
              </a:rPr>
              <a:t>Poucas atividades educativas.</a:t>
            </a:r>
          </a:p>
          <a:p>
            <a:pPr algn="just">
              <a:lnSpc>
                <a:spcPct val="170000"/>
              </a:lnSpc>
            </a:pPr>
            <a:endParaRPr lang="pt-BR" dirty="0">
              <a:latin typeface="Arial" pitchFamily="34" charset="0"/>
              <a:cs typeface="Arial" pitchFamily="34" charset="0"/>
            </a:endParaRPr>
          </a:p>
        </p:txBody>
      </p:sp>
    </p:spTree>
    <p:extLst>
      <p:ext uri="{BB962C8B-B14F-4D97-AF65-F5344CB8AC3E}">
        <p14:creationId xmlns:p14="http://schemas.microsoft.com/office/powerpoint/2010/main" val="1684394814"/>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19256" cy="1354162"/>
          </a:xfrm>
        </p:spPr>
        <p:txBody>
          <a:bodyPr>
            <a:normAutofit/>
          </a:bodyPr>
          <a:lstStyle/>
          <a:p>
            <a:r>
              <a:rPr lang="pt-BR" sz="4900" dirty="0" smtClean="0">
                <a:solidFill>
                  <a:schemeClr val="accent1">
                    <a:lumMod val="75000"/>
                  </a:schemeClr>
                </a:solidFill>
                <a:latin typeface="Arial" pitchFamily="34" charset="0"/>
                <a:cs typeface="Arial" pitchFamily="34" charset="0"/>
              </a:rPr>
              <a:t>Objetivo </a:t>
            </a:r>
            <a:r>
              <a:rPr lang="pt-BR" sz="4900" dirty="0">
                <a:solidFill>
                  <a:schemeClr val="accent1">
                    <a:lumMod val="75000"/>
                  </a:schemeClr>
                </a:solidFill>
                <a:latin typeface="Arial" pitchFamily="34" charset="0"/>
                <a:cs typeface="Arial" pitchFamily="34" charset="0"/>
              </a:rPr>
              <a:t>geral</a:t>
            </a:r>
          </a:p>
        </p:txBody>
      </p:sp>
      <p:sp>
        <p:nvSpPr>
          <p:cNvPr id="3" name="Espaço Reservado para Conteúdo 2"/>
          <p:cNvSpPr>
            <a:spLocks noGrp="1"/>
          </p:cNvSpPr>
          <p:nvPr>
            <p:ph idx="1"/>
          </p:nvPr>
        </p:nvSpPr>
        <p:spPr>
          <a:xfrm>
            <a:off x="467544" y="1988840"/>
            <a:ext cx="8229600" cy="3921299"/>
          </a:xfrm>
        </p:spPr>
        <p:txBody>
          <a:bodyPr/>
          <a:lstStyle/>
          <a:p>
            <a:pPr marL="114300" indent="0" algn="just">
              <a:lnSpc>
                <a:spcPct val="150000"/>
              </a:lnSpc>
              <a:buNone/>
            </a:pPr>
            <a:r>
              <a:rPr lang="pt-BR" b="1" dirty="0" smtClean="0">
                <a:latin typeface="Arial" pitchFamily="34" charset="0"/>
                <a:cs typeface="Arial" pitchFamily="34" charset="0"/>
              </a:rPr>
              <a:t>Melhorar </a:t>
            </a:r>
            <a:r>
              <a:rPr lang="pt-BR" b="1" dirty="0" smtClean="0">
                <a:latin typeface="Arial" pitchFamily="34" charset="0"/>
                <a:cs typeface="Arial" pitchFamily="34" charset="0"/>
              </a:rPr>
              <a:t>a assistência e cobertura das </a:t>
            </a:r>
            <a:r>
              <a:rPr lang="pt-BR" b="1" dirty="0" smtClean="0">
                <a:latin typeface="Arial" pitchFamily="34" charset="0"/>
                <a:cs typeface="Arial" pitchFamily="34" charset="0"/>
              </a:rPr>
              <a:t>mulheres</a:t>
            </a:r>
            <a:r>
              <a:rPr lang="pt-BR" b="1" dirty="0">
                <a:latin typeface="Arial" pitchFamily="34" charset="0"/>
                <a:cs typeface="Arial" pitchFamily="34" charset="0"/>
              </a:rPr>
              <a:t> na faixa etária dos 25-69 anos de idade</a:t>
            </a:r>
            <a:r>
              <a:rPr lang="pt-BR" dirty="0"/>
              <a:t>, </a:t>
            </a:r>
            <a:r>
              <a:rPr lang="pt-BR" b="1" dirty="0" smtClean="0">
                <a:latin typeface="Arial" pitchFamily="34" charset="0"/>
                <a:cs typeface="Arial" pitchFamily="34" charset="0"/>
              </a:rPr>
              <a:t>para </a:t>
            </a:r>
            <a:r>
              <a:rPr lang="pt-BR" b="1" dirty="0" smtClean="0">
                <a:latin typeface="Arial" pitchFamily="34" charset="0"/>
                <a:cs typeface="Arial" pitchFamily="34" charset="0"/>
              </a:rPr>
              <a:t>controle do câncer de colo de útero e câncer de mama na UBS Colônia Triunfo, </a:t>
            </a:r>
            <a:r>
              <a:rPr lang="pt-BR" b="1" dirty="0" smtClean="0">
                <a:latin typeface="Arial" pitchFamily="34" charset="0"/>
                <a:cs typeface="Arial" pitchFamily="34" charset="0"/>
              </a:rPr>
              <a:t>Pelotas/RS.</a:t>
            </a:r>
            <a:endParaRPr lang="pt-BR" b="1" dirty="0">
              <a:latin typeface="Arial" pitchFamily="34" charset="0"/>
              <a:cs typeface="Arial" pitchFamily="34" charset="0"/>
            </a:endParaRPr>
          </a:p>
          <a:p>
            <a:pPr algn="just">
              <a:lnSpc>
                <a:spcPct val="150000"/>
              </a:lnSpc>
              <a:buNone/>
            </a:pPr>
            <a:endParaRPr lang="pt-BR" sz="3600" dirty="0">
              <a:latin typeface="Arial" pitchFamily="34" charset="0"/>
              <a:cs typeface="Arial" pitchFamily="34" charset="0"/>
            </a:endParaRPr>
          </a:p>
          <a:p>
            <a:pPr algn="just">
              <a:lnSpc>
                <a:spcPct val="150000"/>
              </a:lnSpc>
            </a:pPr>
            <a:endParaRPr lang="pt-BR" dirty="0">
              <a:latin typeface="Arial" pitchFamily="34" charset="0"/>
              <a:cs typeface="Arial" pitchFamily="34" charset="0"/>
            </a:endParaRPr>
          </a:p>
        </p:txBody>
      </p:sp>
    </p:spTree>
    <p:extLst>
      <p:ext uri="{BB962C8B-B14F-4D97-AF65-F5344CB8AC3E}">
        <p14:creationId xmlns:p14="http://schemas.microsoft.com/office/powerpoint/2010/main" val="126446738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1143000"/>
          </a:xfrm>
        </p:spPr>
        <p:txBody>
          <a:bodyPr/>
          <a:lstStyle/>
          <a:p>
            <a:r>
              <a:rPr lang="pt-BR" dirty="0">
                <a:solidFill>
                  <a:schemeClr val="accent1">
                    <a:lumMod val="75000"/>
                  </a:schemeClr>
                </a:solidFill>
                <a:latin typeface="Arial" pitchFamily="34" charset="0"/>
                <a:cs typeface="Arial" pitchFamily="34" charset="0"/>
              </a:rPr>
              <a:t>Metodologia</a:t>
            </a:r>
          </a:p>
        </p:txBody>
      </p:sp>
      <p:sp>
        <p:nvSpPr>
          <p:cNvPr id="3" name="Espaço Reservado para Conteúdo 2"/>
          <p:cNvSpPr>
            <a:spLocks noGrp="1"/>
          </p:cNvSpPr>
          <p:nvPr>
            <p:ph idx="1"/>
          </p:nvPr>
        </p:nvSpPr>
        <p:spPr>
          <a:xfrm>
            <a:off x="107504" y="1268760"/>
            <a:ext cx="8856984" cy="5472608"/>
          </a:xfrm>
        </p:spPr>
        <p:txBody>
          <a:bodyPr>
            <a:normAutofit fontScale="70000" lnSpcReduction="20000"/>
          </a:bodyPr>
          <a:lstStyle/>
          <a:p>
            <a:pPr marL="571500" indent="-457200" algn="just">
              <a:lnSpc>
                <a:spcPct val="170000"/>
              </a:lnSpc>
            </a:pPr>
            <a:r>
              <a:rPr lang="pt-BR" sz="2800" dirty="0" smtClean="0">
                <a:latin typeface="Arial" pitchFamily="34" charset="0"/>
                <a:cs typeface="Arial" panose="020B0604020202020204" pitchFamily="34" charset="0"/>
              </a:rPr>
              <a:t>Projeto </a:t>
            </a:r>
            <a:r>
              <a:rPr lang="pt-BR" sz="2800" dirty="0">
                <a:latin typeface="Arial" panose="020B0604020202020204" pitchFamily="34" charset="0"/>
                <a:cs typeface="Arial" panose="020B0604020202020204" pitchFamily="34" charset="0"/>
              </a:rPr>
              <a:t>foi </a:t>
            </a:r>
            <a:r>
              <a:rPr lang="pt-BR" sz="2800" dirty="0" smtClean="0">
                <a:latin typeface="Arial" panose="020B0604020202020204" pitchFamily="34" charset="0"/>
                <a:cs typeface="Arial" panose="020B0604020202020204" pitchFamily="34" charset="0"/>
              </a:rPr>
              <a:t>desenvolvido </a:t>
            </a:r>
            <a:r>
              <a:rPr lang="pt-BR" sz="2800" dirty="0">
                <a:latin typeface="Arial" panose="020B0604020202020204" pitchFamily="34" charset="0"/>
                <a:cs typeface="Arial" panose="020B0604020202020204" pitchFamily="34" charset="0"/>
              </a:rPr>
              <a:t>no período de </a:t>
            </a:r>
            <a:r>
              <a:rPr lang="pt-BR" sz="2800" dirty="0" smtClean="0">
                <a:latin typeface="Arial" panose="020B0604020202020204" pitchFamily="34" charset="0"/>
                <a:cs typeface="Arial" panose="020B0604020202020204" pitchFamily="34" charset="0"/>
              </a:rPr>
              <a:t>12 </a:t>
            </a:r>
            <a:r>
              <a:rPr lang="pt-BR" sz="2800" dirty="0">
                <a:latin typeface="Arial" panose="020B0604020202020204" pitchFamily="34" charset="0"/>
                <a:cs typeface="Arial" panose="020B0604020202020204" pitchFamily="34" charset="0"/>
              </a:rPr>
              <a:t>semanas, com foco </a:t>
            </a:r>
            <a:r>
              <a:rPr lang="pt-BR" sz="2800" dirty="0" smtClean="0">
                <a:latin typeface="Arial" pitchFamily="34" charset="0"/>
                <a:cs typeface="Arial" pitchFamily="34" charset="0"/>
              </a:rPr>
              <a:t>nas mulheres </a:t>
            </a:r>
            <a:r>
              <a:rPr lang="pt-BR" sz="2800" dirty="0">
                <a:latin typeface="Arial" pitchFamily="34" charset="0"/>
                <a:cs typeface="Arial" pitchFamily="34" charset="0"/>
              </a:rPr>
              <a:t>de 25 e 64 anos de idade, para detecção precoce do câncer de colo de útero e as mulheres de 50 e 69 anos de idade para câncer de mama, </a:t>
            </a:r>
            <a:r>
              <a:rPr lang="pt-BR" sz="2800" dirty="0" smtClean="0">
                <a:latin typeface="Arial" pitchFamily="34" charset="0"/>
                <a:cs typeface="Arial" pitchFamily="34" charset="0"/>
              </a:rPr>
              <a:t>pertencentes à área de </a:t>
            </a:r>
            <a:r>
              <a:rPr lang="pt-BR" sz="2800" dirty="0">
                <a:latin typeface="Arial" panose="020B0604020202020204" pitchFamily="34" charset="0"/>
                <a:cs typeface="Arial" panose="020B0604020202020204" pitchFamily="34" charset="0"/>
              </a:rPr>
              <a:t>abrangência da UBS</a:t>
            </a:r>
            <a:r>
              <a:rPr lang="pt-BR" sz="2800" dirty="0" smtClean="0">
                <a:latin typeface="Arial" panose="020B0604020202020204" pitchFamily="34" charset="0"/>
                <a:cs typeface="Arial" panose="020B0604020202020204" pitchFamily="34" charset="0"/>
              </a:rPr>
              <a:t>;</a:t>
            </a:r>
          </a:p>
          <a:p>
            <a:pPr marL="571500" indent="-457200" algn="just">
              <a:lnSpc>
                <a:spcPct val="170000"/>
              </a:lnSpc>
            </a:pPr>
            <a:r>
              <a:rPr lang="pt-BR" sz="2900" dirty="0">
                <a:latin typeface="Arial" pitchFamily="34" charset="0"/>
                <a:cs typeface="Arial" pitchFamily="34" charset="0"/>
              </a:rPr>
              <a:t>Caderno de Atenção Básica nº 13 - Controle dos Cânceres do Colo do Útero e da Mama (BRASIL, 2013) e as Diretrizes Brasileiras para o Rastreamento do Câncer do Colo do Útero (BRASIL, 2011</a:t>
            </a:r>
            <a:r>
              <a:rPr lang="pt-BR" sz="2900" dirty="0" smtClean="0">
                <a:latin typeface="Arial" pitchFamily="34" charset="0"/>
                <a:cs typeface="Arial" pitchFamily="34" charset="0"/>
              </a:rPr>
              <a:t>).</a:t>
            </a:r>
            <a:endParaRPr lang="pt-BR" sz="2800" b="1" dirty="0" smtClean="0">
              <a:latin typeface="Arial" pitchFamily="34" charset="0"/>
              <a:cs typeface="Arial" pitchFamily="34" charset="0"/>
            </a:endParaRPr>
          </a:p>
          <a:p>
            <a:pPr marL="114300" indent="0" algn="just">
              <a:buNone/>
            </a:pPr>
            <a:endParaRPr lang="pt-BR" sz="2800" b="1" dirty="0" smtClean="0">
              <a:latin typeface="Arial" pitchFamily="34" charset="0"/>
              <a:cs typeface="Arial" pitchFamily="34" charset="0"/>
            </a:endParaRPr>
          </a:p>
          <a:p>
            <a:pPr marL="114300" indent="0" algn="just">
              <a:buNone/>
            </a:pPr>
            <a:r>
              <a:rPr lang="pt-BR" sz="2800" b="1" dirty="0" smtClean="0">
                <a:latin typeface="Arial" pitchFamily="34" charset="0"/>
                <a:cs typeface="Arial" pitchFamily="34" charset="0"/>
              </a:rPr>
              <a:t>Ações:</a:t>
            </a:r>
          </a:p>
          <a:p>
            <a:pPr algn="just"/>
            <a:r>
              <a:rPr lang="pt-BR" sz="2800" dirty="0" smtClean="0">
                <a:latin typeface="Arial" pitchFamily="34" charset="0"/>
                <a:cs typeface="Arial" pitchFamily="34" charset="0"/>
              </a:rPr>
              <a:t>Monitoramento </a:t>
            </a:r>
            <a:r>
              <a:rPr lang="pt-BR" sz="2800" dirty="0">
                <a:latin typeface="Arial" pitchFamily="34" charset="0"/>
                <a:cs typeface="Arial" pitchFamily="34" charset="0"/>
              </a:rPr>
              <a:t>e </a:t>
            </a:r>
            <a:r>
              <a:rPr lang="pt-BR" sz="2800" dirty="0" smtClean="0">
                <a:latin typeface="Arial" pitchFamily="34" charset="0"/>
                <a:cs typeface="Arial" pitchFamily="34" charset="0"/>
              </a:rPr>
              <a:t>avaliação</a:t>
            </a:r>
            <a:endParaRPr lang="pt-BR" sz="2800" dirty="0">
              <a:latin typeface="Arial" pitchFamily="34" charset="0"/>
              <a:cs typeface="Arial" pitchFamily="34" charset="0"/>
            </a:endParaRPr>
          </a:p>
          <a:p>
            <a:pPr algn="just"/>
            <a:r>
              <a:rPr lang="pt-BR" sz="2800" dirty="0">
                <a:latin typeface="Arial" pitchFamily="34" charset="0"/>
                <a:cs typeface="Arial" pitchFamily="34" charset="0"/>
              </a:rPr>
              <a:t>Organização e gestão do </a:t>
            </a:r>
            <a:r>
              <a:rPr lang="pt-BR" sz="2800" dirty="0" smtClean="0">
                <a:latin typeface="Arial" pitchFamily="34" charset="0"/>
                <a:cs typeface="Arial" pitchFamily="34" charset="0"/>
              </a:rPr>
              <a:t>serviço</a:t>
            </a:r>
            <a:endParaRPr lang="pt-BR" sz="2800" dirty="0">
              <a:latin typeface="Arial" pitchFamily="34" charset="0"/>
              <a:cs typeface="Arial" pitchFamily="34" charset="0"/>
            </a:endParaRPr>
          </a:p>
          <a:p>
            <a:pPr algn="just"/>
            <a:r>
              <a:rPr lang="pt-BR" sz="2800" dirty="0">
                <a:latin typeface="Arial" pitchFamily="34" charset="0"/>
                <a:cs typeface="Arial" pitchFamily="34" charset="0"/>
              </a:rPr>
              <a:t>Engajamento </a:t>
            </a:r>
            <a:r>
              <a:rPr lang="pt-BR" sz="2800" dirty="0" smtClean="0">
                <a:latin typeface="Arial" pitchFamily="34" charset="0"/>
                <a:cs typeface="Arial" pitchFamily="34" charset="0"/>
              </a:rPr>
              <a:t>público</a:t>
            </a:r>
            <a:endParaRPr lang="pt-BR" sz="2800" dirty="0">
              <a:latin typeface="Arial" pitchFamily="34" charset="0"/>
              <a:cs typeface="Arial" pitchFamily="34" charset="0"/>
            </a:endParaRPr>
          </a:p>
          <a:p>
            <a:pPr algn="just"/>
            <a:r>
              <a:rPr lang="pt-BR" sz="2800" dirty="0">
                <a:latin typeface="Arial" pitchFamily="34" charset="0"/>
                <a:cs typeface="Arial" pitchFamily="34" charset="0"/>
              </a:rPr>
              <a:t>Qualificação da prática </a:t>
            </a:r>
            <a:r>
              <a:rPr lang="pt-BR" sz="2800" dirty="0" smtClean="0">
                <a:latin typeface="Arial" pitchFamily="34" charset="0"/>
                <a:cs typeface="Arial" pitchFamily="34" charset="0"/>
              </a:rPr>
              <a:t>clínica</a:t>
            </a:r>
            <a:endParaRPr lang="pt-BR" sz="2800" dirty="0">
              <a:latin typeface="Arial" pitchFamily="34" charset="0"/>
              <a:cs typeface="Arial" pitchFamily="34" charset="0"/>
            </a:endParaRPr>
          </a:p>
          <a:p>
            <a:pPr marL="0" indent="0">
              <a:buNone/>
            </a:pPr>
            <a:endParaRPr lang="pt-BR" sz="2800" dirty="0">
              <a:latin typeface="Arial" pitchFamily="34" charset="0"/>
              <a:cs typeface="Arial" pitchFamily="34" charset="0"/>
            </a:endParaRPr>
          </a:p>
        </p:txBody>
      </p:sp>
    </p:spTree>
    <p:extLst>
      <p:ext uri="{BB962C8B-B14F-4D97-AF65-F5344CB8AC3E}">
        <p14:creationId xmlns:p14="http://schemas.microsoft.com/office/powerpoint/2010/main" val="90288963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07766" y="620688"/>
            <a:ext cx="8361344" cy="6093976"/>
          </a:xfrm>
          <a:prstGeom prst="rect">
            <a:avLst/>
          </a:prstGeom>
        </p:spPr>
        <p:txBody>
          <a:bodyPr wrap="square">
            <a:spAutoFit/>
          </a:bodyPr>
          <a:lstStyle/>
          <a:p>
            <a:pPr marL="457200" indent="-457200" algn="just">
              <a:lnSpc>
                <a:spcPct val="150000"/>
              </a:lnSpc>
              <a:buClr>
                <a:schemeClr val="tx1"/>
              </a:buClr>
              <a:buFont typeface="Arial" pitchFamily="34" charset="0"/>
              <a:buChar char="►"/>
            </a:pPr>
            <a:r>
              <a:rPr lang="pt-BR" sz="2000" dirty="0" smtClean="0">
                <a:latin typeface="Arial" pitchFamily="34" charset="0"/>
                <a:cs typeface="Arial" panose="020B0604020202020204" pitchFamily="34" charset="0"/>
              </a:rPr>
              <a:t>Capacitação </a:t>
            </a:r>
            <a:r>
              <a:rPr lang="pt-BR" sz="2000" dirty="0">
                <a:latin typeface="Arial" panose="020B0604020202020204" pitchFamily="34" charset="0"/>
                <a:cs typeface="Arial" panose="020B0604020202020204" pitchFamily="34" charset="0"/>
              </a:rPr>
              <a:t>da equipe </a:t>
            </a:r>
            <a:r>
              <a:rPr lang="pt-BR" sz="2000" dirty="0" smtClean="0">
                <a:latin typeface="Arial" panose="020B0604020202020204" pitchFamily="34" charset="0"/>
                <a:cs typeface="Arial" panose="020B0604020202020204" pitchFamily="34" charset="0"/>
              </a:rPr>
              <a:t>de acordo com os protocolos;</a:t>
            </a:r>
            <a:endParaRPr lang="pt-BR" sz="2000" dirty="0">
              <a:latin typeface="Arial" panose="020B0604020202020204" pitchFamily="34" charset="0"/>
              <a:cs typeface="Arial" panose="020B0604020202020204" pitchFamily="34" charset="0"/>
            </a:endParaRPr>
          </a:p>
          <a:p>
            <a:pPr marL="457200" indent="-457200" algn="just">
              <a:lnSpc>
                <a:spcPct val="150000"/>
              </a:lnSpc>
              <a:buClr>
                <a:schemeClr val="tx1"/>
              </a:buClr>
              <a:buFont typeface="Arial" pitchFamily="34" charset="0"/>
              <a:buChar char="►"/>
            </a:pPr>
            <a:r>
              <a:rPr lang="pt-BR" sz="2000" dirty="0">
                <a:latin typeface="Arial" panose="020B0604020202020204" pitchFamily="34" charset="0"/>
                <a:cs typeface="Arial" panose="020B0604020202020204" pitchFamily="34" charset="0"/>
              </a:rPr>
              <a:t>Capacitação </a:t>
            </a:r>
            <a:r>
              <a:rPr lang="pt-BR" sz="2000" dirty="0" smtClean="0">
                <a:latin typeface="Arial" panose="020B0604020202020204" pitchFamily="34" charset="0"/>
                <a:cs typeface="Arial" panose="020B0604020202020204" pitchFamily="34" charset="0"/>
              </a:rPr>
              <a:t>das agentes de saúde </a:t>
            </a:r>
            <a:r>
              <a:rPr lang="pt-BR" sz="2000" dirty="0">
                <a:latin typeface="Arial" panose="020B0604020202020204" pitchFamily="34" charset="0"/>
                <a:cs typeface="Arial" panose="020B0604020202020204" pitchFamily="34" charset="0"/>
              </a:rPr>
              <a:t>sobre </a:t>
            </a:r>
            <a:r>
              <a:rPr lang="pt-BR" sz="2000" dirty="0" smtClean="0">
                <a:latin typeface="Arial" panose="020B0604020202020204" pitchFamily="34" charset="0"/>
                <a:cs typeface="Arial" panose="020B0604020202020204" pitchFamily="34" charset="0"/>
              </a:rPr>
              <a:t>a busca ativa </a:t>
            </a:r>
            <a:r>
              <a:rPr lang="pt-BR" sz="2000" dirty="0" smtClean="0">
                <a:latin typeface="Arial" panose="020B0604020202020204" pitchFamily="34" charset="0"/>
                <a:cs typeface="Arial" panose="020B0604020202020204" pitchFamily="34" charset="0"/>
              </a:rPr>
              <a:t>das usuárias;</a:t>
            </a:r>
            <a:endParaRPr lang="pt-BR" sz="2000" dirty="0">
              <a:latin typeface="Arial" panose="020B0604020202020204" pitchFamily="34" charset="0"/>
              <a:cs typeface="Arial" panose="020B0604020202020204" pitchFamily="34" charset="0"/>
            </a:endParaRPr>
          </a:p>
          <a:p>
            <a:pPr marL="457200" indent="-457200" algn="just">
              <a:lnSpc>
                <a:spcPct val="150000"/>
              </a:lnSpc>
              <a:buClr>
                <a:schemeClr val="tx1"/>
              </a:buClr>
              <a:buFont typeface="Arial" pitchFamily="34" charset="0"/>
              <a:buChar char="►"/>
            </a:pPr>
            <a:r>
              <a:rPr lang="pt-BR" sz="2000" dirty="0" smtClean="0">
                <a:latin typeface="Arial" panose="020B0604020202020204" pitchFamily="34" charset="0"/>
                <a:cs typeface="Arial" panose="020B0604020202020204" pitchFamily="34" charset="0"/>
              </a:rPr>
              <a:t>Cadastramento das mulheres na faixa etária de 25 – 69 anos, de </a:t>
            </a:r>
            <a:r>
              <a:rPr lang="pt-BR" sz="2000" dirty="0">
                <a:latin typeface="Arial" panose="020B0604020202020204" pitchFamily="34" charset="0"/>
                <a:cs typeface="Arial" panose="020B0604020202020204" pitchFamily="34" charset="0"/>
              </a:rPr>
              <a:t>toda área de </a:t>
            </a:r>
            <a:r>
              <a:rPr lang="pt-BR" sz="2000" dirty="0" smtClean="0">
                <a:latin typeface="Arial" panose="020B0604020202020204" pitchFamily="34" charset="0"/>
                <a:cs typeface="Arial" panose="020B0604020202020204" pitchFamily="34" charset="0"/>
              </a:rPr>
              <a:t>abrangência;</a:t>
            </a:r>
          </a:p>
          <a:p>
            <a:pPr marL="457200" indent="-457200" algn="just">
              <a:lnSpc>
                <a:spcPct val="150000"/>
              </a:lnSpc>
              <a:buClr>
                <a:schemeClr val="tx1"/>
              </a:buClr>
              <a:buFont typeface="Arial" pitchFamily="34" charset="0"/>
              <a:buChar char="►"/>
            </a:pPr>
            <a:r>
              <a:rPr lang="pt-BR" sz="2000" dirty="0">
                <a:latin typeface="Arial" panose="020B0604020202020204" pitchFamily="34" charset="0"/>
                <a:cs typeface="Arial" panose="020B0604020202020204" pitchFamily="34" charset="0"/>
              </a:rPr>
              <a:t>Atendimento </a:t>
            </a:r>
            <a:r>
              <a:rPr lang="pt-BR" sz="2000" dirty="0" smtClean="0">
                <a:latin typeface="Arial" panose="020B0604020202020204" pitchFamily="34" charset="0"/>
                <a:cs typeface="Arial" panose="020B0604020202020204" pitchFamily="34" charset="0"/>
              </a:rPr>
              <a:t>clínico;</a:t>
            </a:r>
          </a:p>
          <a:p>
            <a:pPr marL="457200" indent="-457200" algn="just">
              <a:lnSpc>
                <a:spcPct val="150000"/>
              </a:lnSpc>
              <a:buClr>
                <a:schemeClr val="tx1"/>
              </a:buClr>
              <a:buFont typeface="Arial" pitchFamily="34" charset="0"/>
              <a:buChar char="►"/>
            </a:pPr>
            <a:r>
              <a:rPr lang="pt-BR" sz="2000" dirty="0">
                <a:latin typeface="Arial" pitchFamily="34" charset="0"/>
                <a:cs typeface="Arial" pitchFamily="34" charset="0"/>
              </a:rPr>
              <a:t>Monitorar a adequabilidade das amostras dos exames </a:t>
            </a:r>
            <a:r>
              <a:rPr lang="pt-BR" sz="2000" dirty="0" smtClean="0">
                <a:latin typeface="Arial" pitchFamily="34" charset="0"/>
                <a:cs typeface="Arial" pitchFamily="34" charset="0"/>
              </a:rPr>
              <a:t>coletados;</a:t>
            </a:r>
          </a:p>
          <a:p>
            <a:pPr marL="457200" indent="-457200" algn="just">
              <a:lnSpc>
                <a:spcPct val="150000"/>
              </a:lnSpc>
              <a:buClr>
                <a:schemeClr val="tx1"/>
              </a:buClr>
              <a:buFont typeface="Arial" pitchFamily="34" charset="0"/>
              <a:buChar char="►"/>
            </a:pPr>
            <a:r>
              <a:rPr lang="pt-BR" sz="2000" dirty="0">
                <a:latin typeface="Arial" pitchFamily="34" charset="0"/>
                <a:cs typeface="Arial" pitchFamily="34" charset="0"/>
              </a:rPr>
              <a:t>Identificar 100% das mulheres com exame </a:t>
            </a:r>
            <a:r>
              <a:rPr lang="pt-BR" sz="2000" dirty="0" err="1">
                <a:latin typeface="Arial" pitchFamily="34" charset="0"/>
                <a:cs typeface="Arial" pitchFamily="34" charset="0"/>
              </a:rPr>
              <a:t>citopatólogico</a:t>
            </a:r>
            <a:r>
              <a:rPr lang="pt-BR" sz="2000" dirty="0">
                <a:latin typeface="Arial" pitchFamily="34" charset="0"/>
                <a:cs typeface="Arial" pitchFamily="34" charset="0"/>
              </a:rPr>
              <a:t> </a:t>
            </a:r>
            <a:r>
              <a:rPr lang="pt-BR" sz="2000" dirty="0" smtClean="0">
                <a:latin typeface="Arial" pitchFamily="34" charset="0"/>
                <a:cs typeface="Arial" pitchFamily="34" charset="0"/>
              </a:rPr>
              <a:t>alterado e com </a:t>
            </a:r>
            <a:r>
              <a:rPr lang="pt-BR" sz="2000" dirty="0">
                <a:latin typeface="Arial" pitchFamily="34" charset="0"/>
                <a:cs typeface="Arial" pitchFamily="34" charset="0"/>
              </a:rPr>
              <a:t>mamografia alterada </a:t>
            </a:r>
            <a:r>
              <a:rPr lang="pt-BR" sz="2000" dirty="0" smtClean="0">
                <a:latin typeface="Arial" pitchFamily="34" charset="0"/>
                <a:cs typeface="Arial" pitchFamily="34" charset="0"/>
              </a:rPr>
              <a:t>, sem </a:t>
            </a:r>
            <a:r>
              <a:rPr lang="pt-BR" sz="2000" dirty="0">
                <a:latin typeface="Arial" pitchFamily="34" charset="0"/>
                <a:cs typeface="Arial" pitchFamily="34" charset="0"/>
              </a:rPr>
              <a:t>acompanhamento pela unidade de </a:t>
            </a:r>
            <a:r>
              <a:rPr lang="pt-BR" sz="2000" dirty="0" smtClean="0">
                <a:latin typeface="Arial" pitchFamily="34" charset="0"/>
                <a:cs typeface="Arial" pitchFamily="34" charset="0"/>
              </a:rPr>
              <a:t>saúde, bem como realizar busca ativadas mulheres com exames alterados;</a:t>
            </a:r>
          </a:p>
          <a:p>
            <a:pPr marL="457200" indent="-457200" algn="just">
              <a:lnSpc>
                <a:spcPct val="150000"/>
              </a:lnSpc>
              <a:buClr>
                <a:schemeClr val="tx1"/>
              </a:buClr>
              <a:buFont typeface="Arial" pitchFamily="34" charset="0"/>
              <a:buChar char="►"/>
            </a:pPr>
            <a:r>
              <a:rPr lang="pt-BR" sz="2000" dirty="0">
                <a:latin typeface="Arial" pitchFamily="34" charset="0"/>
                <a:cs typeface="Arial" pitchFamily="34" charset="0"/>
              </a:rPr>
              <a:t>Pesquisar sinais de alerta para câncer de colo de </a:t>
            </a:r>
            <a:r>
              <a:rPr lang="pt-BR" sz="2000" dirty="0" smtClean="0">
                <a:latin typeface="Arial" pitchFamily="34" charset="0"/>
                <a:cs typeface="Arial" pitchFamily="34" charset="0"/>
              </a:rPr>
              <a:t>útero e </a:t>
            </a:r>
            <a:r>
              <a:rPr lang="pt-BR" sz="2000" dirty="0">
                <a:latin typeface="Arial" pitchFamily="34" charset="0"/>
                <a:cs typeface="Arial" pitchFamily="34" charset="0"/>
              </a:rPr>
              <a:t>risco para câncer de mama em 100% das </a:t>
            </a:r>
            <a:r>
              <a:rPr lang="pt-BR" sz="2000" dirty="0" smtClean="0">
                <a:latin typeface="Arial" pitchFamily="34" charset="0"/>
                <a:cs typeface="Arial" pitchFamily="34" charset="0"/>
              </a:rPr>
              <a:t>mulheres;</a:t>
            </a:r>
            <a:endParaRPr lang="pt-BR" sz="2000" dirty="0">
              <a:latin typeface="Arial" panose="020B0604020202020204" pitchFamily="34" charset="0"/>
              <a:cs typeface="Arial" panose="020B0604020202020204" pitchFamily="34" charset="0"/>
            </a:endParaRPr>
          </a:p>
        </p:txBody>
      </p:sp>
      <p:sp>
        <p:nvSpPr>
          <p:cNvPr id="5" name="Título 3"/>
          <p:cNvSpPr txBox="1">
            <a:spLocks/>
          </p:cNvSpPr>
          <p:nvPr/>
        </p:nvSpPr>
        <p:spPr>
          <a:xfrm>
            <a:off x="436654" y="15765"/>
            <a:ext cx="8667094" cy="827689"/>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dirty="0" smtClean="0">
                <a:solidFill>
                  <a:schemeClr val="bg1"/>
                </a:solidFill>
                <a:latin typeface="Arial" panose="020B0604020202020204" pitchFamily="34" charset="0"/>
                <a:cs typeface="Arial" panose="020B0604020202020204" pitchFamily="34" charset="0"/>
              </a:rPr>
              <a:t>Ações</a:t>
            </a:r>
            <a:endParaRPr lang="pt-B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307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1555" y="1187357"/>
            <a:ext cx="8434318" cy="3108543"/>
          </a:xfrm>
          <a:prstGeom prst="rect">
            <a:avLst/>
          </a:prstGeom>
        </p:spPr>
        <p:txBody>
          <a:bodyPr wrap="square">
            <a:spAutoFit/>
          </a:bodyPr>
          <a:lstStyle/>
          <a:p>
            <a:pPr marL="457200" indent="-457200" algn="just">
              <a:buClr>
                <a:schemeClr val="tx1"/>
              </a:buClr>
              <a:buFont typeface="Arial" pitchFamily="34" charset="0"/>
              <a:buChar char="►"/>
            </a:pPr>
            <a:r>
              <a:rPr lang="pt-BR" sz="2800" dirty="0">
                <a:latin typeface="Arial" panose="020B0604020202020204" pitchFamily="34" charset="0"/>
                <a:cs typeface="Arial" panose="020B0604020202020204" pitchFamily="34" charset="0"/>
              </a:rPr>
              <a:t>Contato com os líderes das </a:t>
            </a:r>
            <a:r>
              <a:rPr lang="pt-BR" sz="2800" dirty="0" smtClean="0">
                <a:latin typeface="Arial" panose="020B0604020202020204" pitchFamily="34" charset="0"/>
                <a:cs typeface="Arial" panose="020B0604020202020204" pitchFamily="34" charset="0"/>
              </a:rPr>
              <a:t>comunidades</a:t>
            </a:r>
            <a:r>
              <a:rPr lang="pt-BR" sz="2800" dirty="0">
                <a:latin typeface="Arial" panose="020B0604020202020204" pitchFamily="34" charset="0"/>
                <a:cs typeface="Arial" panose="020B0604020202020204" pitchFamily="34" charset="0"/>
              </a:rPr>
              <a:t>;</a:t>
            </a:r>
            <a:endParaRPr lang="pt-BR" sz="2800" dirty="0" smtClean="0">
              <a:latin typeface="Arial" panose="020B0604020202020204" pitchFamily="34" charset="0"/>
              <a:cs typeface="Arial" panose="020B0604020202020204" pitchFamily="34" charset="0"/>
            </a:endParaRPr>
          </a:p>
          <a:p>
            <a:pPr marL="457200" indent="-457200" algn="just">
              <a:buClr>
                <a:schemeClr val="tx1"/>
              </a:buClr>
              <a:buFont typeface="Arial" pitchFamily="34" charset="0"/>
              <a:buChar char="►"/>
            </a:pPr>
            <a:endParaRPr lang="pt-BR" sz="2800" dirty="0" smtClean="0">
              <a:latin typeface="Arial" panose="020B0604020202020204" pitchFamily="34" charset="0"/>
              <a:cs typeface="Arial" panose="020B0604020202020204" pitchFamily="34" charset="0"/>
            </a:endParaRPr>
          </a:p>
          <a:p>
            <a:pPr marL="457200" indent="-457200" algn="just">
              <a:buClr>
                <a:schemeClr val="tx1"/>
              </a:buClr>
              <a:buFont typeface="Arial" pitchFamily="34" charset="0"/>
              <a:buChar char="►"/>
            </a:pPr>
            <a:r>
              <a:rPr lang="pt-BR" sz="2800" dirty="0">
                <a:latin typeface="Arial" panose="020B0604020202020204" pitchFamily="34" charset="0"/>
                <a:cs typeface="Arial" panose="020B0604020202020204" pitchFamily="34" charset="0"/>
              </a:rPr>
              <a:t>Grupo de </a:t>
            </a:r>
            <a:r>
              <a:rPr lang="pt-BR" sz="2800" dirty="0" smtClean="0">
                <a:latin typeface="Arial" panose="020B0604020202020204" pitchFamily="34" charset="0"/>
                <a:cs typeface="Arial" panose="020B0604020202020204" pitchFamily="34" charset="0"/>
              </a:rPr>
              <a:t>atenção básica;</a:t>
            </a:r>
            <a:endParaRPr lang="pt-BR" sz="2800" dirty="0" smtClean="0">
              <a:latin typeface="Arial" panose="020B0604020202020204" pitchFamily="34" charset="0"/>
              <a:cs typeface="Arial" panose="020B0604020202020204" pitchFamily="34" charset="0"/>
            </a:endParaRPr>
          </a:p>
          <a:p>
            <a:pPr marL="457200" indent="-457200" algn="just">
              <a:buClr>
                <a:schemeClr val="tx1"/>
              </a:buClr>
              <a:buFont typeface="Arial" pitchFamily="34" charset="0"/>
              <a:buChar char="►"/>
            </a:pPr>
            <a:endParaRPr lang="pt-BR" sz="2800" dirty="0" smtClean="0">
              <a:latin typeface="Arial" panose="020B0604020202020204" pitchFamily="34" charset="0"/>
              <a:cs typeface="Arial" panose="020B0604020202020204" pitchFamily="34" charset="0"/>
            </a:endParaRPr>
          </a:p>
          <a:p>
            <a:pPr marL="457200" indent="-457200" algn="just">
              <a:buClr>
                <a:schemeClr val="tx1"/>
              </a:buClr>
              <a:buFont typeface="Arial" pitchFamily="34" charset="0"/>
              <a:buChar char="►"/>
            </a:pPr>
            <a:r>
              <a:rPr lang="es-ES" sz="2800" dirty="0">
                <a:latin typeface="Arial" panose="020B0604020202020204" pitchFamily="34" charset="0"/>
                <a:cs typeface="Arial" panose="020B0604020202020204" pitchFamily="34" charset="0"/>
              </a:rPr>
              <a:t>Monitoramento da </a:t>
            </a:r>
            <a:r>
              <a:rPr lang="es-ES" sz="2800" dirty="0" smtClean="0">
                <a:latin typeface="Arial" panose="020B0604020202020204" pitchFamily="34" charset="0"/>
                <a:cs typeface="Arial" panose="020B0604020202020204" pitchFamily="34" charset="0"/>
              </a:rPr>
              <a:t>intervenção</a:t>
            </a:r>
            <a:r>
              <a:rPr lang="es-ES" sz="2800" dirty="0">
                <a:latin typeface="Arial" panose="020B0604020202020204" pitchFamily="34" charset="0"/>
                <a:cs typeface="Arial" panose="020B0604020202020204" pitchFamily="34" charset="0"/>
              </a:rPr>
              <a:t>;</a:t>
            </a:r>
            <a:endParaRPr lang="es-ES" sz="2800" dirty="0" smtClean="0">
              <a:latin typeface="Arial" panose="020B0604020202020204" pitchFamily="34" charset="0"/>
              <a:cs typeface="Arial" panose="020B0604020202020204" pitchFamily="34" charset="0"/>
            </a:endParaRPr>
          </a:p>
          <a:p>
            <a:pPr marL="457200" indent="-457200" algn="just">
              <a:buClr>
                <a:schemeClr val="tx1"/>
              </a:buClr>
              <a:buFont typeface="Arial" pitchFamily="34" charset="0"/>
              <a:buChar char="►"/>
            </a:pPr>
            <a:endParaRPr lang="es-ES" sz="2800" dirty="0" smtClean="0">
              <a:latin typeface="Arial" panose="020B0604020202020204" pitchFamily="34" charset="0"/>
              <a:cs typeface="Arial" panose="020B0604020202020204" pitchFamily="34" charset="0"/>
            </a:endParaRPr>
          </a:p>
          <a:p>
            <a:pPr marL="457200" indent="-457200" algn="just">
              <a:buClr>
                <a:schemeClr val="tx1"/>
              </a:buClr>
              <a:buFont typeface="Arial" pitchFamily="34" charset="0"/>
              <a:buChar char="►"/>
            </a:pPr>
            <a:r>
              <a:rPr lang="pt-BR" sz="2800" dirty="0">
                <a:latin typeface="Arial" panose="020B0604020202020204" pitchFamily="34" charset="0"/>
                <a:cs typeface="Arial" panose="020B0604020202020204" pitchFamily="34" charset="0"/>
              </a:rPr>
              <a:t>Planejamento das visitas domiciliares com ACS.</a:t>
            </a:r>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641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1744</Words>
  <Application>Microsoft Office PowerPoint</Application>
  <PresentationFormat>Apresentação na tela (4:3)</PresentationFormat>
  <Paragraphs>169</Paragraphs>
  <Slides>26</Slides>
  <Notes>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26</vt:i4>
      </vt:variant>
    </vt:vector>
  </HeadingPairs>
  <TitlesOfParts>
    <vt:vector size="31" baseType="lpstr">
      <vt:lpstr>Arial</vt:lpstr>
      <vt:lpstr>Calibri</vt:lpstr>
      <vt:lpstr>Wingdings 3</vt:lpstr>
      <vt:lpstr>Comic Sans MS</vt:lpstr>
      <vt:lpstr>Tema do Office</vt:lpstr>
      <vt:lpstr>    UNIVERSIDADE ABERTA DO SUS UNIVERSIDADE FEDERAL DE PELOTAS Especialização em Saúde da Família Modalidade a Distância Turma 7 </vt:lpstr>
      <vt:lpstr>Introdução</vt:lpstr>
      <vt:lpstr>Apresentação do PowerPoint</vt:lpstr>
      <vt:lpstr>Apresentação do PowerPoint</vt:lpstr>
      <vt:lpstr>Situação da ação programática antes da intervenção:</vt:lpstr>
      <vt:lpstr>Objetivo geral</vt:lpstr>
      <vt:lpstr>Metodologia</vt:lpstr>
      <vt:lpstr>Apresentação do PowerPoint</vt:lpstr>
      <vt:lpstr>Apresentação do PowerPoint</vt:lpstr>
      <vt:lpstr>Logística</vt:lpstr>
      <vt:lpstr>Objetivos Metas Resultado</vt:lpstr>
      <vt:lpstr>Apresentação do PowerPoint</vt:lpstr>
      <vt:lpstr>Objetivo1 – Ampliar a cobertura de detecção precoce do câncer de colo e do câncer de mama.  </vt:lpstr>
      <vt:lpstr> </vt:lpstr>
      <vt:lpstr>Apresentação do PowerPoint</vt:lpstr>
      <vt:lpstr> Objetivo 3: Melhorar a adesão das mulheres à realização de exame citopatológico de colo uterino e mamografia.  </vt:lpstr>
      <vt:lpstr>Apresentação do PowerPoint</vt:lpstr>
      <vt:lpstr>Objetivo 4: Melhorar o registro das informações.  Meta : 4.1. Proporção de mulheres com registro adequado do exame citopatológico de colo de útero.  </vt:lpstr>
      <vt:lpstr>Apresentação do PowerPoint</vt:lpstr>
      <vt:lpstr>  Objetivo 5: mapear as mulheres de risco para câncer  de colo de útero e câncer de mama.    </vt:lpstr>
      <vt:lpstr>   Objetivo 6: Promover a saúde das mulheres que realizam detecção precoce de câncer de colo de útero e de câncer de mama na unidade de saúde.   </vt:lpstr>
      <vt:lpstr>Discussão</vt:lpstr>
      <vt:lpstr>Reflexão crítica sobre o processo pessoal de aprendizagem</vt:lpstr>
      <vt:lpstr>Sala de coleta de exames</vt:lpstr>
      <vt:lpstr>Equipe de Saúde Colônia Triunfo</vt:lpstr>
      <vt:lpstr>Muito obrigada!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ABERTA DO SUS UNIVERSIDADE FEDERAL DE PELOTAS Especialização em Saúde da Família Modalidade a Distância Turma 8</dc:title>
  <dc:creator>Niviane Genz</dc:creator>
  <cp:lastModifiedBy>Ana</cp:lastModifiedBy>
  <cp:revision>78</cp:revision>
  <dcterms:created xsi:type="dcterms:W3CDTF">2015-07-31T02:56:35Z</dcterms:created>
  <dcterms:modified xsi:type="dcterms:W3CDTF">2015-09-27T14:02:08Z</dcterms:modified>
</cp:coreProperties>
</file>