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8"/>
  </p:notesMasterIdLst>
  <p:sldIdLst>
    <p:sldId id="256" r:id="rId2"/>
    <p:sldId id="258" r:id="rId3"/>
    <p:sldId id="259" r:id="rId4"/>
    <p:sldId id="310" r:id="rId5"/>
    <p:sldId id="321" r:id="rId6"/>
    <p:sldId id="312" r:id="rId7"/>
    <p:sldId id="327" r:id="rId8"/>
    <p:sldId id="311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09" r:id="rId24"/>
    <p:sldId id="318" r:id="rId25"/>
    <p:sldId id="370" r:id="rId26"/>
    <p:sldId id="308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15" autoAdjust="0"/>
  </p:normalViewPr>
  <p:slideViewPr>
    <p:cSldViewPr>
      <p:cViewPr varScale="1">
        <p:scale>
          <a:sx n="67" d="100"/>
          <a:sy n="67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4CDA6-D500-40A1-91D9-6B7A85C72CCB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8807-0C90-4B3B-A40A-758023D474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17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93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70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93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48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95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95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5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00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26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0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6942-7881-4A70-B2D2-A9268D14B7C3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24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90273" y="260647"/>
            <a:ext cx="7643192" cy="113813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UNIVERSIDADE FEDERAL DE PELOTAS</a:t>
            </a:r>
            <a:br>
              <a:rPr lang="pt-BR" sz="2000" b="1" dirty="0"/>
            </a:br>
            <a:r>
              <a:rPr lang="pt-BR" sz="2000" b="1" dirty="0"/>
              <a:t>UNIVERSIDADE ABERTA DO SUS</a:t>
            </a:r>
            <a:br>
              <a:rPr lang="pt-BR" sz="2000" b="1" dirty="0"/>
            </a:br>
            <a:r>
              <a:rPr lang="pt-BR" sz="2000" b="1" dirty="0"/>
              <a:t>Departamento de Medicina </a:t>
            </a:r>
            <a:r>
              <a:rPr lang="pt-BR" sz="2000" b="1" dirty="0" smtClean="0"/>
              <a:t>Social</a:t>
            </a:r>
            <a:endParaRPr lang="pt-BR" sz="2000" b="1" dirty="0"/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611560" y="2420888"/>
            <a:ext cx="545875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chemeClr val="accent2"/>
                </a:solidFill>
              </a:rPr>
              <a:t>Qualificação da Atenção ao Pré-natal e Puerpério na ESF Verde Horizonte – Camaçari, Bahia</a:t>
            </a:r>
            <a:endParaRPr lang="pt-BR" sz="2800" b="1" dirty="0">
              <a:solidFill>
                <a:schemeClr val="accent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3399"/>
            <a:ext cx="952633" cy="95263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411760" y="4925542"/>
            <a:ext cx="516650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dirty="0" err="1" smtClean="0"/>
              <a:t>Nesval</a:t>
            </a:r>
            <a:r>
              <a:rPr lang="pt-BR" sz="2400" b="1" dirty="0" smtClean="0"/>
              <a:t> Roberto Souza Silva</a:t>
            </a:r>
            <a:endParaRPr lang="pt-BR" sz="2400" b="1" dirty="0"/>
          </a:p>
        </p:txBody>
      </p:sp>
      <p:pic>
        <p:nvPicPr>
          <p:cNvPr id="1026" name="Picture 2" descr="https://moodle.ufma.unasus.gov.br/theme/standardwhite/images/logos.min-nq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1" t="6841" r="6300" b="24433"/>
          <a:stretch/>
        </p:blipFill>
        <p:spPr bwMode="auto">
          <a:xfrm>
            <a:off x="6660232" y="325713"/>
            <a:ext cx="1341340" cy="107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211960" y="5732201"/>
            <a:ext cx="4232793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>
                    <a:lumMod val="50000"/>
                  </a:schemeClr>
                </a:solidFill>
              </a:rPr>
              <a:t>Orientadora: Mariangela Soares</a:t>
            </a:r>
            <a:endParaRPr lang="pt-BR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40"/>
            <a:ext cx="3977530" cy="1296144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buscas ativas das gestantes faltosas as consultas de pré-natal.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30840"/>
            <a:ext cx="4139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buscas ativas das gestantes faltosas as consultas odontológicas durante o pré-natal.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17,2%</a:t>
            </a:r>
            <a:endParaRPr lang="pt-BR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717032"/>
            <a:ext cx="3816424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9788" y="3717032"/>
            <a:ext cx="3816424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13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4136" y="3717032"/>
            <a:ext cx="3832076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55" y="3717032"/>
            <a:ext cx="3798689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40"/>
            <a:ext cx="3977530" cy="1296144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pelo menos 1 exame ginecológico durante o pré-natal.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48,2%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30840"/>
            <a:ext cx="4139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pelo menos 1 exame de mamas por trimestre durante o pré-natal.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73,5%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047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703" y="3735286"/>
            <a:ext cx="3817509" cy="263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54" y="3717031"/>
            <a:ext cx="37995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39"/>
            <a:ext cx="3977530" cy="150081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prescrição de suplementação de sulfato ferroso e ácido fólico conforme protocolo.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75,9%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24223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exame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ABO-Rh solicitado 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1ª consulta.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43,4%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523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703" y="3717031"/>
            <a:ext cx="3817509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54" y="3717031"/>
            <a:ext cx="3799563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39"/>
            <a:ext cx="3977530" cy="150081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exame de hemoglobina e hematócrito em dia.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45,8%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24223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exame de glicemia em jejum em dia.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45,8%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982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54" y="3717030"/>
            <a:ext cx="37995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8703" y="3755228"/>
            <a:ext cx="3817509" cy="261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39"/>
            <a:ext cx="3977530" cy="150081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exame de VDRL em dia.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63,9%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24223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exame de urocultura e antibiograma em dia.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44,6%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655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703" y="3768349"/>
            <a:ext cx="3817509" cy="26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54" y="3717030"/>
            <a:ext cx="37995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39"/>
            <a:ext cx="3977530" cy="150081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testagem </a:t>
            </a:r>
            <a:r>
              <a:rPr lang="pt-BR" sz="200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anti-HIV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dia.</a:t>
            </a:r>
            <a:endParaRPr lang="pt-BR" sz="2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61,4%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24223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sorologia para hepatite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e Toxoplasmose  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1ª consulta.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48,2%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574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861" y="3768350"/>
            <a:ext cx="3814351" cy="26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54" y="3717030"/>
            <a:ext cx="37995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39"/>
            <a:ext cx="3977530" cy="150081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esquema da vacina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antitetânica completo.</a:t>
            </a:r>
            <a:endParaRPr lang="pt-BR" sz="2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60,2%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24223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esquema da vacina da Hepatite B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completo.</a:t>
            </a:r>
            <a:endParaRPr lang="pt-BR" sz="2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59%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05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861" y="3768350"/>
            <a:ext cx="3814351" cy="260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54" y="3717030"/>
            <a:ext cx="37995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39"/>
            <a:ext cx="3977530" cy="150081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100% de gestantes em relação à saúde bucal.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27,7%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24223"/>
            <a:ext cx="4139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</a:t>
            </a:r>
            <a:r>
              <a:rPr lang="pt-BR" sz="200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puérperes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exames realizados.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100%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936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153" y="3030659"/>
            <a:ext cx="5877747" cy="32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340768"/>
            <a:ext cx="7814692" cy="792088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tratamento odontológico concluído.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77015" y="2350925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8%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88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861" y="3768350"/>
            <a:ext cx="3814351" cy="26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54" y="3717029"/>
            <a:ext cx="37995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39"/>
            <a:ext cx="3977530" cy="150081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ficha espelho de pré-natal preenchida.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15,7%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24223"/>
            <a:ext cx="4139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risco gestacional em 100% das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gestantes.</a:t>
            </a:r>
            <a:endParaRPr lang="pt-BR" sz="2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44,6%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078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Análise Situacional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556792"/>
            <a:ext cx="75608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Camaçari -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Bahia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242.000 habitantes (IBGE, 2010).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Fronteiras: Dias d’Ávila, Simões Filho, Lauro de Freitas e Mata de São João.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Pólo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Industrial de Camaçari </a:t>
            </a:r>
            <a:r>
              <a:rPr lang="pt-B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Crescimento demográfico.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Camaça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331" y="4149080"/>
            <a:ext cx="3667142" cy="244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1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861" y="3717028"/>
            <a:ext cx="3814351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54" y="3717028"/>
            <a:ext cx="37995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39"/>
            <a:ext cx="3977530" cy="150081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orientação nutricional realizada.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65,1%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24223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orientação sobre aleitamento materno.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40%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280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861" y="3717028"/>
            <a:ext cx="3814351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54" y="3720996"/>
            <a:ext cx="3799563" cy="26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39"/>
            <a:ext cx="3977530" cy="150081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com orientação sobre os cuidados com o recém-nascido.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4,8%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24223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sobre anticoncepção após o parto.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1,2%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135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54" y="3717027"/>
            <a:ext cx="37995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380" y="1330839"/>
            <a:ext cx="3977530" cy="1500811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gestantes orientadas sobre os riscos do tabagismo e do uso de álcool e drogas na gestação.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6691" y="2831651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37,3%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788024" y="1324223"/>
            <a:ext cx="4139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714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orientações sobre higiene oral para gestantes e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 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receberam 1ª consulta odontológica.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12160" y="2831651"/>
            <a:ext cx="1283781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100%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760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Discussão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68152" y="1124744"/>
            <a:ext cx="777240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20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Ampliação da cobertura da atenção às gestantes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como equipe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multidisciplinar.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Estabelecer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fluxograma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grupo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Estimulo à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educação permanente na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ESF.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Matriz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intervenção pactuadas pelas equipes do Verde com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SESAU.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Registros incompletos nas fichas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espelhos.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Processo de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reterritorialização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1119658"/>
          </a:xfrm>
        </p:spPr>
        <p:txBody>
          <a:bodyPr anchor="ctr">
            <a:norm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Reflexão crítica sobre o processo pessoal de aprendizagem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96702" y="1844824"/>
            <a:ext cx="777240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2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Aprimorar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2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Desenvolver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estratégias de planejamento em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2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discussões em equipe sobre o trabalho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realizado.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2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saúde ao trabalhar com grupo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1119658"/>
          </a:xfrm>
        </p:spPr>
        <p:txBody>
          <a:bodyPr anchor="ctr">
            <a:norm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Bibliografia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96702" y="1844824"/>
            <a:ext cx="777240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BRASIL. Ministério da Saúde. Caderno de Atenção Básica: Saúde Bucal. Secretaria de Atenção à Saúde. Departamento de Atenção Básica. Brasília, 2006. 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______. Ministério da Saúde. Caderno de Atenção Básica: Atenção ao Pré-natal de Baixo Risco, nº 32. Secretaria de Atenção à Saúde. Departamento de Atenção Básica. Brasília, 2012. 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______. </a:t>
            </a:r>
            <a:r>
              <a:rPr lang="pt-BR" sz="2000" dirty="0"/>
              <a:t>Ministério da Saúde. Programa Humanização do Parto (Humanização no Pré-natal e Nascimento). Secretaria Executiva. Brasília, 2002. 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524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16044" y="188640"/>
            <a:ext cx="6858000" cy="1089075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accent2"/>
                </a:solidFill>
              </a:rPr>
              <a:t>Obrigado!</a:t>
            </a:r>
            <a:endParaRPr lang="pt-BR" b="1" dirty="0">
              <a:solidFill>
                <a:schemeClr val="accent2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059756" y="1058542"/>
            <a:ext cx="6923560" cy="5192670"/>
            <a:chOff x="1059756" y="1058542"/>
            <a:chExt cx="6923560" cy="5192670"/>
          </a:xfrm>
        </p:grpSpPr>
        <p:pic>
          <p:nvPicPr>
            <p:cNvPr id="1026" name="Picture 2" descr="http://upload.wikimedia.org/wikipedia/commons/3/3e/Praia_de_Guarajuba_-_Cama%C3%A7ari,_Bahia,_Brasi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53450">
              <a:off x="1059756" y="1058542"/>
              <a:ext cx="6923560" cy="51926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 rot="21256455">
              <a:off x="3365780" y="4012040"/>
              <a:ext cx="4572000" cy="2031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buNone/>
              </a:pPr>
              <a:r>
                <a:rPr lang="pt-BR" dirty="0"/>
                <a:t>“A mulher, quando deve dar à luz, fica angustiada porque chegou a sua hora; mas, depois que a criança nasceu, ela já não se lembra dos sofrimentos, por causa da alegria de um homem ter vindo ao  mundo.”</a:t>
              </a:r>
            </a:p>
            <a:p>
              <a:pPr algn="r"/>
              <a:endParaRPr lang="pt-BR" dirty="0"/>
            </a:p>
            <a:p>
              <a:pPr algn="r">
                <a:buNone/>
              </a:pPr>
              <a:r>
                <a:rPr lang="pt-BR" dirty="0"/>
                <a:t>Evangelho (João 16,21)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68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772816"/>
            <a:ext cx="7416824" cy="4752528"/>
          </a:xfrm>
        </p:spPr>
        <p:txBody>
          <a:bodyPr anchor="t">
            <a:normAutofit/>
          </a:bodyPr>
          <a:lstStyle/>
          <a:p>
            <a:pPr algn="just"/>
            <a:r>
              <a:rPr lang="pt-BR" sz="2400" dirty="0"/>
              <a:t>Bairro Verde Horizonte </a:t>
            </a: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smtClean="0"/>
              <a:t> </a:t>
            </a:r>
            <a:r>
              <a:rPr lang="pt-BR" sz="2400" dirty="0"/>
              <a:t>10.993 moradores</a:t>
            </a:r>
          </a:p>
          <a:p>
            <a:pPr algn="just"/>
            <a:r>
              <a:rPr lang="pt-BR" sz="2400" dirty="0" smtClean="0"/>
              <a:t>ESF </a:t>
            </a:r>
            <a:r>
              <a:rPr lang="pt-BR" sz="2400" dirty="0"/>
              <a:t>Verde Horizonte </a:t>
            </a: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smtClean="0"/>
              <a:t> </a:t>
            </a:r>
            <a:r>
              <a:rPr lang="pt-BR" sz="2400" dirty="0"/>
              <a:t>2 ESF (Verde I e II</a:t>
            </a:r>
            <a:r>
              <a:rPr lang="pt-BR" sz="2400" dirty="0" smtClean="0"/>
              <a:t>)</a:t>
            </a:r>
          </a:p>
          <a:p>
            <a:pPr lvl="1" algn="just"/>
            <a:r>
              <a:rPr lang="pt-BR" sz="2400" dirty="0" smtClean="0"/>
              <a:t>Equipe </a:t>
            </a:r>
            <a:r>
              <a:rPr lang="pt-BR" sz="2400" dirty="0"/>
              <a:t>Verde I – 8 </a:t>
            </a:r>
            <a:r>
              <a:rPr lang="pt-BR" sz="2400" dirty="0" err="1"/>
              <a:t>microáreas</a:t>
            </a:r>
            <a:endParaRPr lang="pt-BR" sz="2400" dirty="0"/>
          </a:p>
          <a:p>
            <a:pPr lvl="1" algn="just"/>
            <a:r>
              <a:rPr lang="pt-BR" sz="2400" dirty="0" smtClean="0"/>
              <a:t>Equipe </a:t>
            </a:r>
            <a:r>
              <a:rPr lang="pt-BR" sz="2400" dirty="0"/>
              <a:t>Verde II – 7 </a:t>
            </a:r>
            <a:r>
              <a:rPr lang="pt-BR" sz="2400" dirty="0" err="1"/>
              <a:t>microáreas</a:t>
            </a:r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Área </a:t>
            </a:r>
            <a:r>
              <a:rPr lang="pt-BR" sz="2400" dirty="0"/>
              <a:t>sem cobertura </a:t>
            </a: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smtClean="0"/>
              <a:t> </a:t>
            </a:r>
            <a:r>
              <a:rPr lang="pt-BR" sz="2400" dirty="0"/>
              <a:t>2544 moradores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>
                <a:solidFill>
                  <a:schemeClr val="accent2"/>
                </a:solidFill>
              </a:rPr>
              <a:t>Antes </a:t>
            </a:r>
            <a:r>
              <a:rPr lang="pt-BR" sz="2400" dirty="0">
                <a:solidFill>
                  <a:schemeClr val="accent2"/>
                </a:solidFill>
              </a:rPr>
              <a:t>da intervenção – ausência de grupo de gestantes e de atuação multidisciplinar na atenção ao pré-natal.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Análise Situacional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7815" y="1050950"/>
            <a:ext cx="321017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SF Verde Horizonte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87989" y="2708920"/>
            <a:ext cx="211063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pt-BR" sz="2400" dirty="0"/>
              <a:t>8.449 usuários.</a:t>
            </a:r>
            <a:endParaRPr lang="pt-BR" sz="2400" dirty="0"/>
          </a:p>
        </p:txBody>
      </p:sp>
      <p:sp>
        <p:nvSpPr>
          <p:cNvPr id="6" name="Seta para a direita 5"/>
          <p:cNvSpPr/>
          <p:nvPr/>
        </p:nvSpPr>
        <p:spPr>
          <a:xfrm>
            <a:off x="5220072" y="2852936"/>
            <a:ext cx="504056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dobrada para cima 7"/>
          <p:cNvSpPr/>
          <p:nvPr/>
        </p:nvSpPr>
        <p:spPr>
          <a:xfrm rot="5249661">
            <a:off x="3142686" y="4357780"/>
            <a:ext cx="504056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793223" y="4416896"/>
            <a:ext cx="3970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dirty="0"/>
              <a:t>Processo de </a:t>
            </a:r>
            <a:r>
              <a:rPr lang="pt-BR" sz="2400" dirty="0" err="1"/>
              <a:t>reterritorialização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950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Análise Estratégica - Objetivo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68760"/>
            <a:ext cx="8119814" cy="648072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Qualificar a atenção no pr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é-natal e puerpério na ESF Verde Horizonte.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650" y="2780928"/>
            <a:ext cx="739973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Ampliar </a:t>
            </a:r>
            <a:r>
              <a:rPr lang="pt-BR" sz="2400" dirty="0"/>
              <a:t>a cobertura do pré-natal.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Melhorar </a:t>
            </a:r>
            <a:r>
              <a:rPr lang="pt-BR" sz="2400" dirty="0"/>
              <a:t>a adesão ao pré-natal.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Melhorar </a:t>
            </a:r>
            <a:r>
              <a:rPr lang="pt-BR" sz="2400" dirty="0"/>
              <a:t>a qualidade da atenção ao pré-natal e puerpério realizado na unidade.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Melhorar </a:t>
            </a:r>
            <a:r>
              <a:rPr lang="pt-BR" sz="2400" dirty="0"/>
              <a:t>registro das informações.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Mapear </a:t>
            </a:r>
            <a:r>
              <a:rPr lang="pt-BR" sz="2400" dirty="0"/>
              <a:t>as gestantes de risco.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Promover </a:t>
            </a:r>
            <a:r>
              <a:rPr lang="pt-BR" sz="2400" dirty="0"/>
              <a:t>a Saúde no pré-natal.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35944" y="2132856"/>
            <a:ext cx="6305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accent2"/>
                </a:solidFill>
              </a:rPr>
              <a:t>5º objetivo do milênio – melhorar a saúde das gestantes.</a:t>
            </a:r>
            <a:endParaRPr lang="pt-BR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196752"/>
            <a:ext cx="7814692" cy="511256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Identificação das usuárias gestantes através de sensibilização das equipes.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Utilização de ficha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espelho.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Consolidação dos dados em planilha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Criação do grupo de gestantes </a:t>
            </a:r>
            <a:r>
              <a:rPr lang="pt-BR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 encontro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mensal.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Cartaz e convites para participação no grupo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gestantes.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Monitoramento e avaliação em reuniões de equipes.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>
                <a:solidFill>
                  <a:schemeClr val="accent2"/>
                </a:solidFill>
              </a:rPr>
              <a:t>Análise Estratégica - Metodologia</a:t>
            </a:r>
          </a:p>
        </p:txBody>
      </p:sp>
    </p:spTree>
    <p:extLst>
      <p:ext uri="{BB962C8B-B14F-4D97-AF65-F5344CB8AC3E}">
        <p14:creationId xmlns:p14="http://schemas.microsoft.com/office/powerpoint/2010/main" val="51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Relatório da Intervenção</a:t>
            </a:r>
            <a:endParaRPr lang="pt-BR" b="1" dirty="0">
              <a:solidFill>
                <a:schemeClr val="accent2"/>
              </a:solidFill>
            </a:endParaRPr>
          </a:p>
        </p:txBody>
      </p:sp>
      <p:pic>
        <p:nvPicPr>
          <p:cNvPr id="8" name="Imagem 7" descr="IMG_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5782">
            <a:off x="3571852" y="1305519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IMG_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91397">
            <a:off x="3335260" y="3832912"/>
            <a:ext cx="3071802" cy="204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 descr="IMG_0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71132">
            <a:off x="456157" y="1625669"/>
            <a:ext cx="2857520" cy="1905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IMG_20140924_160547896_H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9083" y="1700808"/>
            <a:ext cx="2250284" cy="400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 descr="IMG_00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55" y="4495704"/>
            <a:ext cx="2928926" cy="1952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49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340768"/>
            <a:ext cx="7814692" cy="792088"/>
          </a:xfrm>
        </p:spPr>
        <p:txBody>
          <a:bodyPr anchor="t">
            <a:normAutofit/>
          </a:bodyPr>
          <a:lstStyle/>
          <a:p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para 100% 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das gestantes residentes na área de abrangência.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78746" y="2334071"/>
            <a:ext cx="2880320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65,4% de cobertura</a:t>
            </a:r>
            <a:endParaRPr lang="pt-BR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155" y="2996951"/>
            <a:ext cx="5895493" cy="333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19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155" y="3030660"/>
            <a:ext cx="5895493" cy="328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340768"/>
            <a:ext cx="7814692" cy="792088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Atingir 100% de gestantes captadas no 1º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trimestre gestacional.</a:t>
            </a:r>
            <a:endParaRPr lang="pt-BR" sz="2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42841" y="2350925"/>
            <a:ext cx="1080120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57,8%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830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154" y="3030659"/>
            <a:ext cx="5877747" cy="32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340768"/>
            <a:ext cx="7814692" cy="792088"/>
          </a:xfrm>
        </p:spPr>
        <p:txBody>
          <a:bodyPr anchor="t">
            <a:normAutofit/>
          </a:bodyPr>
          <a:lstStyle/>
          <a:p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Atingir 100% de gestantes com 1ª consulta odontológica realizada.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77015" y="2350925"/>
            <a:ext cx="128378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30,1%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957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</TotalTime>
  <Words>935</Words>
  <Application>Microsoft Office PowerPoint</Application>
  <PresentationFormat>Apresentação na tela (4:3)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do Office</vt:lpstr>
      <vt:lpstr>UNIVERSIDADE FEDERAL DE PELOTAS UNIVERSIDADE ABERTA DO SUS Departamento de Medicina Social</vt:lpstr>
      <vt:lpstr>Análise Situacional</vt:lpstr>
      <vt:lpstr>Análise Situacional</vt:lpstr>
      <vt:lpstr>Análise Estratégica - Objetivo</vt:lpstr>
      <vt:lpstr>Análise Estratégica - Metodologia</vt:lpstr>
      <vt:lpstr>Relatório da Intervenção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crítica sobre o processo pessoal de aprendizagem</vt:lpstr>
      <vt:lpstr>Bibliografia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Mari</cp:lastModifiedBy>
  <cp:revision>184</cp:revision>
  <dcterms:created xsi:type="dcterms:W3CDTF">2014-02-18T13:29:24Z</dcterms:created>
  <dcterms:modified xsi:type="dcterms:W3CDTF">2014-11-01T01:12:55Z</dcterms:modified>
</cp:coreProperties>
</file>