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0" r:id="rId3"/>
  </p:sldMasterIdLst>
  <p:notesMasterIdLst>
    <p:notesMasterId r:id="rId31"/>
  </p:notesMasterIdLst>
  <p:sldIdLst>
    <p:sldId id="256" r:id="rId4"/>
    <p:sldId id="262" r:id="rId5"/>
    <p:sldId id="263" r:id="rId6"/>
    <p:sldId id="261" r:id="rId7"/>
    <p:sldId id="259" r:id="rId8"/>
    <p:sldId id="264" r:id="rId9"/>
    <p:sldId id="265" r:id="rId10"/>
    <p:sldId id="270" r:id="rId11"/>
    <p:sldId id="271" r:id="rId12"/>
    <p:sldId id="272" r:id="rId13"/>
    <p:sldId id="273" r:id="rId14"/>
    <p:sldId id="275" r:id="rId15"/>
    <p:sldId id="276" r:id="rId16"/>
    <p:sldId id="277" r:id="rId17"/>
    <p:sldId id="296" r:id="rId18"/>
    <p:sldId id="299" r:id="rId19"/>
    <p:sldId id="297" r:id="rId20"/>
    <p:sldId id="300" r:id="rId21"/>
    <p:sldId id="295" r:id="rId22"/>
    <p:sldId id="278" r:id="rId23"/>
    <p:sldId id="294" r:id="rId24"/>
    <p:sldId id="301" r:id="rId25"/>
    <p:sldId id="298" r:id="rId26"/>
    <p:sldId id="288" r:id="rId27"/>
    <p:sldId id="286" r:id="rId28"/>
    <p:sldId id="287" r:id="rId29"/>
    <p:sldId id="293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4679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notesViewPr>
    <p:cSldViewPr>
      <p:cViewPr varScale="1">
        <p:scale>
          <a:sx n="38" d="100"/>
          <a:sy n="38" d="100"/>
        </p:scale>
        <p:origin x="-226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\conteundo%20una%20sus\TCC%20ORGANIZADO\Planilha%20completa%20puericultura%20sem%20triagem%20auditiv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\conteundo%20una%20sus\TCC%20ORGANIZADO\Planilha%20completa%20puericultura%20sem%20triagem%20auditiv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asusufpel\conteundo%20una%20sus\TCC%20ORGANIZADO\Planilha%20completa%20puericultura%20sem%20triagem%20auditiv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ee\conteundo%20una%20sus\TCC%20ORGANIZADO\Planilha%20completa%20puericultura%20sem%20triagem%20auditiv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asusufpel\conteundo%20una%20sus\TCC%20ORGANIZADO\Planilha%20completa%20puericultura%20sem%20triagem%20auditiv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nasusufpel\conteundo%20una%20sus\TCC%20ORGANIZADO\Planilha%20completa%20puericultura%20sem%20triagem%20auditi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>
        <c:manualLayout>
          <c:xMode val="edge"/>
          <c:yMode val="edge"/>
          <c:x val="0.14790664070217038"/>
          <c:y val="6.4896755162241901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960821832754774"/>
          <c:y val="0.25345690195805182"/>
          <c:w val="0.83441035452443402"/>
          <c:h val="0.6036879943296246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Puericultura na UBS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0.60937500000000011</c:v>
                </c:pt>
                <c:pt idx="1">
                  <c:v>0.8125</c:v>
                </c:pt>
                <c:pt idx="2">
                  <c:v>0.90625</c:v>
                </c:pt>
                <c:pt idx="3">
                  <c:v>0.984375</c:v>
                </c:pt>
              </c:numCache>
            </c:numRef>
          </c:val>
        </c:ser>
        <c:axId val="59225984"/>
        <c:axId val="59227520"/>
      </c:barChart>
      <c:catAx>
        <c:axId val="592259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27520"/>
        <c:crosses val="autoZero"/>
        <c:auto val="1"/>
        <c:lblAlgn val="ctr"/>
        <c:lblOffset val="100"/>
      </c:catAx>
      <c:valAx>
        <c:axId val="59227520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92259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layout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688198689933441"/>
          <c:y val="0.36322949487960915"/>
          <c:w val="0.83441035452443402"/>
          <c:h val="0.48879030792440997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com  atendimento em dia de acordo com o protocolo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0.15384615384615447</c:v>
                </c:pt>
                <c:pt idx="1">
                  <c:v>0.78846153846153844</c:v>
                </c:pt>
                <c:pt idx="2">
                  <c:v>0.96551724137931039</c:v>
                </c:pt>
                <c:pt idx="3">
                  <c:v>1</c:v>
                </c:pt>
              </c:numCache>
            </c:numRef>
          </c:val>
        </c:ser>
        <c:axId val="67137920"/>
        <c:axId val="70005888"/>
      </c:barChart>
      <c:catAx>
        <c:axId val="6713792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0005888"/>
        <c:crosses val="autoZero"/>
        <c:auto val="1"/>
        <c:lblAlgn val="ctr"/>
        <c:lblOffset val="100"/>
      </c:catAx>
      <c:valAx>
        <c:axId val="70005888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7137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tx>
        <c:rich>
          <a:bodyPr/>
          <a:lstStyle/>
          <a:p>
            <a:pPr>
              <a:defRPr sz="1200"/>
            </a:pPr>
            <a:r>
              <a:rPr lang="pt-BR" sz="1400" dirty="0"/>
              <a:t>Proporção de crianças com  registro de peso da última consulta na ficha-espelho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688198689933441"/>
          <c:y val="0.33057851239669811"/>
          <c:w val="0.83441035452443402"/>
          <c:h val="0.53719008264462864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com  registro de peso da última consulta na ficha-espelho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0.35897435897435898</c:v>
                </c:pt>
                <c:pt idx="1">
                  <c:v>0.69230769230769229</c:v>
                </c:pt>
                <c:pt idx="2">
                  <c:v>0.98275862068965514</c:v>
                </c:pt>
                <c:pt idx="3">
                  <c:v>0.95238095238095233</c:v>
                </c:pt>
              </c:numCache>
            </c:numRef>
          </c:val>
        </c:ser>
        <c:axId val="56476416"/>
        <c:axId val="56478336"/>
      </c:barChart>
      <c:catAx>
        <c:axId val="56476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56478336"/>
        <c:crosses val="autoZero"/>
        <c:auto val="1"/>
        <c:lblAlgn val="ctr"/>
        <c:lblOffset val="100"/>
      </c:catAx>
      <c:valAx>
        <c:axId val="56478336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/>
            </a:pPr>
            <a:endParaRPr lang="pt-BR"/>
          </a:p>
        </c:txPr>
        <c:crossAx val="564764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title>
      <c:tx>
        <c:rich>
          <a:bodyPr/>
          <a:lstStyle/>
          <a:p>
            <a:pPr>
              <a:defRPr sz="1200"/>
            </a:pPr>
            <a:r>
              <a:rPr lang="pt-BR" sz="1400" dirty="0"/>
              <a:t>Proporção de crianças com esquema vacinal em dia de acordo com a idade</a:t>
            </a:r>
          </a:p>
        </c:rich>
      </c:tx>
      <c:layout/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2854057849217579"/>
          <c:y val="0.31727032061967242"/>
          <c:w val="0.83224577939001965"/>
          <c:h val="0.554219041082458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esquema vacinal em dia de acordo com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Indicadores!$D$46:$G$46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38500992"/>
        <c:axId val="55730560"/>
      </c:barChart>
      <c:catAx>
        <c:axId val="385009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55730560"/>
        <c:crosses val="autoZero"/>
        <c:auto val="1"/>
        <c:lblAlgn val="ctr"/>
        <c:lblOffset val="100"/>
      </c:catAx>
      <c:valAx>
        <c:axId val="55730560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/>
            </a:pPr>
            <a:endParaRPr lang="pt-BR"/>
          </a:p>
        </c:txPr>
        <c:crossAx val="385009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hart>
    <c:title>
      <c:layout/>
      <c:spPr>
        <a:noFill/>
        <a:ln w="25400">
          <a:noFill/>
        </a:ln>
      </c:spPr>
      <c:txPr>
        <a:bodyPr/>
        <a:lstStyle/>
        <a:p>
          <a:pPr>
            <a:defRPr sz="1400"/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2798264642082441"/>
          <c:y val="0.32113948623081323"/>
          <c:w val="0.83297180043384789"/>
          <c:h val="0.5487826663437960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teste do pezinho nos primeiros 7 dias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6476032"/>
        <c:axId val="59360768"/>
      </c:barChart>
      <c:catAx>
        <c:axId val="5647603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pt-BR"/>
          </a:p>
        </c:txPr>
        <c:crossAx val="59360768"/>
        <c:crosses val="autoZero"/>
        <c:auto val="1"/>
        <c:lblAlgn val="ctr"/>
        <c:lblOffset val="100"/>
      </c:catAx>
      <c:valAx>
        <c:axId val="5936076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100"/>
            </a:pPr>
            <a:endParaRPr lang="pt-BR"/>
          </a:p>
        </c:txPr>
        <c:crossAx val="564760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title>
      <c:layout>
        <c:manualLayout>
          <c:xMode val="edge"/>
          <c:yMode val="edge"/>
          <c:x val="0.17429173284669888"/>
          <c:y val="3.669724770642202E-2"/>
        </c:manualLayout>
      </c:layout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516474603764656"/>
          <c:y val="0.25229357798165136"/>
          <c:w val="0.83476482317599165"/>
          <c:h val="0.60550458715596256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Indicadores!$C$63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Indicadores!$D$62:$G$62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Indicadores!$D$63:$G$63</c:f>
              <c:numCache>
                <c:formatCode>0.0%</c:formatCode>
                <c:ptCount val="4"/>
                <c:pt idx="0">
                  <c:v>0</c:v>
                </c:pt>
                <c:pt idx="1">
                  <c:v>0.25</c:v>
                </c:pt>
                <c:pt idx="2">
                  <c:v>0.25862068965517243</c:v>
                </c:pt>
                <c:pt idx="3">
                  <c:v>0.25396825396825395</c:v>
                </c:pt>
              </c:numCache>
            </c:numRef>
          </c:val>
        </c:ser>
        <c:axId val="68175744"/>
        <c:axId val="68207744"/>
      </c:barChart>
      <c:catAx>
        <c:axId val="681757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07744"/>
        <c:crosses val="autoZero"/>
        <c:auto val="1"/>
        <c:lblAlgn val="ctr"/>
        <c:lblOffset val="100"/>
      </c:catAx>
      <c:valAx>
        <c:axId val="6820774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1757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1A2E6-1100-40FD-8C24-98D6B5482137}" type="datetimeFigureOut">
              <a:rPr lang="pt-BR" smtClean="0"/>
              <a:pPr/>
              <a:t>06/03/2014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03317-24E3-419C-8AA4-A31EF9FDDE1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3317-24E3-419C-8AA4-A31EF9FDDE1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3317-24E3-419C-8AA4-A31EF9FDDE18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E638-00C5-45EC-94C0-244291C580C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448E0-7BBE-4181-9E0D-B96A790F9BA9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10AA-E218-4E8C-9B91-CC7E9545F4F8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BB64-6706-433A-978D-7A0BC21AF18F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5C5AF-08C9-49D3-9F9B-4C91B7B6D0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2902B-910B-443F-8FB7-79DE84DE8819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42B9-3002-4878-BA63-A69E0A47B93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915FB-9338-48B5-BF7D-8FE1DBC7A1E5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BBFA-8CB6-4455-8420-23EF2A7EE14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BB6DF-5857-4687-B812-3D07A66AFEB0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BC138-0A1C-4892-AFE5-A30772B894D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F2AD8-27C2-46B0-A24C-6EFC7516765D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0352-376D-42E2-AD06-E0E288B33EB0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4C9C3-C77E-44E2-8FA7-A3560BC17CB7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5E5B0-2284-41FD-BF19-C6B2A59EE83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C17A7-1813-4F12-B302-8EFECAEFA73A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D789-A540-41D9-B776-6E5A6B12D9CC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E377E-4788-42A2-B498-085266C96E00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899FA-2A84-479D-AB69-C228F29FEBB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EACD1-560A-40C7-B628-7EE871D4FA53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1AE68-E9BD-4E0E-927A-D85610204012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883C9-6E69-4C65-9410-F6FE126740A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21DA8-7B46-4A27-835A-D66D63F37CE8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09F4B-99CA-4A3A-B8F6-B7035603B69F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76A1-F639-486B-BF77-E6982C6C7013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5689A-AC80-4513-B033-2450B951E3F6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D3D027-C2F5-4935-8F6C-F2B6FCA91468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E1E53A-BCD9-420C-B4BA-999B182ED5E6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7A619C-0D42-4456-9A9D-1BEB24E64A33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D2DD3A-DC5D-4F71-B5B3-D421AA51D7C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7A9091-5481-4F81-9B56-22062B10181C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1E9051-5D7F-43CF-8E34-E0FF47CEACD7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5B63C-692E-4C14-9CB0-344D29E8276A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5B79-131C-4083-86BC-DB35599FD53A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5F0CD5-891B-4023-AE22-6B412B5B7D5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DABB4D-FBD9-4883-8421-1064A7D372C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2CC9B1-A8ED-4BB8-9ADF-A67842963CC8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787672-D6D2-4E6E-945D-E7EC0E52CC46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8B5EB-E3F5-4671-A479-3A6A6FD2BBA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419F2-059F-4659-9D2A-D252F741DCD1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24714-1E8B-4294-AAA8-436D72A58F96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FADF6-C58D-4700-B0A8-3756DE2F9240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1D0F0-7CAB-4EB4-9043-10A72883FD9F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A62E5-299C-480E-AD49-C094AE31001B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3149A-F42A-45BE-8CBB-5A1C5715825A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31F27A99-6CFC-449F-9488-BB65E11EF21F}" type="datetime1">
              <a:rPr lang="pt-BR" smtClean="0"/>
              <a:pPr>
                <a:defRPr/>
              </a:pPr>
              <a:t>06/03/2014</a:t>
            </a:fld>
            <a:endParaRPr lang="pt-B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277B8F3-F7FA-455E-B09D-A79B037E52D8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0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3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1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1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2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12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2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2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2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2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2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3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3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3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8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3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4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14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14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 build="p"/>
    </p:bld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FEE649A-CA48-40B0-8889-C69C407E679C}" type="datetime1">
              <a:rPr lang="pt-BR" smtClean="0"/>
              <a:pPr/>
              <a:t>06/03/2014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00C7520-5490-4619-BAB4-167E6A32AF97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14488"/>
            <a:ext cx="7772400" cy="2357453"/>
          </a:xfrm>
        </p:spPr>
        <p:txBody>
          <a:bodyPr>
            <a:normAutofit fontScale="90000"/>
          </a:bodyPr>
          <a:lstStyle/>
          <a:p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4400" dirty="0" smtClean="0"/>
              <a:t/>
            </a:r>
            <a:br>
              <a:rPr lang="pt-BR" sz="4400" dirty="0" smtClean="0"/>
            </a:b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3600" b="1" dirty="0" smtClean="0">
                <a:solidFill>
                  <a:schemeClr val="accent6">
                    <a:lumMod val="75000"/>
                  </a:schemeClr>
                </a:solidFill>
              </a:rPr>
              <a:t>Qualificando o Programa de Puericultura com Atenção à Saúde da Criança de 0-72 meses na ESF  Poço  Botuporã - BA</a:t>
            </a:r>
            <a:r>
              <a:rPr lang="pt-BR" sz="3600" dirty="0" smtClean="0">
                <a:solidFill>
                  <a:schemeClr val="accent5"/>
                </a:solidFill>
              </a:rPr>
              <a:t/>
            </a:r>
            <a:br>
              <a:rPr lang="pt-BR" sz="3600" dirty="0" smtClean="0">
                <a:solidFill>
                  <a:schemeClr val="accent5"/>
                </a:solidFill>
              </a:rPr>
            </a:br>
            <a:r>
              <a:rPr lang="pt-BR" sz="2800" b="1" dirty="0" smtClean="0">
                <a:solidFill>
                  <a:schemeClr val="accent5"/>
                </a:solidFill>
                <a:cs typeface="Arial" pitchFamily="34" charset="0"/>
              </a:rPr>
              <a:t> </a:t>
            </a:r>
            <a:r>
              <a:rPr lang="pt-BR" sz="2700" dirty="0" smtClean="0">
                <a:solidFill>
                  <a:schemeClr val="accent5"/>
                </a:solidFill>
              </a:rPr>
              <a:t/>
            </a:r>
            <a:br>
              <a:rPr lang="pt-BR" sz="2700" dirty="0" smtClean="0">
                <a:solidFill>
                  <a:schemeClr val="accent5"/>
                </a:solidFill>
              </a:rPr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>
                <a:solidFill>
                  <a:srgbClr val="00B050"/>
                </a:solidFill>
              </a:rPr>
              <a:t/>
            </a:r>
            <a:br>
              <a:rPr lang="pt-BR" sz="2700" dirty="0" smtClean="0">
                <a:solidFill>
                  <a:srgbClr val="00B050"/>
                </a:solidFill>
              </a:rPr>
            </a:br>
            <a:endParaRPr lang="pt-BR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2071702"/>
          </a:xfrm>
        </p:spPr>
        <p:txBody>
          <a:bodyPr/>
          <a:lstStyle/>
          <a:p>
            <a:pPr algn="l"/>
            <a:r>
              <a:rPr lang="pt-BR" sz="2800" dirty="0" smtClean="0">
                <a:solidFill>
                  <a:srgbClr val="000099"/>
                </a:solidFill>
              </a:rPr>
              <a:t>Neuza Santana Araújo Oliveira</a:t>
            </a:r>
          </a:p>
          <a:p>
            <a:pPr algn="l"/>
            <a:r>
              <a:rPr lang="pt-BR" sz="2800" dirty="0" smtClean="0">
                <a:solidFill>
                  <a:srgbClr val="000099"/>
                </a:solidFill>
              </a:rPr>
              <a:t>Orientador: Gustavo </a:t>
            </a:r>
            <a:r>
              <a:rPr lang="pt-BR" sz="2800" dirty="0" err="1" smtClean="0">
                <a:solidFill>
                  <a:srgbClr val="000099"/>
                </a:solidFill>
              </a:rPr>
              <a:t>Giacomelli</a:t>
            </a:r>
            <a:r>
              <a:rPr lang="pt-BR" sz="2800" dirty="0" smtClean="0">
                <a:solidFill>
                  <a:srgbClr val="000099"/>
                </a:solidFill>
              </a:rPr>
              <a:t> Nascimento</a:t>
            </a:r>
            <a:endParaRPr lang="pt-BR" sz="28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85813" y="2214563"/>
            <a:ext cx="6429375" cy="235743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Eixo Avaliação e Monitoramento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j-lt"/>
              </a:rPr>
              <a:t> Monitoramento e avaliação </a:t>
            </a:r>
            <a:r>
              <a:rPr lang="pt-BR" sz="2800" dirty="0" smtClean="0">
                <a:latin typeface="+mj-lt"/>
              </a:rPr>
              <a:t>mensal </a:t>
            </a:r>
            <a:r>
              <a:rPr lang="pt-BR" sz="2800" dirty="0">
                <a:latin typeface="+mj-lt"/>
              </a:rPr>
              <a:t>das metas estabelecidas.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j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14313" y="2143125"/>
            <a:ext cx="8229600" cy="435768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Eixo Engajamento Público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Esclarecimento à comunidade e aos pais ou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responsáveis sobre a atenção à saúde da criança na UBS;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Orientação aos pais ou responsáveis sobre o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aleitamento materno, importância da puericultura,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curva do crescimento, teste do pezinho,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vacinas e avaliação de risco.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2071688"/>
            <a:ext cx="8229600" cy="421481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Logística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da Intervenção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Adotou-se o Protocolo de Saúde da Criança </a:t>
            </a:r>
            <a:r>
              <a:rPr lang="pt-BR" sz="2800" dirty="0" smtClean="0">
                <a:latin typeface="+mn-lt"/>
              </a:rPr>
              <a:t>do Ministério da Saúde _ MS 2002;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</a:t>
            </a:r>
            <a:r>
              <a:rPr lang="pt-BR" sz="2800" dirty="0" smtClean="0"/>
              <a:t>Reformulação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da ficha espelho de puericultura e </a:t>
            </a:r>
            <a:endParaRPr lang="pt-BR" sz="2800" dirty="0" smtClean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 smtClean="0">
                <a:latin typeface="+mn-lt"/>
              </a:rPr>
              <a:t>a </a:t>
            </a:r>
            <a:r>
              <a:rPr lang="pt-BR" sz="2800" dirty="0">
                <a:latin typeface="+mn-lt"/>
              </a:rPr>
              <a:t>organização da sala de vacina;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Divulgação do projeto para a equipe;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Organização da agenda com a recepcionista;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143116"/>
            <a:ext cx="8229600" cy="471488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3576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Logística </a:t>
            </a: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da 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Intervenção</a:t>
            </a:r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Busca ativa pelos ACS;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 Redirecionando as unidades satélites;</a:t>
            </a:r>
            <a:endParaRPr lang="pt-BR" sz="2800" dirty="0" smtClean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Captação na </a:t>
            </a:r>
            <a:r>
              <a:rPr lang="pt-BR" sz="2800" dirty="0" smtClean="0"/>
              <a:t>UBS</a:t>
            </a:r>
            <a:r>
              <a:rPr lang="pt-BR" sz="2800" dirty="0" smtClean="0">
                <a:latin typeface="+mn-lt"/>
              </a:rPr>
              <a:t> através dos prontuários;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Capacitações </a:t>
            </a:r>
            <a:r>
              <a:rPr lang="pt-BR" sz="2800" dirty="0" smtClean="0">
                <a:latin typeface="+mn-lt"/>
              </a:rPr>
              <a:t>da equipe  principalmente os ACS;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 Realização de palestras educativa com as mães e responsáveis;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dirty="0" smtClean="0"/>
              <a:t>Consulta de puericultura.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6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Objetivo 1:  </a:t>
            </a:r>
            <a:r>
              <a:rPr lang="pt-BR" sz="2400" dirty="0" smtClean="0"/>
              <a:t>Ampliar a cobertura da puericultura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 </a:t>
            </a:r>
            <a:r>
              <a:rPr lang="pt-BR" sz="2400" dirty="0" smtClean="0"/>
              <a:t>Aumentar para 85% cobertura do programa de puericultura na UBS</a:t>
            </a: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400" dirty="0" smtClean="0"/>
              <a:t>cobertura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total 98,4%</a:t>
            </a: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928802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071538" y="3143248"/>
          <a:ext cx="4929191" cy="2295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2000240"/>
            <a:ext cx="7572428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Objetivo 2: </a:t>
            </a:r>
            <a:r>
              <a:rPr lang="pt-BR" sz="2400" dirty="0" smtClean="0"/>
              <a:t>Melhorar a qualidade do atendimento à criança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2:</a:t>
            </a:r>
            <a:r>
              <a:rPr lang="pt-BR" sz="2400" dirty="0" smtClean="0"/>
              <a:t>  Consulta de puericultura 0-72 meses</a:t>
            </a: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000" dirty="0" smtClean="0"/>
              <a:t>100% das crianças atendidas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928662" y="3071810"/>
          <a:ext cx="481952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8596" y="2000240"/>
            <a:ext cx="7572428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3: </a:t>
            </a:r>
            <a:r>
              <a:rPr lang="pt-BR" sz="2400" dirty="0" smtClean="0"/>
              <a:t>Monitorar o crescimento em 100% das crianças.</a:t>
            </a:r>
          </a:p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400" dirty="0" smtClean="0"/>
              <a:t>Crianças curva de peso descendente </a:t>
            </a:r>
            <a:r>
              <a:rPr lang="pt-BR" sz="2400" dirty="0" smtClean="0"/>
              <a:t>ou    estacionária 7/63</a:t>
            </a:r>
            <a:r>
              <a:rPr lang="pt-BR" sz="2400" dirty="0" smtClean="0"/>
              <a:t>, 11,1%.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        </a:t>
            </a:r>
            <a:r>
              <a:rPr lang="pt-BR" sz="2400" dirty="0" smtClean="0"/>
              <a:t>Crianças </a:t>
            </a:r>
            <a:r>
              <a:rPr lang="pt-BR" sz="2400" dirty="0" smtClean="0"/>
              <a:t>com déficit de peso 6/63 – 9,5%;</a:t>
            </a:r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         Crianças </a:t>
            </a:r>
            <a:r>
              <a:rPr lang="pt-BR" sz="2400" dirty="0" smtClean="0"/>
              <a:t>com excesso de peso 3/63 – 4,8%; </a:t>
            </a:r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 </a:t>
            </a: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928803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28596" y="2000240"/>
            <a:ext cx="7572428" cy="722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4:</a:t>
            </a:r>
            <a:r>
              <a:rPr lang="pt-BR" sz="2400" dirty="0" smtClean="0"/>
              <a:t> Garantir o registro de peso na última consulta na ficha-espelho para 100% das crianças.</a:t>
            </a: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000" dirty="0" smtClean="0"/>
              <a:t>Crianças com registro </a:t>
            </a:r>
            <a:r>
              <a:rPr lang="pt-BR" sz="2000" dirty="0" smtClean="0"/>
              <a:t>de </a:t>
            </a:r>
          </a:p>
          <a:p>
            <a:r>
              <a:rPr lang="pt-BR" sz="2000" dirty="0" smtClean="0"/>
              <a:t>peso </a:t>
            </a:r>
            <a:r>
              <a:rPr lang="pt-BR" sz="2000" dirty="0" smtClean="0"/>
              <a:t>60/63 – 95,2%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7158" y="3643314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Chart 2"/>
          <p:cNvGraphicFramePr>
            <a:graphicFrameLocks/>
          </p:cNvGraphicFramePr>
          <p:nvPr/>
        </p:nvGraphicFramePr>
        <p:xfrm>
          <a:off x="857224" y="2928934"/>
          <a:ext cx="4429125" cy="2305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4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 smtClean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57158" y="1928803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428596" y="2000240"/>
            <a:ext cx="7572428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7158" y="2000240"/>
            <a:ext cx="707236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5:</a:t>
            </a:r>
            <a:r>
              <a:rPr lang="pt-BR" sz="2400" b="1" dirty="0" smtClean="0"/>
              <a:t> </a:t>
            </a:r>
            <a:r>
              <a:rPr lang="pt-BR" sz="2400" dirty="0" smtClean="0"/>
              <a:t>Vacinar 100% das crianças de acordo calendário de vacina</a:t>
            </a:r>
            <a:r>
              <a:rPr lang="pt-BR" sz="2400" dirty="0" smtClean="0"/>
              <a:t>.</a:t>
            </a: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000" dirty="0" smtClean="0"/>
              <a:t>100% das crianças foram</a:t>
            </a:r>
          </a:p>
          <a:p>
            <a:r>
              <a:rPr lang="pt-BR" sz="2000" dirty="0" smtClean="0"/>
              <a:t> vacinadas</a:t>
            </a:r>
            <a:endParaRPr lang="pt-BR" sz="2000" dirty="0"/>
          </a:p>
        </p:txBody>
      </p:sp>
      <p:graphicFrame>
        <p:nvGraphicFramePr>
          <p:cNvPr id="8" name="Chart 5"/>
          <p:cNvGraphicFramePr>
            <a:graphicFrameLocks/>
          </p:cNvGraphicFramePr>
          <p:nvPr/>
        </p:nvGraphicFramePr>
        <p:xfrm>
          <a:off x="714348" y="2928934"/>
          <a:ext cx="5214974" cy="2371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endParaRPr lang="pt-BR" sz="2400" dirty="0" smtClean="0"/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6: </a:t>
            </a:r>
            <a:r>
              <a:rPr lang="pt-BR" sz="2400" dirty="0" smtClean="0"/>
              <a:t>Realizar teste do pezinho em 100% das crianças até 7 dias de vida.</a:t>
            </a: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000" dirty="0" smtClean="0"/>
              <a:t>100% das crianças </a:t>
            </a:r>
            <a:r>
              <a:rPr lang="pt-BR" sz="2000" dirty="0" smtClean="0"/>
              <a:t>realizaram</a:t>
            </a:r>
          </a:p>
          <a:p>
            <a:r>
              <a:rPr lang="pt-BR" sz="2000" dirty="0" smtClean="0"/>
              <a:t> </a:t>
            </a:r>
            <a:r>
              <a:rPr lang="pt-BR" sz="2000" dirty="0" smtClean="0"/>
              <a:t>teste do pezinho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28596" y="2828836"/>
            <a:ext cx="64294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071538" y="3143248"/>
          <a:ext cx="4391025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63" y="2000250"/>
            <a:ext cx="6929437" cy="38576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pt-BR" sz="2800" b="1" dirty="0" smtClean="0"/>
              <a:t>Caracterização do Município de </a:t>
            </a:r>
            <a:r>
              <a:rPr lang="pt-BR" sz="2800" b="1" dirty="0" err="1" smtClean="0"/>
              <a:t>Botuporã-BA</a:t>
            </a:r>
            <a:r>
              <a:rPr lang="pt-BR" sz="2800" b="1" dirty="0" smtClean="0"/>
              <a:t>: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11. 162 mil habitantes (IBGE, 2010);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Sudoeste do estado da BA;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 smtClean="0"/>
              <a:t>Unidades de saúde: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1 Centro de Saúde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4 equipes de ESF; 1 sede 3 zona rural;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1 equipe SAMU;</a:t>
            </a:r>
          </a:p>
          <a:p>
            <a:pPr eaLnBrk="1" hangingPunct="1"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1 CAPS</a:t>
            </a:r>
            <a:endParaRPr lang="pt-BR" sz="28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pt-BR" sz="2400" dirty="0" smtClean="0"/>
              <a:t> </a:t>
            </a:r>
            <a:endParaRPr lang="pt-BR" sz="2800" dirty="0" smtClean="0">
              <a:latin typeface="+mn-lt"/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/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857365"/>
            <a:ext cx="8229600" cy="292895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4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0034" y="2214554"/>
            <a:ext cx="79296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8: </a:t>
            </a:r>
            <a:r>
              <a:rPr lang="pt-BR" sz="2400" dirty="0" smtClean="0"/>
              <a:t>Realizar suplementação de ferro em 100% das crianças atendidas entre seis e 18 meses.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400" dirty="0" smtClean="0"/>
              <a:t>crianças atendidas 13/13 100%</a:t>
            </a:r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9" name="Retângulo 8"/>
          <p:cNvSpPr/>
          <p:nvPr/>
        </p:nvSpPr>
        <p:spPr>
          <a:xfrm>
            <a:off x="500034" y="221455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</p:txBody>
      </p:sp>
      <p:sp>
        <p:nvSpPr>
          <p:cNvPr id="10" name="Retângulo 9"/>
          <p:cNvSpPr/>
          <p:nvPr/>
        </p:nvSpPr>
        <p:spPr>
          <a:xfrm>
            <a:off x="428596" y="2357430"/>
            <a:ext cx="69294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7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400" dirty="0" smtClean="0"/>
              <a:t>Avaliar o desenvolvimento </a:t>
            </a:r>
            <a:r>
              <a:rPr lang="pt-BR" sz="2400" dirty="0" err="1" smtClean="0"/>
              <a:t>neurocognitivo</a:t>
            </a:r>
            <a:r>
              <a:rPr lang="pt-BR" sz="2400" dirty="0" smtClean="0"/>
              <a:t> em 100% das crianças atendidas.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Indicador:</a:t>
            </a:r>
            <a:r>
              <a:rPr lang="pt-BR" sz="2400" dirty="0" smtClean="0"/>
              <a:t> Avaliados  62/63, 98,4%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Objetivo 3: </a:t>
            </a:r>
            <a:r>
              <a:rPr lang="pt-BR" sz="2400" dirty="0" smtClean="0"/>
              <a:t>Mapear as crianças de risco da área de abrangência</a:t>
            </a: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400" dirty="0" smtClean="0"/>
              <a:t>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 </a:t>
            </a:r>
            <a:r>
              <a:rPr lang="pt-BR" sz="2400" dirty="0" smtClean="0"/>
              <a:t>Realizar avaliação de risco em 100% das crianças</a:t>
            </a:r>
          </a:p>
          <a:p>
            <a:pPr>
              <a:spcBef>
                <a:spcPct val="20000"/>
              </a:spcBef>
              <a:defRPr/>
            </a:pPr>
            <a:r>
              <a:rPr lang="pt-BR" sz="2400" dirty="0" smtClean="0"/>
              <a:t> </a:t>
            </a: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Indicador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000" dirty="0" smtClean="0"/>
              <a:t>Crianças com avaliação de </a:t>
            </a:r>
            <a:endParaRPr lang="pt-BR" sz="2000" dirty="0" smtClean="0"/>
          </a:p>
          <a:p>
            <a:pPr>
              <a:spcBef>
                <a:spcPct val="20000"/>
              </a:spcBef>
              <a:defRPr/>
            </a:pPr>
            <a:r>
              <a:rPr lang="pt-BR" sz="2000" dirty="0" smtClean="0"/>
              <a:t>risco </a:t>
            </a:r>
            <a:r>
              <a:rPr lang="pt-BR" sz="2000" dirty="0" smtClean="0"/>
              <a:t>16/63 – 25,4%   </a:t>
            </a:r>
          </a:p>
          <a:p>
            <a:pPr>
              <a:spcBef>
                <a:spcPct val="20000"/>
              </a:spcBef>
              <a:defRPr/>
            </a:pP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b="1" dirty="0" smtClean="0">
                <a:latin typeface="+mn-lt"/>
              </a:rPr>
              <a:t> </a:t>
            </a: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214414" y="2786058"/>
          <a:ext cx="4438650" cy="207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Objetivo 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4: </a:t>
            </a:r>
            <a:r>
              <a:rPr lang="pt-BR" sz="2400" dirty="0" smtClean="0"/>
              <a:t>. Realizar ações de promoção à saúde e de alimentação saudável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 </a:t>
            </a:r>
            <a:r>
              <a:rPr lang="pt-BR" sz="2400" dirty="0" smtClean="0"/>
              <a:t>Colocar 100% das crianças para mamar na primeira consulta de puericultura;</a:t>
            </a:r>
          </a:p>
          <a:p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Indicador: </a:t>
            </a:r>
            <a:r>
              <a:rPr lang="pt-BR" sz="2400" dirty="0" smtClean="0"/>
              <a:t>crianças colocadas para mamar 9/63 – 14,3%</a:t>
            </a:r>
          </a:p>
          <a:p>
            <a:r>
              <a:rPr lang="pt-BR" sz="2400" b="1" dirty="0" smtClean="0"/>
              <a:t> </a:t>
            </a: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b="1" dirty="0" smtClean="0">
                <a:latin typeface="+mn-lt"/>
              </a:rPr>
              <a:t> </a:t>
            </a: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Resultados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4525962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/>
              <a:t> </a:t>
            </a:r>
            <a:endParaRPr lang="pt-BR" sz="2400" dirty="0" smtClean="0"/>
          </a:p>
          <a:p>
            <a:pPr>
              <a:spcBef>
                <a:spcPct val="20000"/>
              </a:spcBef>
              <a:defRPr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defRPr/>
            </a:pPr>
            <a:endParaRPr lang="pt-BR" sz="280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pt-BR" sz="3200" b="1" dirty="0" smtClean="0">
                <a:latin typeface="+mn-lt"/>
              </a:rPr>
              <a:t> </a:t>
            </a: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57224" y="1928802"/>
            <a:ext cx="6572296" cy="423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Meta 11: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Promover aleitamento materno exclusivo até os seis meses a 100% das crianças nesta faixa etária 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Calibri" pitchFamily="34" charset="0"/>
                <a:cs typeface="Times New Roman" pitchFamily="18" charset="0"/>
              </a:rPr>
              <a:t>Meta 12: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Orientar a alimentação complementar a 100% das crianças após os seis meses de idade.</a:t>
            </a:r>
            <a:r>
              <a:rPr kumimoji="0" lang="pt-BR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pt-BR" sz="2400" i="1" dirty="0" smtClean="0">
                <a:solidFill>
                  <a:schemeClr val="accent6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Estas metas foram trabalhadas através de palestras, com os pais e responsáveis, e capacitação da equipe.</a:t>
            </a:r>
            <a:endParaRPr kumimoji="0" lang="pt-BR" sz="2400" i="1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100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Discussão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071688"/>
            <a:ext cx="7500937" cy="4525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Ampliação da cobertura da atenção às crianças;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</a:t>
            </a:r>
            <a:r>
              <a:rPr lang="pt-BR" sz="2800" dirty="0" smtClean="0"/>
              <a:t>Padronização</a:t>
            </a: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dos registros;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Qualificação da </a:t>
            </a:r>
            <a:r>
              <a:rPr lang="pt-BR" sz="2800" dirty="0" smtClean="0"/>
              <a:t>consulta de puericultura</a:t>
            </a:r>
            <a:r>
              <a:rPr lang="pt-BR" sz="2800" dirty="0" smtClean="0">
                <a:latin typeface="+mn-lt"/>
              </a:rPr>
              <a:t>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Impactos positivos para a equipe    </a:t>
            </a:r>
            <a:r>
              <a:rPr lang="pt-BR" sz="2800" dirty="0" smtClean="0">
                <a:latin typeface="+mn-lt"/>
              </a:rPr>
              <a:t>discussões</a:t>
            </a:r>
            <a:r>
              <a:rPr lang="pt-BR" sz="2800" dirty="0">
                <a:latin typeface="+mn-lt"/>
              </a:rPr>
              <a:t>, novos conhecimentos, melhora na </a:t>
            </a:r>
            <a:r>
              <a:rPr lang="pt-BR" sz="2800" dirty="0" smtClean="0">
                <a:latin typeface="+mn-lt"/>
              </a:rPr>
              <a:t>atenção, estimulo aos ACS; 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latin typeface="+mn-lt"/>
              </a:rPr>
              <a:t>      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5600310" y="3730603"/>
            <a:ext cx="214312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63" y="2000250"/>
            <a:ext cx="7286625" cy="34101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Impactos para a comunidade       crescimento e desenvolvimento saudável das crianças, maior vínculo com a equipe</a:t>
            </a:r>
            <a:r>
              <a:rPr lang="pt-BR" sz="2800" dirty="0" smtClean="0">
                <a:latin typeface="+mn-lt"/>
              </a:rPr>
              <a:t>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Adequar o atendimento a realidade local;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Continuidade da intervenção      ajustes na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planilha de coleta de dados</a:t>
            </a:r>
            <a:r>
              <a:rPr lang="pt-BR" sz="2800" dirty="0" smtClean="0">
                <a:latin typeface="+mn-lt"/>
              </a:rPr>
              <a:t>.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  <p:sp>
        <p:nvSpPr>
          <p:cNvPr id="3" name="Seta para a direita 2"/>
          <p:cNvSpPr/>
          <p:nvPr/>
        </p:nvSpPr>
        <p:spPr>
          <a:xfrm>
            <a:off x="5072066" y="4071942"/>
            <a:ext cx="214312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>
            <a:off x="5072063" y="2214563"/>
            <a:ext cx="214312" cy="142875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Discussão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Reflexão crítica sobre processo pessoal de aprendizagem e na implementação da intervenção  </a:t>
            </a:r>
          </a:p>
          <a:p>
            <a:pPr algn="ctr">
              <a:defRPr/>
            </a:pPr>
            <a:endParaRPr lang="pt-BR" sz="44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85750" y="2214563"/>
            <a:ext cx="7786688" cy="4357687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b="1" dirty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Expectativa     apoio da equipe dos usuários;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Superação de dificuldades do dia-a-dia;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Melhor prática </a:t>
            </a:r>
            <a:r>
              <a:rPr lang="pt-BR" sz="2800" dirty="0" smtClean="0">
                <a:latin typeface="+mn-lt"/>
              </a:rPr>
              <a:t>profissional    vínculo;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Desenvolvimento </a:t>
            </a:r>
            <a:r>
              <a:rPr lang="pt-BR" sz="2800" dirty="0" smtClean="0">
                <a:latin typeface="+mn-lt"/>
              </a:rPr>
              <a:t>profissional </a:t>
            </a:r>
            <a:r>
              <a:rPr lang="pt-BR" sz="2800" dirty="0">
                <a:latin typeface="+mn-lt"/>
              </a:rPr>
              <a:t>e pessoal;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Desafio </a:t>
            </a:r>
            <a:r>
              <a:rPr lang="pt-BR" sz="2800" dirty="0" smtClean="0">
                <a:latin typeface="+mn-lt"/>
              </a:rPr>
              <a:t>das dificuldades reais de trabalho;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Reorganizar cronograma     superar obstáculos</a:t>
            </a:r>
            <a:endParaRPr lang="pt-BR" sz="2800" dirty="0" smtClean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Comprometimento </a:t>
            </a:r>
            <a:r>
              <a:rPr lang="pt-BR" sz="2800" dirty="0">
                <a:latin typeface="+mn-lt"/>
              </a:rPr>
              <a:t>dos profissionais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com a qualidade do atendimento;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Superação    do conhecimento.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latin typeface="+mn-lt"/>
              </a:rPr>
              <a:t>      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928813"/>
            <a:ext cx="8229600" cy="33575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sp>
        <p:nvSpPr>
          <p:cNvPr id="6" name="Seta para a direita 5"/>
          <p:cNvSpPr/>
          <p:nvPr/>
        </p:nvSpPr>
        <p:spPr>
          <a:xfrm>
            <a:off x="2285984" y="250030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4500562" y="3429000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4143372" y="4857760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>
            <a:off x="2143108" y="6143644"/>
            <a:ext cx="142876" cy="21431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071688"/>
            <a:ext cx="7500937" cy="7858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latin typeface="+mn-lt"/>
              </a:rPr>
              <a:t>      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57188" y="1285861"/>
            <a:ext cx="8229600" cy="135732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pt-BR" sz="24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endParaRPr lang="pt-BR" sz="3200" dirty="0">
              <a:latin typeface="+mn-lt"/>
            </a:endParaRPr>
          </a:p>
        </p:txBody>
      </p:sp>
      <p:pic>
        <p:nvPicPr>
          <p:cNvPr id="1026" name="Picture 2" descr="C:\Users\nee\Pictures\PSF\output\DSC02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929198"/>
            <a:ext cx="2678896" cy="1928802"/>
          </a:xfrm>
          <a:prstGeom prst="rect">
            <a:avLst/>
          </a:prstGeom>
          <a:noFill/>
        </p:spPr>
      </p:pic>
      <p:pic>
        <p:nvPicPr>
          <p:cNvPr id="1027" name="Picture 3" descr="C:\Users\nee\Pictures\PSF\output\DSC022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2786058"/>
            <a:ext cx="2500298" cy="2172884"/>
          </a:xfrm>
          <a:prstGeom prst="rect">
            <a:avLst/>
          </a:prstGeom>
          <a:noFill/>
        </p:spPr>
      </p:pic>
      <p:pic>
        <p:nvPicPr>
          <p:cNvPr id="1028" name="Picture 4" descr="C:\Users\nee\Pictures\PSF\output\DSC0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786058"/>
            <a:ext cx="2143140" cy="2214578"/>
          </a:xfrm>
          <a:prstGeom prst="rect">
            <a:avLst/>
          </a:prstGeom>
          <a:noFill/>
        </p:spPr>
      </p:pic>
      <p:pic>
        <p:nvPicPr>
          <p:cNvPr id="1029" name="Picture 5" descr="C:\Users\nee\Pictures\PSF\output\DSC02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2786058"/>
            <a:ext cx="2357422" cy="2137165"/>
          </a:xfrm>
          <a:prstGeom prst="rect">
            <a:avLst/>
          </a:prstGeom>
          <a:noFill/>
        </p:spPr>
      </p:pic>
      <p:pic>
        <p:nvPicPr>
          <p:cNvPr id="1030" name="Picture 6" descr="C:\Users\nee\Pictures\PSF\output\DSC022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4929198"/>
            <a:ext cx="3428991" cy="1928801"/>
          </a:xfrm>
          <a:prstGeom prst="rect">
            <a:avLst/>
          </a:prstGeom>
          <a:noFill/>
        </p:spPr>
      </p:pic>
      <p:pic>
        <p:nvPicPr>
          <p:cNvPr id="1031" name="Picture 7" descr="C:\Users\nee\Pictures\PSF\DSC022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4953008"/>
            <a:ext cx="3143272" cy="1904992"/>
          </a:xfrm>
          <a:prstGeom prst="rect">
            <a:avLst/>
          </a:prstGeom>
          <a:noFill/>
        </p:spPr>
      </p:pic>
      <p:pic>
        <p:nvPicPr>
          <p:cNvPr id="1032" name="Picture 8" descr="C:\Users\nee\Pictures\PSF\output\DSC022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786058"/>
            <a:ext cx="2166953" cy="2214578"/>
          </a:xfrm>
          <a:prstGeom prst="rect">
            <a:avLst/>
          </a:prstGeom>
          <a:noFill/>
        </p:spPr>
      </p:pic>
      <p:sp>
        <p:nvSpPr>
          <p:cNvPr id="14" name="Retângulo 13"/>
          <p:cNvSpPr/>
          <p:nvPr/>
        </p:nvSpPr>
        <p:spPr>
          <a:xfrm>
            <a:off x="2500299" y="1555234"/>
            <a:ext cx="5241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pt-BR" sz="3200" b="1" dirty="0" smtClean="0">
                <a:solidFill>
                  <a:srgbClr val="C64847">
                    <a:lumMod val="75000"/>
                  </a:srgbClr>
                </a:solidFill>
              </a:rPr>
              <a:t>Momentos </a:t>
            </a:r>
            <a:r>
              <a:rPr lang="pt-BR" sz="3200" b="1" dirty="0" smtClean="0">
                <a:solidFill>
                  <a:srgbClr val="C64847">
                    <a:lumMod val="75000"/>
                  </a:srgbClr>
                </a:solidFill>
              </a:rPr>
              <a:t>de </a:t>
            </a:r>
            <a:r>
              <a:rPr lang="pt-BR" sz="3200" b="1" dirty="0" smtClean="0">
                <a:solidFill>
                  <a:srgbClr val="C64847">
                    <a:lumMod val="75000"/>
                  </a:srgbClr>
                </a:solidFill>
              </a:rPr>
              <a:t>intervenção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Introdução</a:t>
            </a:r>
            <a:endParaRPr lang="pt-BR" sz="4400" b="1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285750" y="1928802"/>
            <a:ext cx="8229600" cy="4500594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pt-BR" sz="2800" b="1" dirty="0">
                <a:latin typeface="+mn-lt"/>
              </a:rPr>
              <a:t>Caracterização da </a:t>
            </a:r>
            <a:r>
              <a:rPr lang="pt-BR" sz="2800" b="1" dirty="0" smtClean="0">
                <a:latin typeface="+mn-lt"/>
              </a:rPr>
              <a:t>UBS </a:t>
            </a:r>
            <a:r>
              <a:rPr lang="pt-BR" sz="2800" b="1" dirty="0" smtClean="0"/>
              <a:t>do</a:t>
            </a:r>
            <a:r>
              <a:rPr lang="pt-BR" sz="2800" b="1" dirty="0" smtClean="0">
                <a:latin typeface="+mn-lt"/>
              </a:rPr>
              <a:t> Poço:</a:t>
            </a:r>
            <a:endParaRPr lang="pt-BR" sz="2800" b="1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1 equipe de ESF com Saúde Bucal;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249 </a:t>
            </a:r>
            <a:r>
              <a:rPr lang="pt-BR" sz="2800" dirty="0">
                <a:latin typeface="+mn-lt"/>
              </a:rPr>
              <a:t>famílias cadastradas</a:t>
            </a:r>
            <a:r>
              <a:rPr lang="pt-BR" sz="2800" dirty="0" smtClean="0">
                <a:latin typeface="+mn-lt"/>
              </a:rPr>
              <a:t>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874 usuários;</a:t>
            </a:r>
            <a:endParaRPr lang="pt-BR" sz="28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Sem apoio do NASF;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64 </a:t>
            </a:r>
            <a:r>
              <a:rPr lang="pt-BR" sz="2800" dirty="0" smtClean="0">
                <a:latin typeface="+mn-lt"/>
              </a:rPr>
              <a:t>crianças de</a:t>
            </a:r>
            <a:r>
              <a:rPr lang="pt-BR" sz="2800" dirty="0" smtClean="0"/>
              <a:t> 0-72 meses</a:t>
            </a:r>
            <a:r>
              <a:rPr lang="pt-BR" sz="2800" dirty="0" smtClean="0">
                <a:latin typeface="+mn-lt"/>
              </a:rPr>
              <a:t>;</a:t>
            </a: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/>
              <a:t>23 crianças acompanhadas</a:t>
            </a:r>
            <a:r>
              <a:rPr lang="pt-BR" sz="28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 smtClean="0"/>
              <a:t>anterior a intervenção</a:t>
            </a:r>
            <a:endParaRPr lang="pt-BR" sz="2800" dirty="0" smtClean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 smtClean="0">
                <a:latin typeface="+mn-lt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1214438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75" y="1785938"/>
            <a:ext cx="8001000" cy="5000625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Font typeface="Arial" charset="0"/>
              <a:buNone/>
              <a:defRPr/>
            </a:pPr>
            <a:r>
              <a:rPr lang="pt-BR" sz="2800" b="1" dirty="0" smtClean="0"/>
              <a:t>Importância:</a:t>
            </a:r>
          </a:p>
          <a:p>
            <a:pPr lvl="0"/>
            <a:r>
              <a:rPr lang="pt-BR" sz="2800" dirty="0" smtClean="0"/>
              <a:t>Nº de Consultas de Puericultura  MS;</a:t>
            </a:r>
          </a:p>
          <a:p>
            <a:pPr lvl="0"/>
            <a:r>
              <a:rPr lang="pt-BR" sz="2800" dirty="0" smtClean="0"/>
              <a:t>Os primeiros cuidados ao recém-nascido;</a:t>
            </a:r>
          </a:p>
          <a:p>
            <a:pPr lvl="0"/>
            <a:r>
              <a:rPr lang="pt-BR" sz="2800" dirty="0" smtClean="0"/>
              <a:t>O teste do pezinho e as patologias relacionadas;</a:t>
            </a:r>
          </a:p>
          <a:p>
            <a:pPr lvl="0"/>
            <a:r>
              <a:rPr lang="pt-BR" sz="2800" dirty="0" smtClean="0"/>
              <a:t> Imunizações programadas, campanhas;</a:t>
            </a:r>
          </a:p>
          <a:p>
            <a:pPr lvl="0"/>
            <a:r>
              <a:rPr lang="pt-BR" sz="2800" dirty="0" smtClean="0"/>
              <a:t>Importância da amamentação/ outros alimentos;</a:t>
            </a:r>
          </a:p>
          <a:p>
            <a:pPr lvl="0"/>
            <a:r>
              <a:rPr lang="pt-BR" sz="2800" dirty="0" smtClean="0"/>
              <a:t>Os cuidados de higiene com as crianças;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571504"/>
          </a:xfrm>
        </p:spPr>
        <p:txBody>
          <a:bodyPr/>
          <a:lstStyle/>
          <a:p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Introdução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pt-BR" b="1" dirty="0" smtClean="0"/>
              <a:t>Importância:</a:t>
            </a:r>
          </a:p>
          <a:p>
            <a:pPr lvl="0"/>
            <a:r>
              <a:rPr lang="pt-BR" dirty="0" smtClean="0"/>
              <a:t>Acompanhamento das </a:t>
            </a:r>
            <a:r>
              <a:rPr lang="pt-BR" smtClean="0"/>
              <a:t>medidas antropométricas;</a:t>
            </a:r>
            <a:endParaRPr lang="pt-BR" dirty="0" smtClean="0"/>
          </a:p>
          <a:p>
            <a:pPr lvl="0"/>
            <a:r>
              <a:rPr lang="pt-BR" dirty="0" smtClean="0"/>
              <a:t>A necessidade de interação social;</a:t>
            </a:r>
          </a:p>
          <a:p>
            <a:pPr lvl="0"/>
            <a:r>
              <a:rPr lang="pt-BR" dirty="0" smtClean="0"/>
              <a:t>Como prevenir as doenças da infância; </a:t>
            </a:r>
          </a:p>
          <a:p>
            <a:pPr lvl="0"/>
            <a:r>
              <a:rPr lang="pt-BR" dirty="0" smtClean="0"/>
              <a:t>Como evitar acidentes na infância.</a:t>
            </a:r>
          </a:p>
          <a:p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50018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Geral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0002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1714500" y="2143125"/>
            <a:ext cx="6000750" cy="15621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2800" dirty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buFont typeface="Arial" charset="0"/>
              <a:buNone/>
              <a:defRPr/>
            </a:pPr>
            <a:endParaRPr lang="pt-BR" sz="20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14349" y="3143248"/>
            <a:ext cx="7072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Melhorar a atenção à Puericultura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Objetivos Específicos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0002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5750" y="2071688"/>
            <a:ext cx="8072438" cy="4000500"/>
          </a:xfrm>
          <a:prstGeom prst="rect">
            <a:avLst/>
          </a:prstGeom>
        </p:spPr>
        <p:txBody>
          <a:bodyPr/>
          <a:lstStyle/>
          <a:p>
            <a:endParaRPr lang="pt-BR" sz="2800" dirty="0"/>
          </a:p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pt-BR" sz="2800" dirty="0" smtClean="0"/>
              <a:t>Ampliar a cobertura da puericultura.</a:t>
            </a:r>
          </a:p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pt-BR" sz="2800" dirty="0" smtClean="0"/>
              <a:t>Melhorar a qualidade do atendimento à criança.</a:t>
            </a:r>
          </a:p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pt-BR" sz="2800" dirty="0" smtClean="0"/>
              <a:t>Mapear as crianças de risco pertencentes à </a:t>
            </a:r>
          </a:p>
          <a:p>
            <a:r>
              <a:rPr lang="pt-BR" sz="2800" dirty="0" smtClean="0"/>
              <a:t>área de abrangência.</a:t>
            </a:r>
          </a:p>
          <a:p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pt-BR" sz="2800" dirty="0" smtClean="0"/>
              <a:t>Realizar ações de promoção à saúde e de alimentação saudável.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endParaRPr lang="pt-BR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00025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5750" y="2000250"/>
            <a:ext cx="7658100" cy="4429125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>
                <a:latin typeface="+mn-lt"/>
              </a:rPr>
              <a:t>Ações realizadas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Eixo de Organização e Gestão do Serviço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Cadastro de crianças de 0-72 meses;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 smtClean="0">
                <a:latin typeface="+mn-lt"/>
              </a:rPr>
              <a:t> </a:t>
            </a:r>
            <a:r>
              <a:rPr lang="pt-BR" sz="2800" dirty="0">
                <a:latin typeface="+mn-lt"/>
              </a:rPr>
              <a:t>Organização da demanda através de agendamento;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Realização de busca ativa;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Realização de visita domiciliar para a puérpera 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dirty="0">
                <a:latin typeface="+mn-lt"/>
              </a:rPr>
              <a:t>e o recém-nascido;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Definição das atribuições;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00063" y="1214438"/>
            <a:ext cx="8229600" cy="8572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Metodologia</a:t>
            </a:r>
          </a:p>
          <a:p>
            <a:pPr algn="ctr">
              <a:defRPr/>
            </a:pPr>
            <a:endParaRPr lang="pt-BR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500063" y="2332038"/>
            <a:ext cx="82296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endParaRPr lang="pt-BR" sz="3200" b="1" dirty="0">
              <a:latin typeface="+mn-lt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85750" y="2071688"/>
            <a:ext cx="7358063" cy="39290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Eixo de Organização e Gestão do Serviço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</a:t>
            </a:r>
            <a:r>
              <a:rPr lang="pt-BR" sz="2800" dirty="0" smtClean="0">
                <a:latin typeface="+mn-lt"/>
              </a:rPr>
              <a:t>Elaboração do material impresso;</a:t>
            </a: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Vinculação das imunizações com a puericultura;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Organização dos materiais para realização das ações;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pt-BR" sz="2800" dirty="0">
                <a:latin typeface="+mn-lt"/>
              </a:rPr>
              <a:t> Realização de preenchimento </a:t>
            </a:r>
            <a:r>
              <a:rPr lang="pt-BR" sz="2800" dirty="0" smtClean="0">
                <a:latin typeface="+mn-lt"/>
              </a:rPr>
              <a:t>do questionários </a:t>
            </a:r>
            <a:r>
              <a:rPr lang="pt-BR" sz="2800" dirty="0">
                <a:latin typeface="+mn-lt"/>
              </a:rPr>
              <a:t>e fichas.</a:t>
            </a: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6">
                  <a:lumMod val="75000"/>
                </a:schemeClr>
              </a:buClr>
              <a:defRPr/>
            </a:pPr>
            <a:endParaRPr lang="pt-BR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lestra UBS poç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2">
  <a:themeElements>
    <a:clrScheme name="Lápis de cera 7">
      <a:dk1>
        <a:srgbClr val="000000"/>
      </a:dk1>
      <a:lt1>
        <a:srgbClr val="FFFFFF"/>
      </a:lt1>
      <a:dk2>
        <a:srgbClr val="800080"/>
      </a:dk2>
      <a:lt2>
        <a:srgbClr val="FFFFFF"/>
      </a:lt2>
      <a:accent1>
        <a:srgbClr val="CC66FF"/>
      </a:accent1>
      <a:accent2>
        <a:srgbClr val="990099"/>
      </a:accent2>
      <a:accent3>
        <a:srgbClr val="C0AAC0"/>
      </a:accent3>
      <a:accent4>
        <a:srgbClr val="DADADA"/>
      </a:accent4>
      <a:accent5>
        <a:srgbClr val="E2B8FF"/>
      </a:accent5>
      <a:accent6>
        <a:srgbClr val="8A008A"/>
      </a:accent6>
      <a:hlink>
        <a:srgbClr val="FF9900"/>
      </a:hlink>
      <a:folHlink>
        <a:srgbClr val="FF3300"/>
      </a:folHlink>
    </a:clrScheme>
    <a:fontScheme name="Lápis de cera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ápis de cera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ápis de cera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ápis de cera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AROLINA_AQUINO_ALVES_FARIA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Palestra UBS poço</Template>
  <TotalTime>1390</TotalTime>
  <Words>1033</Words>
  <Application>Microsoft Office PowerPoint</Application>
  <PresentationFormat>Apresentação na tela (4:3)</PresentationFormat>
  <Paragraphs>378</Paragraphs>
  <Slides>27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27</vt:i4>
      </vt:variant>
    </vt:vector>
  </HeadingPairs>
  <TitlesOfParts>
    <vt:vector size="30" baseType="lpstr">
      <vt:lpstr>Palestra UBS poço</vt:lpstr>
      <vt:lpstr>Tema2</vt:lpstr>
      <vt:lpstr>CAROLINA_AQUINO_ALVES_FARIA</vt:lpstr>
      <vt:lpstr>      Qualificando o Programa de Puericultura com Atenção à Saúde da Criança de 0-72 meses na ESF  Poço  Botuporã - BA          </vt:lpstr>
      <vt:lpstr>Introdução</vt:lpstr>
      <vt:lpstr>Slide 3</vt:lpstr>
      <vt:lpstr>Introdução</vt:lpstr>
      <vt:lpstr>Introdução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– UFPel Departamento de Medicina Social – DMS Especialização em Saúde da Família – EaD http://www.unasus-ufpel.net</dc:title>
  <dc:creator>nee</dc:creator>
  <cp:lastModifiedBy>CAPS</cp:lastModifiedBy>
  <cp:revision>118</cp:revision>
  <dcterms:created xsi:type="dcterms:W3CDTF">2013-09-25T14:36:29Z</dcterms:created>
  <dcterms:modified xsi:type="dcterms:W3CDTF">2014-03-06T14:10:30Z</dcterms:modified>
</cp:coreProperties>
</file>