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5" r:id="rId3"/>
    <p:sldId id="257" r:id="rId4"/>
    <p:sldId id="260" r:id="rId5"/>
    <p:sldId id="265" r:id="rId6"/>
    <p:sldId id="284" r:id="rId7"/>
    <p:sldId id="266" r:id="rId8"/>
    <p:sldId id="291" r:id="rId9"/>
    <p:sldId id="292" r:id="rId10"/>
    <p:sldId id="293" r:id="rId11"/>
    <p:sldId id="294" r:id="rId12"/>
    <p:sldId id="295" r:id="rId13"/>
    <p:sldId id="268" r:id="rId14"/>
    <p:sldId id="270" r:id="rId15"/>
    <p:sldId id="272" r:id="rId16"/>
    <p:sldId id="273" r:id="rId17"/>
    <p:sldId id="274" r:id="rId18"/>
    <p:sldId id="275" r:id="rId19"/>
    <p:sldId id="278" r:id="rId20"/>
    <p:sldId id="282" r:id="rId21"/>
    <p:sldId id="279" r:id="rId22"/>
    <p:sldId id="280" r:id="rId23"/>
    <p:sldId id="281" r:id="rId24"/>
    <p:sldId id="287" r:id="rId25"/>
    <p:sldId id="288" r:id="rId26"/>
    <p:sldId id="289" r:id="rId27"/>
    <p:sldId id="290" r:id="rId2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6A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11" autoAdjust="0"/>
    <p:restoredTop sz="94783" autoAdjust="0"/>
  </p:normalViewPr>
  <p:slideViewPr>
    <p:cSldViewPr>
      <p:cViewPr>
        <p:scale>
          <a:sx n="80" d="100"/>
          <a:sy n="80" d="100"/>
        </p:scale>
        <p:origin x="-15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Curso%20Saude%20Da%20Famila\Avaliacao%20da%20intervencao\Semana%201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Curso%20Saude%20Da%20Famila\Avaliacao%20da%20intervencao\Semana%201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Curso%20Saude%20Da%20Famila\Avaliacao%20da%20intervencao\Semana%201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Curso%20Saude%20Da%20Famila\Avaliacao%20da%20intervencao\Semana%201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Desktop\Curso%20Saude%20Da%20Famila\Avaliacao%20da%20intervencao\Semana%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41928600675767"/>
          <c:y val="0.15553871888910667"/>
          <c:w val="0.84677502714591479"/>
          <c:h val="0.7204590106061392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1.7985611510791383E-2</c:v>
                </c:pt>
                <c:pt idx="1">
                  <c:v>5.8752997601919717E-2</c:v>
                </c:pt>
                <c:pt idx="2">
                  <c:v>8.7529976019184705E-2</c:v>
                </c:pt>
                <c:pt idx="3">
                  <c:v>0</c:v>
                </c:pt>
              </c:numCache>
            </c:numRef>
          </c:val>
        </c:ser>
        <c:axId val="62935424"/>
        <c:axId val="62936960"/>
      </c:barChart>
      <c:catAx>
        <c:axId val="629354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936960"/>
        <c:crosses val="autoZero"/>
        <c:auto val="1"/>
        <c:lblAlgn val="ctr"/>
        <c:lblOffset val="100"/>
      </c:catAx>
      <c:valAx>
        <c:axId val="6293696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9354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3349909097244136"/>
          <c:y val="0.17288528850497367"/>
          <c:w val="0.84615384615385636"/>
          <c:h val="0.7210688125697872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3.3834586466165412E-2</c:v>
                </c:pt>
                <c:pt idx="1">
                  <c:v>6.7669172932330823E-2</c:v>
                </c:pt>
                <c:pt idx="2">
                  <c:v>8.6466165413533844E-2</c:v>
                </c:pt>
                <c:pt idx="3">
                  <c:v>0</c:v>
                </c:pt>
              </c:numCache>
            </c:numRef>
          </c:val>
        </c:ser>
        <c:axId val="62977536"/>
        <c:axId val="62979072"/>
      </c:barChart>
      <c:catAx>
        <c:axId val="629775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979072"/>
        <c:crosses val="autoZero"/>
        <c:auto val="1"/>
        <c:lblAlgn val="ctr"/>
        <c:lblOffset val="100"/>
      </c:catAx>
      <c:valAx>
        <c:axId val="6297907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977536"/>
        <c:crosses val="autoZero"/>
        <c:crossBetween val="between"/>
        <c:majorUnit val="0.1"/>
        <c:minorUnit val="2.0000000000000052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4441857311198578"/>
          <c:y val="3.4425624514831832E-2"/>
          <c:w val="0.83755446819469481"/>
          <c:h val="0.84254214809465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amostras satisfatórias do exame citopatológico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0.8666666666666667</c:v>
                </c:pt>
                <c:pt idx="1">
                  <c:v>0.48979591836734698</c:v>
                </c:pt>
                <c:pt idx="2">
                  <c:v>0.73972602739726023</c:v>
                </c:pt>
                <c:pt idx="3">
                  <c:v>0</c:v>
                </c:pt>
              </c:numCache>
            </c:numRef>
          </c:val>
        </c:ser>
        <c:axId val="62892672"/>
        <c:axId val="62894464"/>
      </c:barChart>
      <c:catAx>
        <c:axId val="628926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894464"/>
        <c:crosses val="autoZero"/>
        <c:auto val="1"/>
        <c:lblAlgn val="ctr"/>
        <c:lblOffset val="100"/>
      </c:catAx>
      <c:valAx>
        <c:axId val="6289446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8926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863429241984652"/>
          <c:y val="0.13590005520059389"/>
          <c:w val="0.83789559816571468"/>
          <c:h val="0.7243235812284141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Indicadores!$D$41:$G$41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Indicadores!$D$42:$G$42</c:f>
              <c:numCache>
                <c:formatCode>0.0%</c:formatCode>
                <c:ptCount val="4"/>
                <c:pt idx="0">
                  <c:v>0.8</c:v>
                </c:pt>
                <c:pt idx="1">
                  <c:v>0.67346938775510201</c:v>
                </c:pt>
                <c:pt idx="2">
                  <c:v>0.79452054794519988</c:v>
                </c:pt>
                <c:pt idx="3">
                  <c:v>0</c:v>
                </c:pt>
              </c:numCache>
            </c:numRef>
          </c:val>
        </c:ser>
        <c:axId val="62901632"/>
        <c:axId val="61510784"/>
      </c:barChart>
      <c:catAx>
        <c:axId val="629016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10784"/>
        <c:crosses val="autoZero"/>
        <c:auto val="1"/>
        <c:lblAlgn val="ctr"/>
        <c:lblOffset val="100"/>
      </c:catAx>
      <c:valAx>
        <c:axId val="6151078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9016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974789915966259"/>
          <c:y val="0.11324937721417568"/>
          <c:w val="0.83613445378151263"/>
          <c:h val="0.7632449958063665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Indicadores!$D$47:$G$47</c:f>
              <c:numCache>
                <c:formatCode>0.0%</c:formatCode>
                <c:ptCount val="4"/>
                <c:pt idx="0">
                  <c:v>0.69230769230769262</c:v>
                </c:pt>
                <c:pt idx="1">
                  <c:v>0.60869565217393296</c:v>
                </c:pt>
                <c:pt idx="2">
                  <c:v>0.5757575757575758</c:v>
                </c:pt>
                <c:pt idx="3">
                  <c:v>0</c:v>
                </c:pt>
              </c:numCache>
            </c:numRef>
          </c:val>
        </c:ser>
        <c:axId val="61535360"/>
        <c:axId val="61536896"/>
      </c:barChart>
      <c:catAx>
        <c:axId val="615353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36896"/>
        <c:crosses val="autoZero"/>
        <c:auto val="1"/>
        <c:lblAlgn val="ctr"/>
        <c:lblOffset val="100"/>
      </c:catAx>
      <c:valAx>
        <c:axId val="6153689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353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397C-C443-474F-8A99-D4D4E8096435}" type="datetimeFigureOut">
              <a:rPr lang="pt-BR"/>
              <a:pPr>
                <a:defRPr/>
              </a:pPr>
              <a:t>17/09/2015</a:t>
            </a:fld>
            <a:endParaRPr lang="pt-BR"/>
          </a:p>
        </p:txBody>
      </p:sp>
      <p:sp>
        <p:nvSpPr>
          <p:cNvPr id="5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CEDC9-9D84-4A3A-8C3C-1BCDE205AF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122A6-B076-46B5-B69B-AFBDF4DB3F7F}" type="datetimeFigureOut">
              <a:rPr lang="pt-BR"/>
              <a:pPr>
                <a:defRPr/>
              </a:pPr>
              <a:t>17/09/2015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5D679-2531-487A-8EC1-C87DD4AB65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88FCB-BE53-442A-A86F-E54EBC62C155}" type="datetimeFigureOut">
              <a:rPr lang="pt-BR"/>
              <a:pPr>
                <a:defRPr/>
              </a:pPr>
              <a:t>17/09/2015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37A5E-255B-4FA6-B31A-C9C54A52B2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B008D-E3A9-4247-89FA-B46B42DC0CDB}" type="datetimeFigureOut">
              <a:rPr lang="pt-BR"/>
              <a:pPr>
                <a:defRPr/>
              </a:pPr>
              <a:t>17/09/2015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99452-7824-416C-848F-626658DCE8C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7232D-3F82-4092-81F0-F4817124F1F9}" type="datetimeFigureOut">
              <a:rPr lang="pt-BR"/>
              <a:pPr>
                <a:defRPr/>
              </a:pPr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61626-460A-4E19-A427-6A09BEFBCC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62E81-4F32-4FD2-A2D3-2D86DFCCC820}" type="datetimeFigureOut">
              <a:rPr lang="pt-BR"/>
              <a:pPr>
                <a:defRPr/>
              </a:pPr>
              <a:t>17/09/2015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7AE82-C98F-44DE-A123-96D79D597C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9A6ED-09C2-4F3B-90BB-F602FD4A25CB}" type="datetimeFigureOut">
              <a:rPr lang="pt-BR"/>
              <a:pPr>
                <a:defRPr/>
              </a:pPr>
              <a:t>17/09/2015</a:t>
            </a:fld>
            <a:endParaRPr lang="pt-BR"/>
          </a:p>
        </p:txBody>
      </p:sp>
      <p:sp>
        <p:nvSpPr>
          <p:cNvPr id="8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4957B-3864-488E-B516-699ABAC256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1C0CE-8143-4C94-BB7A-104678E3225E}" type="datetimeFigureOut">
              <a:rPr lang="pt-BR"/>
              <a:pPr>
                <a:defRPr/>
              </a:pPr>
              <a:t>17/09/2015</a:t>
            </a:fld>
            <a:endParaRPr lang="pt-BR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ACBB0-25E8-4C67-8CF8-82DB81FC6D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B9AE8-5FCC-459B-8731-CF3D05D9AD06}" type="datetimeFigureOut">
              <a:rPr lang="pt-BR"/>
              <a:pPr>
                <a:defRPr/>
              </a:pPr>
              <a:t>17/09/2015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9C444-A46D-4249-A1F7-E978B7DBDA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75C59-B6D3-480F-B7CB-BAFE7983EDA1}" type="datetimeFigureOut">
              <a:rPr lang="pt-BR"/>
              <a:pPr>
                <a:defRPr/>
              </a:pPr>
              <a:t>17/09/2015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6FBEE-36B5-4F69-941E-4DFCA21D72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Único Canto Aparado e Arredondado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ângulo retângulo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CCC39-0F2C-4293-8AEF-1D301DA483C4}" type="datetimeFigureOut">
              <a:rPr lang="pt-BR"/>
              <a:pPr>
                <a:defRPr/>
              </a:pPr>
              <a:t>17/09/2015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BE4AD-179B-4258-B7A1-0FE2D0F0CB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9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DF847E-4B3C-4E4E-83B3-4F4094C2A8ED}" type="datetimeFigureOut">
              <a:rPr lang="pt-BR"/>
              <a:pPr>
                <a:defRPr/>
              </a:pPr>
              <a:t>17/09/2015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708861-C757-49DD-9BCC-47789D1A19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1033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2" r:id="rId2"/>
    <p:sldLayoutId id="2147483781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82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E36AE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E36AE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Melhoria da prevenção e detecção precoce do câncer de colo e de  mama. </a:t>
            </a:r>
            <a:endParaRPr lang="pt-BR" dirty="0"/>
          </a:p>
        </p:txBody>
      </p:sp>
      <p:sp>
        <p:nvSpPr>
          <p:cNvPr id="5123" name="Subtítulo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pt-BR" smtClean="0"/>
          </a:p>
          <a:p>
            <a:pPr marR="0" eaLnBrk="1" hangingPunct="1"/>
            <a:r>
              <a:rPr lang="pt-BR" smtClean="0"/>
              <a:t>ESF 03 Vila Nova Rosário do Sul  </a:t>
            </a:r>
          </a:p>
          <a:p>
            <a:pPr marR="0" eaLnBrk="1" hangingPunct="1"/>
            <a:r>
              <a:rPr lang="pt-BR" smtClean="0"/>
              <a:t>Nicolás Yael Sánchez </a:t>
            </a:r>
          </a:p>
          <a:p>
            <a:pPr marR="0" eaLnBrk="1" hangingPunct="1"/>
            <a:endParaRPr lang="pt-BR" smtClean="0"/>
          </a:p>
          <a:p>
            <a:pPr marR="0" eaLnBrk="1" hangingPunct="1"/>
            <a:r>
              <a:rPr lang="pt-BR" smtClean="0"/>
              <a:t> </a:t>
            </a:r>
          </a:p>
          <a:p>
            <a:pPr marR="0"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mtClean="0"/>
              <a:t>Ações realizadas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Monitoramento da adequabilidade dos exames coletados, leitura dos resultados das mamografias e arquivar no registro.</a:t>
            </a:r>
          </a:p>
          <a:p>
            <a:pPr algn="just"/>
            <a:r>
              <a:rPr lang="pt-BR" dirty="0" smtClean="0"/>
              <a:t>Monitoramento dos registros para avaliar, periodicidade de Preventivos de colo de útero, e mamografias na realização de avaliação de risco.</a:t>
            </a:r>
          </a:p>
          <a:p>
            <a:pPr algn="just"/>
            <a:r>
              <a:rPr lang="pt-BR" dirty="0" smtClean="0"/>
              <a:t>Busca ativa das mulheres faltosas que estiverem participando da intervenção.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mtClean="0"/>
              <a:t>Logística 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Guia das ações: Protocolo Controle dos cânceres do colo do útero e de mama, Ministério da Saúde </a:t>
            </a:r>
            <a:r>
              <a:rPr lang="pt-BR" dirty="0" smtClean="0"/>
              <a:t>2013.</a:t>
            </a:r>
            <a:endParaRPr lang="pt-BR" dirty="0" smtClean="0"/>
          </a:p>
          <a:p>
            <a:pPr algn="just"/>
            <a:r>
              <a:rPr lang="pt-BR" dirty="0" smtClean="0"/>
              <a:t>Registro especifico: Ficha espelho disponibilizada pelo Departamento De Medicina Social </a:t>
            </a:r>
            <a:r>
              <a:rPr lang="pt-BR" dirty="0" smtClean="0"/>
              <a:t>UFPEL.</a:t>
            </a:r>
            <a:endParaRPr lang="pt-BR" dirty="0" smtClean="0"/>
          </a:p>
          <a:p>
            <a:pPr algn="just"/>
            <a:r>
              <a:rPr lang="pt-BR" dirty="0" smtClean="0"/>
              <a:t>Arquivo específico para as fichas espelhos e monitorado em forma </a:t>
            </a:r>
            <a:r>
              <a:rPr lang="pt-BR" dirty="0" smtClean="0"/>
              <a:t>mensal. </a:t>
            </a:r>
            <a:r>
              <a:rPr lang="pt-BR" sz="2000" dirty="0" smtClean="0"/>
              <a:t>( faltosas, exame alterado, periodicidade) </a:t>
            </a:r>
          </a:p>
          <a:p>
            <a:pPr algn="just"/>
            <a:r>
              <a:rPr lang="pt-BR" dirty="0" smtClean="0"/>
              <a:t>ACS fizerem um cadastro de todas as mulheres alvo.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mtClean="0"/>
              <a:t>Logística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Folder com informação referente a </a:t>
            </a:r>
            <a:r>
              <a:rPr lang="pt-BR" dirty="0" smtClean="0"/>
              <a:t>intervenção.</a:t>
            </a:r>
            <a:endParaRPr lang="pt-BR" dirty="0" smtClean="0"/>
          </a:p>
          <a:p>
            <a:r>
              <a:rPr lang="pt-BR" dirty="0" smtClean="0"/>
              <a:t>Reuniões mensais informativas e participativas com a comunidade. </a:t>
            </a:r>
          </a:p>
          <a:p>
            <a:r>
              <a:rPr lang="pt-BR" dirty="0" smtClean="0"/>
              <a:t>Reuniões semanais com a equipe para capacitação e avaliação.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eaLnBrk="1" hangingPunct="1"/>
            <a:r>
              <a:rPr lang="pt-BR" dirty="0" smtClean="0"/>
              <a:t>Objetivos, metas e 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8685088" cy="5682581"/>
          </a:xfrm>
        </p:spPr>
        <p:txBody>
          <a:bodyPr>
            <a:normAutofit/>
          </a:bodyPr>
          <a:lstStyle/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b="1" dirty="0" smtClean="0">
              <a:solidFill>
                <a:schemeClr val="bg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pt-BR" sz="2200" b="1" dirty="0" smtClean="0"/>
              <a:t>Objetivo 1 - Ampliar a cobertura de detenção precoce do câncer de colo de útero das mulheres na faixa etária entre 25 e 64 anos.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sz="2200" dirty="0" smtClean="0"/>
              <a:t>Meta 1 - 1 Ampliar a cobertura de detecção precoce do câncer de colo de útero das mulheres na faixa etária entre 25 e 64 anos de idade para 50%.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pt-B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827584" y="3212976"/>
          <a:ext cx="443998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436096" y="3429000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No primeiro mês </a:t>
            </a:r>
            <a:r>
              <a:rPr lang="pt-BR" dirty="0" smtClean="0"/>
              <a:t>15</a:t>
            </a:r>
            <a:r>
              <a:rPr lang="pt-BR" dirty="0" smtClean="0"/>
              <a:t> </a:t>
            </a:r>
            <a:r>
              <a:rPr lang="pt-BR" dirty="0" smtClean="0"/>
              <a:t>mulheres foram cadastradas num total </a:t>
            </a:r>
            <a:r>
              <a:rPr lang="pt-BR" dirty="0" smtClean="0"/>
              <a:t>de 1.8%. No </a:t>
            </a:r>
            <a:r>
              <a:rPr lang="pt-BR" dirty="0" smtClean="0"/>
              <a:t>segundo </a:t>
            </a:r>
            <a:r>
              <a:rPr lang="pt-BR" dirty="0" smtClean="0"/>
              <a:t>49</a:t>
            </a:r>
            <a:r>
              <a:rPr lang="pt-BR" dirty="0" smtClean="0"/>
              <a:t> (5.9%) </a:t>
            </a:r>
            <a:r>
              <a:rPr lang="pt-BR" dirty="0" smtClean="0"/>
              <a:t>e no terceiro mês </a:t>
            </a:r>
            <a:r>
              <a:rPr lang="pt-BR" dirty="0" smtClean="0"/>
              <a:t>73</a:t>
            </a:r>
            <a:r>
              <a:rPr lang="pt-BR" dirty="0" smtClean="0"/>
              <a:t>(8.8%) 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95536" y="6093296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/>
              <a:t>Figura 1: Proporção de mulheres entre 25 e 64 anos com exame em dia para detecção precoce do câncer de colo de útero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14282" y="928670"/>
            <a:ext cx="8507288" cy="5631904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Meta 1.2 Ampliar a cobertura de precoce do câncer de mama das mulheres entre 50 e 69 anos para 50 %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pt-B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467544" y="2276872"/>
          <a:ext cx="504056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5796136" y="2708920"/>
            <a:ext cx="29523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No primeiro mês </a:t>
            </a:r>
            <a:r>
              <a:rPr lang="pt-BR" dirty="0" smtClean="0"/>
              <a:t>09</a:t>
            </a:r>
            <a:r>
              <a:rPr lang="pt-BR" dirty="0" smtClean="0"/>
              <a:t> </a:t>
            </a:r>
            <a:r>
              <a:rPr lang="pt-BR" dirty="0" smtClean="0"/>
              <a:t>mulheres foram cadastradas num total de </a:t>
            </a:r>
            <a:r>
              <a:rPr lang="pt-BR" dirty="0" smtClean="0"/>
              <a:t>3.4</a:t>
            </a:r>
            <a:r>
              <a:rPr lang="pt-BR" dirty="0" smtClean="0"/>
              <a:t> </a:t>
            </a:r>
            <a:r>
              <a:rPr lang="pt-BR" dirty="0" smtClean="0"/>
              <a:t>%. No segundo </a:t>
            </a:r>
            <a:r>
              <a:rPr lang="pt-BR" dirty="0" smtClean="0"/>
              <a:t>18</a:t>
            </a:r>
            <a:r>
              <a:rPr lang="pt-BR" dirty="0" smtClean="0"/>
              <a:t> (</a:t>
            </a:r>
            <a:r>
              <a:rPr lang="pt-BR" dirty="0" smtClean="0"/>
              <a:t>6.8</a:t>
            </a:r>
            <a:r>
              <a:rPr lang="pt-BR" dirty="0" smtClean="0"/>
              <a:t>%) </a:t>
            </a:r>
            <a:r>
              <a:rPr lang="pt-BR" dirty="0" smtClean="0"/>
              <a:t>e no terceiro mês </a:t>
            </a:r>
            <a:r>
              <a:rPr lang="pt-BR" dirty="0" smtClean="0"/>
              <a:t>23</a:t>
            </a:r>
            <a:r>
              <a:rPr lang="pt-BR" dirty="0" smtClean="0"/>
              <a:t> (</a:t>
            </a:r>
            <a:r>
              <a:rPr lang="pt-BR" dirty="0" smtClean="0"/>
              <a:t>8.6</a:t>
            </a:r>
            <a:r>
              <a:rPr lang="pt-BR" dirty="0" smtClean="0"/>
              <a:t>%) </a:t>
            </a:r>
            <a:endParaRPr lang="pt-BR" dirty="0" smtClean="0"/>
          </a:p>
        </p:txBody>
      </p:sp>
      <p:sp>
        <p:nvSpPr>
          <p:cNvPr id="7" name="Retângulo 6"/>
          <p:cNvSpPr/>
          <p:nvPr/>
        </p:nvSpPr>
        <p:spPr>
          <a:xfrm>
            <a:off x="395536" y="5733256"/>
            <a:ext cx="51125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dirty="0" smtClean="0"/>
              <a:t>Figura 2: Proporção de mulheres entre 50 e 69 anos com exame em dia para detecção precoce do câncer de mama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785794"/>
            <a:ext cx="8496622" cy="59039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pt-BR" b="1" dirty="0" smtClean="0"/>
              <a:t>Objetivo 02: Melhorar a qualidade do atendimento das mulheres que realizam detecção precoce de câncer de colo de útero e de mama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Meta 2.1 Obter 100% de coleta de amostras satisfatórias do exame citopatológico de colo de útero.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611560" y="2852936"/>
          <a:ext cx="444112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5292080" y="3140968"/>
            <a:ext cx="3528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No primeiro mês </a:t>
            </a:r>
            <a:r>
              <a:rPr lang="pt-BR" dirty="0" smtClean="0"/>
              <a:t>13</a:t>
            </a:r>
            <a:r>
              <a:rPr lang="pt-BR" dirty="0" smtClean="0"/>
              <a:t> </a:t>
            </a:r>
            <a:r>
              <a:rPr lang="pt-BR" dirty="0" smtClean="0"/>
              <a:t>mulheres num total de </a:t>
            </a:r>
            <a:r>
              <a:rPr lang="pt-BR" dirty="0" smtClean="0"/>
              <a:t>86,7</a:t>
            </a:r>
            <a:r>
              <a:rPr lang="pt-BR" dirty="0" smtClean="0"/>
              <a:t> </a:t>
            </a:r>
            <a:r>
              <a:rPr lang="pt-BR" dirty="0" smtClean="0"/>
              <a:t>%. No segundo </a:t>
            </a:r>
            <a:r>
              <a:rPr lang="pt-BR" dirty="0" smtClean="0"/>
              <a:t>24</a:t>
            </a:r>
            <a:r>
              <a:rPr lang="pt-BR" dirty="0" smtClean="0"/>
              <a:t> (</a:t>
            </a:r>
            <a:r>
              <a:rPr lang="pt-BR" dirty="0" smtClean="0"/>
              <a:t>49</a:t>
            </a:r>
            <a:r>
              <a:rPr lang="pt-BR" dirty="0" smtClean="0"/>
              <a:t>%) </a:t>
            </a:r>
            <a:r>
              <a:rPr lang="pt-BR" dirty="0" smtClean="0"/>
              <a:t>e no terceiro mês </a:t>
            </a:r>
            <a:r>
              <a:rPr lang="pt-BR" dirty="0" smtClean="0"/>
              <a:t>73</a:t>
            </a:r>
            <a:r>
              <a:rPr lang="pt-BR" dirty="0" smtClean="0"/>
              <a:t> (</a:t>
            </a:r>
            <a:r>
              <a:rPr lang="pt-BR" dirty="0" smtClean="0"/>
              <a:t>74</a:t>
            </a:r>
            <a:r>
              <a:rPr lang="pt-BR" dirty="0" smtClean="0"/>
              <a:t>%) </a:t>
            </a:r>
            <a:endParaRPr lang="pt-BR" dirty="0" smtClean="0"/>
          </a:p>
        </p:txBody>
      </p:sp>
      <p:sp>
        <p:nvSpPr>
          <p:cNvPr id="6" name="Retângulo 5"/>
          <p:cNvSpPr/>
          <p:nvPr/>
        </p:nvSpPr>
        <p:spPr>
          <a:xfrm>
            <a:off x="611560" y="573325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1200" dirty="0" smtClean="0"/>
              <a:t>Figura 3: Proporção de coleta de amostras satisfatórias do exame </a:t>
            </a:r>
            <a:r>
              <a:rPr lang="pt-BR" sz="1200" dirty="0" err="1" smtClean="0"/>
              <a:t>citopatológico</a:t>
            </a:r>
            <a:r>
              <a:rPr lang="pt-BR" sz="1200" dirty="0" smtClean="0"/>
              <a:t> de colo de útero.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836712"/>
            <a:ext cx="8713093" cy="5832376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pt-BR" b="1" dirty="0" smtClean="0"/>
              <a:t>Objetivo 03: Melhorar a adesão das mulheres à realização de exame citopatológico de colo de útero e mamografia.</a:t>
            </a:r>
          </a:p>
          <a:p>
            <a:pPr algn="just">
              <a:defRPr/>
            </a:pPr>
            <a:r>
              <a:rPr lang="pt-BR" dirty="0" smtClean="0"/>
              <a:t>Meta 3.1 Identificar 100% das mulheres com exame citopatológico alterado sem acompanhamento pela unidade de saúde. </a:t>
            </a:r>
          </a:p>
          <a:p>
            <a:pPr algn="just">
              <a:defRPr/>
            </a:pPr>
            <a:r>
              <a:rPr lang="pt-BR" dirty="0" smtClean="0"/>
              <a:t> Resultado : Não foi possível sua medição a não ter exame com resultados alterados. </a:t>
            </a:r>
          </a:p>
          <a:p>
            <a:pPr algn="just">
              <a:defRPr/>
            </a:pPr>
            <a:endParaRPr lang="pt-BR" dirty="0" smtClean="0"/>
          </a:p>
          <a:p>
            <a:pPr algn="just">
              <a:defRPr/>
            </a:pPr>
            <a:r>
              <a:rPr lang="pt-BR" dirty="0" smtClean="0"/>
              <a:t>Meta 3.2  Identificar 100% das mulheres com mamografia alterada sem acompanhamento pela unidade de saúde.</a:t>
            </a:r>
          </a:p>
          <a:p>
            <a:pPr algn="just">
              <a:defRPr/>
            </a:pPr>
            <a:r>
              <a:rPr lang="pt-BR" dirty="0" smtClean="0"/>
              <a:t>Resultado: Não foi possível sua medição a não ter exame com resultados </a:t>
            </a:r>
            <a:r>
              <a:rPr lang="pt-BR" dirty="0" smtClean="0"/>
              <a:t>alterados. </a:t>
            </a:r>
            <a:endParaRPr lang="pt-BR" dirty="0" smtClean="0"/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836712"/>
            <a:ext cx="8507288" cy="5487889"/>
          </a:xfrm>
        </p:spPr>
        <p:txBody>
          <a:bodyPr/>
          <a:lstStyle/>
          <a:p>
            <a:pPr lvl="1" algn="just" eaLnBrk="1" hangingPunct="1"/>
            <a:r>
              <a:rPr lang="pt-BR" dirty="0" smtClean="0"/>
              <a:t>Meta 3.3 Realizar busca ativa em 100% das mulheres com exame citopatológico alterado sem acompanhamento pela unidade de </a:t>
            </a:r>
            <a:r>
              <a:rPr lang="pt-BR" dirty="0" smtClean="0"/>
              <a:t>saúde.</a:t>
            </a:r>
            <a:endParaRPr lang="pt-BR" dirty="0" smtClean="0"/>
          </a:p>
          <a:p>
            <a:pPr lvl="1" algn="just" eaLnBrk="1" hangingPunct="1"/>
            <a:r>
              <a:rPr lang="pt-BR" dirty="0" smtClean="0"/>
              <a:t>Resultado: Não tivemos a necessidade de procurar por nenhuma das nossas pacientes que fizeram o </a:t>
            </a:r>
            <a:r>
              <a:rPr lang="pt-BR" dirty="0" smtClean="0"/>
              <a:t>preventivo.</a:t>
            </a:r>
            <a:endParaRPr lang="pt-BR" dirty="0" smtClean="0"/>
          </a:p>
          <a:p>
            <a:pPr lvl="1" algn="just" eaLnBrk="1" hangingPunct="1"/>
            <a:endParaRPr lang="pt-BR" dirty="0" smtClean="0"/>
          </a:p>
          <a:p>
            <a:pPr lvl="1" algn="just" eaLnBrk="1" hangingPunct="1"/>
            <a:endParaRPr lang="pt-BR" dirty="0" smtClean="0"/>
          </a:p>
          <a:p>
            <a:pPr lvl="1" algn="just" eaLnBrk="1" hangingPunct="1"/>
            <a:r>
              <a:rPr lang="pt-BR" dirty="0" smtClean="0"/>
              <a:t>Meta 3.4  Realizar busca ativa em 100% das mulheres com mamografia alterada sem acompanhamento pela unidade de saúde. </a:t>
            </a:r>
          </a:p>
          <a:p>
            <a:pPr lvl="1" algn="just" eaLnBrk="1" hangingPunct="1"/>
            <a:r>
              <a:rPr lang="pt-BR" dirty="0" smtClean="0"/>
              <a:t>Resultado: Não tivemos resultados com alteração ate a semana 12. </a:t>
            </a:r>
          </a:p>
          <a:p>
            <a:pPr lvl="1" eaLnBrk="1" hangingPunct="1">
              <a:buFont typeface="Wingdings 2" pitchFamily="18" charset="2"/>
              <a:buNone/>
            </a:pPr>
            <a:endParaRPr lang="pt-BR" dirty="0" smtClean="0"/>
          </a:p>
          <a:p>
            <a:pPr lvl="1" eaLnBrk="1" hangingPunct="1"/>
            <a:endParaRPr lang="pt-BR" dirty="0" smtClean="0"/>
          </a:p>
          <a:p>
            <a:pPr lvl="1"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764704"/>
            <a:ext cx="8463855" cy="6021859"/>
          </a:xfrm>
        </p:spPr>
        <p:txBody>
          <a:bodyPr/>
          <a:lstStyle/>
          <a:p>
            <a:pPr lvl="1" eaLnBrk="1" hangingPunct="1">
              <a:buNone/>
            </a:pPr>
            <a:r>
              <a:rPr lang="pt-BR" b="1" dirty="0" smtClean="0"/>
              <a:t>Objetivo 04:  Melhorar o registro das informações</a:t>
            </a:r>
          </a:p>
          <a:p>
            <a:pPr lvl="1" algn="just" eaLnBrk="1" hangingPunct="1"/>
            <a:r>
              <a:rPr lang="pt-BR" dirty="0" smtClean="0"/>
              <a:t>Meta 4.1  Manter o registro da coleta de exame citopatológico de colo de útero em registro específico em 100% das mulheres cadastradas.</a:t>
            </a:r>
          </a:p>
          <a:p>
            <a:pPr lvl="1" algn="just" eaLnBrk="1" hangingPunct="1"/>
            <a:r>
              <a:rPr lang="pt-BR" dirty="0" smtClean="0"/>
              <a:t>Resultado: logramos ter um registro adequado de um 79,5 </a:t>
            </a:r>
            <a:r>
              <a:rPr lang="pt-BR" dirty="0" smtClean="0"/>
              <a:t>%. </a:t>
            </a:r>
            <a:r>
              <a:rPr lang="pt-BR" sz="2000" dirty="0" smtClean="0"/>
              <a:t>( influência negativa a demora dos laudos ) </a:t>
            </a:r>
          </a:p>
          <a:p>
            <a:pPr lvl="1" eaLnBrk="1" hangingPunct="1"/>
            <a:endParaRPr lang="pt-BR" sz="2000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827584" y="3140968"/>
          <a:ext cx="4104456" cy="2861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5436096" y="3645024"/>
            <a:ext cx="25740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No primeiro mês </a:t>
            </a:r>
            <a:r>
              <a:rPr lang="pt-BR" dirty="0" smtClean="0"/>
              <a:t>20</a:t>
            </a:r>
            <a:r>
              <a:rPr lang="pt-BR" dirty="0" smtClean="0"/>
              <a:t> </a:t>
            </a:r>
            <a:r>
              <a:rPr lang="pt-BR" dirty="0" smtClean="0"/>
              <a:t>mulheres num total </a:t>
            </a:r>
            <a:r>
              <a:rPr lang="pt-BR" dirty="0" smtClean="0"/>
              <a:t>de80 </a:t>
            </a:r>
            <a:r>
              <a:rPr lang="pt-BR" dirty="0" smtClean="0"/>
              <a:t>%. No segundo </a:t>
            </a:r>
            <a:r>
              <a:rPr lang="pt-BR" dirty="0" smtClean="0"/>
              <a:t>33 </a:t>
            </a:r>
            <a:r>
              <a:rPr lang="pt-BR" dirty="0" smtClean="0"/>
              <a:t>(</a:t>
            </a:r>
            <a:r>
              <a:rPr lang="pt-BR" dirty="0" smtClean="0"/>
              <a:t>67,3</a:t>
            </a:r>
            <a:r>
              <a:rPr lang="pt-BR" dirty="0" smtClean="0"/>
              <a:t>%) </a:t>
            </a:r>
            <a:r>
              <a:rPr lang="pt-BR" dirty="0" smtClean="0"/>
              <a:t>e no terceiro mês </a:t>
            </a:r>
            <a:r>
              <a:rPr lang="pt-BR" dirty="0" smtClean="0"/>
              <a:t>58</a:t>
            </a:r>
            <a:r>
              <a:rPr lang="pt-BR" dirty="0" smtClean="0"/>
              <a:t> (</a:t>
            </a:r>
            <a:r>
              <a:rPr lang="pt-BR" dirty="0" smtClean="0"/>
              <a:t>79,5</a:t>
            </a:r>
            <a:r>
              <a:rPr lang="pt-BR" dirty="0" smtClean="0"/>
              <a:t>%) </a:t>
            </a:r>
            <a:endParaRPr lang="pt-BR" dirty="0" smtClean="0"/>
          </a:p>
        </p:txBody>
      </p:sp>
      <p:sp>
        <p:nvSpPr>
          <p:cNvPr id="6" name="Retângulo 5"/>
          <p:cNvSpPr/>
          <p:nvPr/>
        </p:nvSpPr>
        <p:spPr>
          <a:xfrm>
            <a:off x="539552" y="6165304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1200" dirty="0" smtClean="0"/>
              <a:t>Figura 5: Proporção registro da coleta de exame citopatológico de colo de útero em registro específico 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9" y="908721"/>
            <a:ext cx="8541072" cy="568258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Meta 4.2 Manter registro da realização da mamografia em registro específico em 100% das mulheres cadastradas.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Resultados: Logramos ter um registro atualizado de 57,6 % em as 12 </a:t>
            </a:r>
            <a:r>
              <a:rPr lang="pt-BR" dirty="0" smtClean="0"/>
              <a:t>semanas. </a:t>
            </a:r>
            <a:r>
              <a:rPr lang="pt-BR" sz="2000" dirty="0" smtClean="0"/>
              <a:t>( influencia negativa a demora da marcação dos exame)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pt-BR" sz="20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611560" y="3501008"/>
          <a:ext cx="4297110" cy="2855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5508104" y="4077072"/>
            <a:ext cx="2718048" cy="1469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No primeiro mês </a:t>
            </a:r>
            <a:r>
              <a:rPr lang="pt-BR" dirty="0" smtClean="0"/>
              <a:t>09</a:t>
            </a:r>
            <a:r>
              <a:rPr lang="pt-BR" dirty="0" smtClean="0"/>
              <a:t> </a:t>
            </a:r>
            <a:r>
              <a:rPr lang="pt-BR" dirty="0" smtClean="0"/>
              <a:t>mulheres num total de </a:t>
            </a:r>
            <a:r>
              <a:rPr lang="pt-BR" dirty="0" smtClean="0"/>
              <a:t>69,2</a:t>
            </a:r>
            <a:r>
              <a:rPr lang="pt-BR" dirty="0" smtClean="0"/>
              <a:t> </a:t>
            </a:r>
            <a:r>
              <a:rPr lang="pt-BR" dirty="0" smtClean="0"/>
              <a:t>%. No segundo </a:t>
            </a:r>
            <a:r>
              <a:rPr lang="pt-BR" dirty="0" smtClean="0"/>
              <a:t>14</a:t>
            </a:r>
            <a:r>
              <a:rPr lang="pt-BR" dirty="0" smtClean="0"/>
              <a:t> (</a:t>
            </a:r>
            <a:r>
              <a:rPr lang="pt-BR" dirty="0" smtClean="0"/>
              <a:t>60,9</a:t>
            </a:r>
            <a:r>
              <a:rPr lang="pt-BR" dirty="0" smtClean="0"/>
              <a:t>%) </a:t>
            </a:r>
            <a:r>
              <a:rPr lang="pt-BR" dirty="0" smtClean="0"/>
              <a:t>e no terceiro mês </a:t>
            </a:r>
            <a:r>
              <a:rPr lang="pt-BR" dirty="0" smtClean="0"/>
              <a:t>19</a:t>
            </a:r>
            <a:r>
              <a:rPr lang="pt-BR" dirty="0" smtClean="0"/>
              <a:t> (</a:t>
            </a:r>
            <a:r>
              <a:rPr lang="pt-BR" dirty="0" smtClean="0"/>
              <a:t>57,6</a:t>
            </a:r>
            <a:r>
              <a:rPr lang="pt-BR" dirty="0" smtClean="0"/>
              <a:t>%) </a:t>
            </a:r>
            <a:endParaRPr lang="pt-BR" dirty="0" smtClean="0"/>
          </a:p>
        </p:txBody>
      </p:sp>
      <p:sp>
        <p:nvSpPr>
          <p:cNvPr id="6" name="Retângulo 5"/>
          <p:cNvSpPr/>
          <p:nvPr/>
        </p:nvSpPr>
        <p:spPr>
          <a:xfrm>
            <a:off x="467544" y="63963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1200" dirty="0" smtClean="0"/>
              <a:t>Figura 6: Proporção registro da realização da mamografia em registro específico.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  Importância da ação programática.                                                 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428625" y="2286000"/>
            <a:ext cx="8229600" cy="4143375"/>
          </a:xfrm>
        </p:spPr>
        <p:txBody>
          <a:bodyPr/>
          <a:lstStyle/>
          <a:p>
            <a:r>
              <a:rPr lang="pt-BR" sz="2400" smtClean="0"/>
              <a:t>Altos índices de mortalidade por câncer de colo de útero e mama. </a:t>
            </a:r>
          </a:p>
          <a:p>
            <a:r>
              <a:rPr lang="pt-BR" sz="2400" smtClean="0"/>
              <a:t>Estratégias de saúde integrais. </a:t>
            </a:r>
          </a:p>
          <a:p>
            <a:r>
              <a:rPr lang="pt-BR" sz="2400" smtClean="0"/>
              <a:t>Importância da atenção básica, organizada, qualificada e integrada a os demais neveis de atenção. </a:t>
            </a:r>
          </a:p>
          <a:p>
            <a:r>
              <a:rPr lang="pt-BR" sz="2400" smtClean="0"/>
              <a:t>Acompanhamento longitudinal e de proximidade com a comunidade.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857232"/>
            <a:ext cx="8291264" cy="5703912"/>
          </a:xfrm>
        </p:spPr>
        <p:txBody>
          <a:bodyPr/>
          <a:lstStyle/>
          <a:p>
            <a:pPr algn="just">
              <a:buNone/>
            </a:pPr>
            <a:r>
              <a:rPr lang="pt-BR" b="1" dirty="0" smtClean="0"/>
              <a:t>Objetivo 05. Mapear as mulheres de risco para cânceres de colo de útero e de mama.</a:t>
            </a:r>
          </a:p>
          <a:p>
            <a:pPr algn="just"/>
            <a:r>
              <a:rPr lang="pt-BR" dirty="0" smtClean="0"/>
              <a:t>Meta 5.1 Pesquisar sinais de alerta para câncer de colo de útero em 100% das mulheres entre 25 e 64 </a:t>
            </a:r>
            <a:r>
              <a:rPr lang="pt-BR" dirty="0" smtClean="0"/>
              <a:t>anos. </a:t>
            </a:r>
            <a:endParaRPr lang="pt-BR" dirty="0" smtClean="0"/>
          </a:p>
          <a:p>
            <a:pPr algn="just"/>
            <a:r>
              <a:rPr lang="pt-BR" dirty="0" smtClean="0"/>
              <a:t>Conseguiu-se  100% nos três meses, sendo que no primeiro mês foram 25 mulheres atendidas, no segundo mês foram 49 e no terceiro foram 73 mulheres. </a:t>
            </a:r>
            <a:r>
              <a:rPr lang="pt-BR" sz="2000" dirty="0" smtClean="0"/>
              <a:t>( cada mulher teve sua consulta médica )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dirty="0" smtClean="0"/>
              <a:t>Meta 5.2 Realizar avaliação de risco para câncer de mama em 100% das mulheres entre 50 e 69 anos.</a:t>
            </a:r>
          </a:p>
          <a:p>
            <a:pPr algn="just"/>
            <a:r>
              <a:rPr lang="pt-BR" dirty="0" smtClean="0"/>
              <a:t>Conseguimos atingir um percentual de 100 % em todos os meses com um total 33 mulheres. </a:t>
            </a: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50" y="928688"/>
            <a:ext cx="8686800" cy="5786437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pt-BR" b="1" dirty="0" smtClean="0"/>
              <a:t>Objetivo 06: Promover a saúde das mulheres que realizam detecção precoce de câncer de colo de útero e de mama na unidade de saúde.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sz="2300" dirty="0" smtClean="0"/>
              <a:t>Meta 6.1 Orientar 100% das mulheres cadastradas sobre doenças sexualmente transmissíveis (DST) e fatores de risco para câncer de colo de útero.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sz="2300" dirty="0" smtClean="0"/>
              <a:t>Resultado: logramos orientar ao 100 % das mulheres </a:t>
            </a:r>
            <a:r>
              <a:rPr lang="pt-BR" sz="2300" dirty="0" smtClean="0"/>
              <a:t>cadastradas. </a:t>
            </a:r>
            <a:r>
              <a:rPr lang="pt-BR" sz="2300" dirty="0" smtClean="0"/>
              <a:t>( total 73 )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sz="23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sz="2400" dirty="0" smtClean="0"/>
              <a:t>Meta 6.2 Orientar 100% das mulheres cadastradas sobre doenças sexualmente transmissíveis (DST) e fatores de risco para câncer de mama.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sz="2300" dirty="0" smtClean="0"/>
              <a:t>Resultado: logramos orientar ao 100 % das mulheres </a:t>
            </a:r>
            <a:r>
              <a:rPr lang="pt-BR" sz="2300" dirty="0" smtClean="0"/>
              <a:t>cadastradas. </a:t>
            </a:r>
            <a:r>
              <a:rPr lang="pt-BR" sz="2300" dirty="0" smtClean="0"/>
              <a:t>( total 73 )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pt-BR" sz="23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smtClean="0"/>
              <a:t>Discussão </a:t>
            </a:r>
          </a:p>
        </p:txBody>
      </p:sp>
      <p:sp>
        <p:nvSpPr>
          <p:cNvPr id="389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t-BR" dirty="0" smtClean="0"/>
              <a:t>  Equipe</a:t>
            </a:r>
          </a:p>
          <a:p>
            <a:pPr eaLnBrk="1" hangingPunct="1"/>
            <a:r>
              <a:rPr lang="pt-BR" dirty="0" smtClean="0"/>
              <a:t>Ordem no trabalho.</a:t>
            </a:r>
          </a:p>
          <a:p>
            <a:pPr eaLnBrk="1" hangingPunct="1"/>
            <a:r>
              <a:rPr lang="pt-BR" dirty="0" smtClean="0"/>
              <a:t> Qualificação dos profissionais.</a:t>
            </a:r>
          </a:p>
          <a:p>
            <a:pPr eaLnBrk="1" hangingPunct="1"/>
            <a:r>
              <a:rPr lang="pt-BR" dirty="0" smtClean="0"/>
              <a:t>Adoção de um protocolo. </a:t>
            </a:r>
          </a:p>
          <a:p>
            <a:pPr eaLnBrk="1" hangingPunct="1"/>
            <a:r>
              <a:rPr lang="pt-BR" dirty="0" smtClean="0"/>
              <a:t> Melhorarmos o acolhimento das </a:t>
            </a:r>
            <a:r>
              <a:rPr lang="pt-BR" dirty="0" smtClean="0"/>
              <a:t>usuárias.</a:t>
            </a:r>
            <a:endParaRPr lang="pt-BR" dirty="0" smtClean="0"/>
          </a:p>
          <a:p>
            <a:pPr eaLnBrk="1" hangingPunct="1"/>
            <a:r>
              <a:rPr lang="pt-BR" dirty="0" smtClean="0"/>
              <a:t>Incorporação da intervenção na rotina da </a:t>
            </a:r>
            <a:r>
              <a:rPr lang="pt-BR" dirty="0" smtClean="0"/>
              <a:t>equipe.  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smtClean="0"/>
              <a:t>Discussão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pt-BR" dirty="0" smtClean="0"/>
              <a:t>                                    Comunidade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pt-BR" dirty="0" smtClean="0"/>
              <a:t>Gerou aceitação e </a:t>
            </a:r>
            <a:r>
              <a:rPr lang="pt-BR" dirty="0" smtClean="0"/>
              <a:t>participação.</a:t>
            </a:r>
            <a:endParaRPr lang="pt-B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pt-BR" dirty="0" smtClean="0"/>
              <a:t>Proximidade maior do equipe  a </a:t>
            </a:r>
            <a:r>
              <a:rPr lang="pt-BR" dirty="0" smtClean="0"/>
              <a:t>comunidade.</a:t>
            </a:r>
            <a:endParaRPr lang="pt-B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pt-BR" dirty="0" smtClean="0"/>
              <a:t>Facilidade de acesso das </a:t>
            </a:r>
            <a:r>
              <a:rPr lang="pt-BR" dirty="0" smtClean="0"/>
              <a:t>usuárias.</a:t>
            </a:r>
            <a:endParaRPr lang="pt-B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pt-BR" dirty="0" smtClean="0"/>
              <a:t> Maior acesso a informação apropriada.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pt-BR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pt-BR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mtClean="0"/>
              <a:t>Discussão </a:t>
            </a:r>
          </a:p>
        </p:txBody>
      </p:sp>
      <p:sp>
        <p:nvSpPr>
          <p:cNvPr id="40963" name="Espaço Reservado para Conteúdo 2"/>
          <p:cNvSpPr>
            <a:spLocks noGrp="1"/>
          </p:cNvSpPr>
          <p:nvPr>
            <p:ph idx="1"/>
          </p:nvPr>
        </p:nvSpPr>
        <p:spPr>
          <a:xfrm>
            <a:off x="428625" y="2000250"/>
            <a:ext cx="82296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pt-BR" dirty="0" smtClean="0"/>
              <a:t>                                       Serviço  </a:t>
            </a:r>
          </a:p>
          <a:p>
            <a:r>
              <a:rPr lang="pt-BR" dirty="0" smtClean="0"/>
              <a:t>Melhora do registro e a avaliação das tarefas </a:t>
            </a:r>
            <a:r>
              <a:rPr lang="pt-BR" dirty="0" smtClean="0"/>
              <a:t>feitas.</a:t>
            </a:r>
            <a:endParaRPr lang="pt-BR" dirty="0" smtClean="0"/>
          </a:p>
          <a:p>
            <a:pPr eaLnBrk="1" hangingPunct="1"/>
            <a:r>
              <a:rPr lang="pt-BR" dirty="0" smtClean="0"/>
              <a:t>Melhora da qualidade do </a:t>
            </a:r>
            <a:r>
              <a:rPr lang="pt-BR" dirty="0" smtClean="0"/>
              <a:t>atendimento.</a:t>
            </a:r>
            <a:endParaRPr lang="pt-BR" dirty="0" smtClean="0"/>
          </a:p>
          <a:p>
            <a:pPr eaLnBrk="1" hangingPunct="1"/>
            <a:r>
              <a:rPr lang="pt-BR" dirty="0" smtClean="0"/>
              <a:t> Avaliação e orientação a cada </a:t>
            </a:r>
            <a:r>
              <a:rPr lang="pt-BR" dirty="0" smtClean="0"/>
              <a:t>paciente. </a:t>
            </a:r>
            <a:endParaRPr lang="pt-BR" dirty="0" smtClean="0"/>
          </a:p>
          <a:p>
            <a:pPr eaLnBrk="1" hangingPunct="1"/>
            <a:r>
              <a:rPr lang="pt-BR" dirty="0" smtClean="0"/>
              <a:t>Mapear e captar pacientes de alto </a:t>
            </a:r>
            <a:r>
              <a:rPr lang="pt-BR" dirty="0" smtClean="0"/>
              <a:t>risco. </a:t>
            </a:r>
            <a:r>
              <a:rPr lang="pt-BR" sz="2000" dirty="0" smtClean="0"/>
              <a:t>( antecedentes familiares )</a:t>
            </a:r>
          </a:p>
          <a:p>
            <a:pPr eaLnBrk="1" hangingPunct="1"/>
            <a:r>
              <a:rPr lang="pt-BR" dirty="0" smtClean="0"/>
              <a:t>A pesar </a:t>
            </a:r>
            <a:r>
              <a:rPr lang="pt-BR" dirty="0" smtClean="0"/>
              <a:t>da cobertura ter sido baixa, agora tem um registro preciso de nossas </a:t>
            </a:r>
            <a:r>
              <a:rPr lang="pt-BR" dirty="0" smtClean="0"/>
              <a:t>usuárias. </a:t>
            </a:r>
            <a:r>
              <a:rPr lang="pt-BR" sz="2000" dirty="0" smtClean="0"/>
              <a:t>(  em que situação esta cada uma de elas ) </a:t>
            </a:r>
          </a:p>
          <a:p>
            <a:pPr eaLnBrk="1" hangingPunct="1"/>
            <a:r>
              <a:rPr lang="pt-BR" dirty="0" smtClean="0"/>
              <a:t>Diagnóstico contínuo de nossa </a:t>
            </a:r>
            <a:r>
              <a:rPr lang="pt-BR" dirty="0" smtClean="0"/>
              <a:t>situação. </a:t>
            </a:r>
            <a:endParaRPr lang="pt-BR" dirty="0" smtClean="0"/>
          </a:p>
          <a:p>
            <a:pPr eaLnBrk="1" hangingPunct="1">
              <a:buFont typeface="Wingdings 2" pitchFamily="18" charset="2"/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Discussão</a:t>
            </a:r>
          </a:p>
        </p:txBody>
      </p:sp>
      <p:sp>
        <p:nvSpPr>
          <p:cNvPr id="419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Incorporação plena da </a:t>
            </a:r>
            <a:r>
              <a:rPr lang="pt-BR" dirty="0" smtClean="0"/>
              <a:t>intervenção. </a:t>
            </a:r>
            <a:r>
              <a:rPr lang="pt-BR" sz="2000" dirty="0" smtClean="0"/>
              <a:t>( muito aceitada  pela comunidade, a equipe e os gestores ) </a:t>
            </a:r>
          </a:p>
          <a:p>
            <a:pPr>
              <a:buFont typeface="Wingdings 2" pitchFamily="18" charset="2"/>
              <a:buNone/>
            </a:pPr>
            <a:r>
              <a:rPr lang="pt-BR" sz="2000" dirty="0" smtClean="0"/>
              <a:t>                                         </a:t>
            </a:r>
          </a:p>
          <a:p>
            <a:pPr algn="ctr">
              <a:buFont typeface="Wingdings 2" pitchFamily="18" charset="2"/>
              <a:buNone/>
            </a:pPr>
            <a:r>
              <a:rPr lang="pt-BR" sz="2400" dirty="0" smtClean="0"/>
              <a:t>   No futuro    </a:t>
            </a:r>
          </a:p>
          <a:p>
            <a:r>
              <a:rPr lang="pt-BR" dirty="0" smtClean="0"/>
              <a:t>Diminuir o numero de mulheres faltosas na </a:t>
            </a:r>
            <a:r>
              <a:rPr lang="pt-BR" dirty="0" smtClean="0"/>
              <a:t>consulta.     </a:t>
            </a:r>
            <a:r>
              <a:rPr lang="pt-BR" sz="2000" dirty="0" smtClean="0"/>
              <a:t>( </a:t>
            </a:r>
            <a:r>
              <a:rPr lang="pt-BR" sz="2000" dirty="0" smtClean="0"/>
              <a:t>mediante </a:t>
            </a:r>
            <a:r>
              <a:rPr lang="pt-BR" sz="2000" dirty="0" smtClean="0"/>
              <a:t>aviso </a:t>
            </a:r>
            <a:r>
              <a:rPr lang="pt-BR" sz="2000" dirty="0" smtClean="0"/>
              <a:t>das consultas)</a:t>
            </a:r>
            <a:r>
              <a:rPr lang="pt-BR" dirty="0" smtClean="0"/>
              <a:t> </a:t>
            </a:r>
          </a:p>
          <a:p>
            <a:r>
              <a:rPr lang="pt-BR" dirty="0" smtClean="0"/>
              <a:t>Maior numero de </a:t>
            </a:r>
            <a:r>
              <a:rPr lang="pt-BR" dirty="0" smtClean="0"/>
              <a:t>agendamentos. </a:t>
            </a:r>
            <a:endParaRPr lang="pt-BR" dirty="0" smtClean="0"/>
          </a:p>
          <a:p>
            <a:r>
              <a:rPr lang="pt-BR" dirty="0" smtClean="0"/>
              <a:t>Otimizar o serviço para lograr captar mais usuárias </a:t>
            </a:r>
          </a:p>
          <a:p>
            <a:r>
              <a:rPr lang="pt-BR" dirty="0" smtClean="0"/>
              <a:t>Priorizar usuárias com maior </a:t>
            </a:r>
            <a:r>
              <a:rPr lang="pt-BR" dirty="0" smtClean="0"/>
              <a:t>risco.</a:t>
            </a:r>
            <a:endParaRPr lang="pt-BR" dirty="0" smtClean="0"/>
          </a:p>
          <a:p>
            <a:pPr>
              <a:buFont typeface="Wingdings 2" pitchFamily="18" charset="2"/>
              <a:buNone/>
            </a:pPr>
            <a:r>
              <a:rPr lang="pt-B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mtClean="0"/>
              <a:t>Reflexão crítica</a:t>
            </a:r>
          </a:p>
        </p:txBody>
      </p:sp>
      <p:sp>
        <p:nvSpPr>
          <p:cNvPr id="430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Agradeço  pela oportunidade de fazer a especialização. </a:t>
            </a:r>
          </a:p>
          <a:p>
            <a:r>
              <a:rPr lang="pt-BR" dirty="0" smtClean="0"/>
              <a:t>Qualificação na prática clinica e sua aplicação no dia a dia.   </a:t>
            </a:r>
          </a:p>
          <a:p>
            <a:r>
              <a:rPr lang="pt-BR" dirty="0" smtClean="0"/>
              <a:t>Grande ajuda na compreensão  do sistema de saúde.</a:t>
            </a:r>
          </a:p>
          <a:p>
            <a:r>
              <a:rPr lang="pt-BR" dirty="0" smtClean="0"/>
              <a:t> Compreender e conseguir avaliar melhor o estado de saúde de uma comunidade. </a:t>
            </a:r>
          </a:p>
          <a:p>
            <a:r>
              <a:rPr lang="pt-BR" dirty="0" smtClean="0"/>
              <a:t>Qualificação da pratica clinica mediante casos clínicos </a:t>
            </a:r>
            <a:r>
              <a:rPr lang="pt-BR" dirty="0" smtClean="0"/>
              <a:t>interativos.</a:t>
            </a: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mtClean="0"/>
              <a:t>Reflexão crítica</a:t>
            </a:r>
          </a:p>
        </p:txBody>
      </p:sp>
      <p:sp>
        <p:nvSpPr>
          <p:cNvPr id="440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etapa de estudo e qualificação profissional fundamental para minha formação.</a:t>
            </a:r>
          </a:p>
          <a:p>
            <a:r>
              <a:rPr lang="pt-BR" dirty="0" smtClean="0"/>
              <a:t>Estou com um olhar mais integral e humano em mia pratica </a:t>
            </a:r>
            <a:r>
              <a:rPr lang="pt-BR" dirty="0" smtClean="0"/>
              <a:t>profissional.</a:t>
            </a:r>
            <a:endParaRPr lang="pt-BR" dirty="0" smtClean="0"/>
          </a:p>
          <a:p>
            <a:pPr>
              <a:buFont typeface="Wingdings 2" pitchFamily="18" charset="2"/>
              <a:buNone/>
            </a:pPr>
            <a:r>
              <a:rPr lang="pt-BR" dirty="0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pt-BR" dirty="0" smtClean="0"/>
              <a:t>    Muito obrigado Universidade Federal de Pelotas </a:t>
            </a:r>
          </a:p>
          <a:p>
            <a:pPr>
              <a:buFont typeface="Wingdings 2" pitchFamily="18" charset="2"/>
              <a:buNone/>
            </a:pPr>
            <a:endParaRPr lang="pt-BR" dirty="0" smtClean="0"/>
          </a:p>
          <a:p>
            <a:pPr>
              <a:buFont typeface="Wingdings 2" pitchFamily="18" charset="2"/>
              <a:buNone/>
            </a:pPr>
            <a:r>
              <a:rPr lang="pt-BR" dirty="0" smtClean="0"/>
              <a:t>                      Muito obrigado BRASIL  !!!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           Rosário do Sul - RS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88" y="2428875"/>
            <a:ext cx="8229600" cy="41433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sz="2400" dirty="0" smtClean="0"/>
              <a:t>Cidade pequena de 38.000 habitantes </a:t>
            </a:r>
            <a:r>
              <a:rPr lang="pt-BR" sz="2400" dirty="0" smtClean="0"/>
              <a:t>.</a:t>
            </a:r>
            <a:endParaRPr lang="pt-BR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sz="2400" dirty="0" smtClean="0"/>
              <a:t>Situado a 300 km de Porto Alegre e 100 km de Santa Maria.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sz="2400" dirty="0" smtClean="0"/>
              <a:t>Principal atividade econômica e a </a:t>
            </a:r>
            <a:r>
              <a:rPr lang="pt-BR" sz="2400" dirty="0" smtClean="0"/>
              <a:t>pecuária. </a:t>
            </a:r>
            <a:endParaRPr lang="pt-BR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sz="2400" dirty="0" smtClean="0"/>
              <a:t> Sistema de saúde publico esta composto por 3 ESF, 2 UBS, 1 centro de especialidades, CAPS e o  Hospital  </a:t>
            </a:r>
            <a:r>
              <a:rPr lang="pt-BR" sz="2400" dirty="0" smtClean="0"/>
              <a:t>Municipal.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smtClean="0"/>
              <a:t>ESF 03 Vila Nova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389437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Modelo ESF faz 11 anos com implementação </a:t>
            </a:r>
            <a:r>
              <a:rPr lang="pt-BR" dirty="0" smtClean="0"/>
              <a:t>parcial.</a:t>
            </a:r>
            <a:endParaRPr lang="pt-B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Localizada na periferia da cidade dentro da área urbana.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Enorme maioria da população tem  atendimento exclusivo no SUS.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Estrutura física pequena e inadequada para a </a:t>
            </a:r>
            <a:r>
              <a:rPr lang="pt-BR" dirty="0" smtClean="0"/>
              <a:t>demanda.</a:t>
            </a:r>
            <a:endParaRPr lang="pt-B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Material humano quase </a:t>
            </a:r>
            <a:r>
              <a:rPr lang="pt-BR" dirty="0" smtClean="0"/>
              <a:t>completo. </a:t>
            </a:r>
            <a:r>
              <a:rPr lang="pt-BR" dirty="0" smtClean="0"/>
              <a:t>( 7 agente de saúde 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pt-BR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2714620"/>
            <a:ext cx="8229600" cy="3724292"/>
          </a:xfrm>
        </p:spPr>
        <p:txBody>
          <a:bodyPr/>
          <a:lstStyle/>
          <a:p>
            <a:pPr eaLnBrk="1" hangingPunct="1"/>
            <a:r>
              <a:rPr lang="pt-BR" dirty="0" smtClean="0"/>
              <a:t>Cobertura só da demanda </a:t>
            </a:r>
            <a:r>
              <a:rPr lang="pt-BR" dirty="0" smtClean="0"/>
              <a:t>espontânea.</a:t>
            </a:r>
            <a:endParaRPr lang="pt-BR" dirty="0" smtClean="0"/>
          </a:p>
          <a:p>
            <a:pPr eaLnBrk="1" hangingPunct="1"/>
            <a:r>
              <a:rPr lang="pt-BR" dirty="0" smtClean="0"/>
              <a:t>Sem conhecimento da </a:t>
            </a:r>
            <a:r>
              <a:rPr lang="pt-BR" dirty="0" smtClean="0"/>
              <a:t>realidade.  </a:t>
            </a:r>
            <a:endParaRPr lang="pt-BR" dirty="0" smtClean="0"/>
          </a:p>
          <a:p>
            <a:pPr eaLnBrk="1" hangingPunct="1"/>
            <a:r>
              <a:rPr lang="pt-BR" dirty="0" smtClean="0"/>
              <a:t>Demora prolongada das </a:t>
            </a:r>
            <a:r>
              <a:rPr lang="pt-BR" dirty="0" smtClean="0"/>
              <a:t>mamografias. </a:t>
            </a:r>
            <a:r>
              <a:rPr lang="pt-BR" dirty="0" smtClean="0"/>
              <a:t>( ate 1 ano ) </a:t>
            </a:r>
          </a:p>
          <a:p>
            <a:pPr eaLnBrk="1" hangingPunct="1"/>
            <a:r>
              <a:rPr lang="pt-BR" dirty="0" smtClean="0"/>
              <a:t> Informação escassa e de difícil </a:t>
            </a:r>
            <a:r>
              <a:rPr lang="pt-BR" dirty="0" smtClean="0"/>
              <a:t>acesso. </a:t>
            </a:r>
            <a:r>
              <a:rPr lang="pt-BR" dirty="0" smtClean="0"/>
              <a:t>( prontuário de papel ) </a:t>
            </a:r>
          </a:p>
          <a:p>
            <a:pPr eaLnBrk="1" hangingPunct="1"/>
            <a:r>
              <a:rPr lang="pt-BR" dirty="0" smtClean="0"/>
              <a:t> Sem calendário de </a:t>
            </a:r>
            <a:r>
              <a:rPr lang="pt-BR" dirty="0" smtClean="0"/>
              <a:t>retorno.</a:t>
            </a:r>
            <a:endParaRPr lang="pt-BR" dirty="0" smtClean="0"/>
          </a:p>
        </p:txBody>
      </p:sp>
      <p:sp>
        <p:nvSpPr>
          <p:cNvPr id="9219" name="Título 3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Situação previa da ação programática.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mtClean="0"/>
              <a:t>Objetivo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772817"/>
            <a:ext cx="8435280" cy="4551784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pt-BR" dirty="0" smtClean="0"/>
              <a:t>Melhorar a prevenção e detecção precoce do câncer de colo de útero e do câncer de mama na UBS ESF 03 Vila Nova, Rosário Do Sul –RS.</a:t>
            </a:r>
          </a:p>
          <a:p>
            <a:r>
              <a:rPr lang="pt-BR" dirty="0" smtClean="0"/>
              <a:t>Melhorando - qualidade do atendimento</a:t>
            </a:r>
          </a:p>
          <a:p>
            <a:pPr>
              <a:buFont typeface="Wingdings 2" pitchFamily="18" charset="2"/>
              <a:buNone/>
            </a:pPr>
            <a:r>
              <a:rPr lang="pt-BR" dirty="0" smtClean="0"/>
              <a:t>                          - a cobertura  </a:t>
            </a:r>
          </a:p>
          <a:p>
            <a:pPr>
              <a:buFont typeface="Wingdings 2" pitchFamily="18" charset="2"/>
              <a:buNone/>
            </a:pPr>
            <a:r>
              <a:rPr lang="pt-BR" dirty="0" smtClean="0"/>
              <a:t>                          - o registro das informações</a:t>
            </a:r>
          </a:p>
          <a:p>
            <a:pPr>
              <a:buFont typeface="Wingdings 2" pitchFamily="18" charset="2"/>
              <a:buNone/>
            </a:pPr>
            <a:r>
              <a:rPr lang="pt-BR" dirty="0" smtClean="0"/>
              <a:t>                          -  a promoção em saúde </a:t>
            </a:r>
          </a:p>
          <a:p>
            <a:pPr>
              <a:buFont typeface="Wingdings 2" pitchFamily="18" charset="2"/>
              <a:buNone/>
            </a:pPr>
            <a:r>
              <a:rPr lang="pt-BR" dirty="0" smtClean="0"/>
              <a:t>                          - o mapeamento das mulheres de alto                                       </a:t>
            </a:r>
            <a:r>
              <a:rPr lang="pt-BR" dirty="0" smtClean="0"/>
              <a:t>risco.  </a:t>
            </a:r>
            <a:endParaRPr lang="pt-BR" dirty="0" smtClean="0"/>
          </a:p>
          <a:p>
            <a:pPr>
              <a:buFont typeface="Wingdings 2" pitchFamily="18" charset="2"/>
              <a:buNone/>
            </a:pPr>
            <a:endParaRPr lang="pt-BR" dirty="0" smtClean="0"/>
          </a:p>
          <a:p>
            <a:pPr>
              <a:buFont typeface="Wingdings 2" pitchFamily="18" charset="2"/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smtClean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163"/>
            <a:ext cx="8435975" cy="47339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pt-BR" dirty="0" smtClean="0"/>
              <a:t>                                                            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Duração de 12 </a:t>
            </a:r>
            <a:r>
              <a:rPr lang="pt-BR" dirty="0" smtClean="0"/>
              <a:t>semanas. </a:t>
            </a:r>
            <a:endParaRPr lang="pt-BR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Unidade de Saúde da Família ESF 03 Vila </a:t>
            </a:r>
            <a:r>
              <a:rPr lang="pt-BR" dirty="0" smtClean="0"/>
              <a:t>Nova. </a:t>
            </a:r>
            <a:endParaRPr lang="pt-BR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Usuárias de 25 e 64 anos para prevenção de câncer de colo de útero e de 50 a 69 anos para prevenção de câncer de mama.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143000"/>
          </a:xfrm>
        </p:spPr>
        <p:txBody>
          <a:bodyPr/>
          <a:lstStyle/>
          <a:p>
            <a:pPr algn="ctr"/>
            <a:r>
              <a:rPr lang="pt-BR" sz="2600" smtClean="0"/>
              <a:t/>
            </a:r>
            <a:br>
              <a:rPr lang="pt-BR" sz="2600" smtClean="0"/>
            </a:br>
            <a:r>
              <a:rPr lang="pt-BR" sz="2600" smtClean="0"/>
              <a:t/>
            </a:r>
            <a:br>
              <a:rPr lang="pt-BR" sz="2600" smtClean="0"/>
            </a:br>
            <a:r>
              <a:rPr lang="pt-BR" sz="2600" smtClean="0"/>
              <a:t/>
            </a:r>
            <a:br>
              <a:rPr lang="pt-BR" sz="2600" smtClean="0"/>
            </a:br>
            <a:r>
              <a:rPr lang="pt-BR" sz="2600" smtClean="0"/>
              <a:t/>
            </a:r>
            <a:br>
              <a:rPr lang="pt-BR" sz="2600" smtClean="0"/>
            </a:br>
            <a:r>
              <a:rPr lang="pt-BR" sz="2600" smtClean="0"/>
              <a:t/>
            </a:r>
            <a:br>
              <a:rPr lang="pt-BR" sz="2600" smtClean="0"/>
            </a:br>
            <a:r>
              <a:rPr lang="pt-BR" sz="2600" smtClean="0"/>
              <a:t/>
            </a:r>
            <a:br>
              <a:rPr lang="pt-BR" sz="2600" smtClean="0"/>
            </a:br>
            <a:r>
              <a:rPr lang="pt-BR" sz="2600" smtClean="0"/>
              <a:t/>
            </a:r>
            <a:br>
              <a:rPr lang="pt-BR" sz="2600" smtClean="0"/>
            </a:br>
            <a:r>
              <a:rPr lang="pt-BR" sz="2600" smtClean="0"/>
              <a:t> </a:t>
            </a:r>
            <a:r>
              <a:rPr lang="pt-BR" smtClean="0"/>
              <a:t>Ações realizadas</a:t>
            </a:r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Atribuições dos profissionais</a:t>
            </a:r>
          </a:p>
          <a:p>
            <a:r>
              <a:rPr lang="pt-BR" smtClean="0"/>
              <a:t> Grupo de Prevenção de Câncer de colo uterino e Câncer de mama. </a:t>
            </a:r>
            <a:r>
              <a:rPr lang="pt-BR" sz="2000" smtClean="0"/>
              <a:t>( mensal e antes das consultas ) </a:t>
            </a:r>
          </a:p>
          <a:p>
            <a:pPr>
              <a:buFont typeface="Wingdings 2" pitchFamily="18" charset="2"/>
              <a:buNone/>
            </a:pPr>
            <a:endParaRPr lang="pt-BR" smtClean="0"/>
          </a:p>
        </p:txBody>
      </p:sp>
      <p:pic>
        <p:nvPicPr>
          <p:cNvPr id="12292" name="Imagem 3" descr="C:\Users\Nicolas\Desktop\Curso Saude Da Famila\Avaliacao da intervencao\TCC\fotos\IMG_70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643313"/>
            <a:ext cx="37147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Imagem 4" descr="C:\Users\Nicolas\Desktop\Curso Saude Da Famila\Avaliacao da intervencao\TCC\fotos\IMG_68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3643313"/>
            <a:ext cx="4094162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mtClean="0"/>
              <a:t>Ações realizadas</a:t>
            </a: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Atendimento clínico durante toda a intervenção</a:t>
            </a:r>
          </a:p>
          <a:p>
            <a:pPr algn="just"/>
            <a:r>
              <a:rPr lang="pt-BR" dirty="0" smtClean="0"/>
              <a:t>Monitoramento </a:t>
            </a:r>
            <a:r>
              <a:rPr lang="pt-BR" dirty="0" smtClean="0"/>
              <a:t>da cobertura de detecção precoce do câncer de colo uterino e de mama. </a:t>
            </a:r>
          </a:p>
          <a:p>
            <a:pPr algn="just"/>
            <a:r>
              <a:rPr lang="pt-BR" dirty="0" smtClean="0"/>
              <a:t>Registro </a:t>
            </a:r>
            <a:r>
              <a:rPr lang="pt-BR" dirty="0" smtClean="0"/>
              <a:t>específico</a:t>
            </a:r>
            <a:r>
              <a:rPr lang="pt-BR" dirty="0" smtClean="0"/>
              <a:t> </a:t>
            </a:r>
            <a:r>
              <a:rPr lang="pt-BR" dirty="0" smtClean="0"/>
              <a:t>das atividades.</a:t>
            </a:r>
          </a:p>
          <a:p>
            <a:pPr algn="just"/>
            <a:r>
              <a:rPr lang="pt-BR" dirty="0" smtClean="0"/>
              <a:t>Capacitar os profissionais da UBS conforme o protocolo do Ministério da Saúde 2013, sobre acolhimento, registro das informações, avaliação de risco, prevenção de DST das mulheres participantes da intervenção.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Personalizada 1">
      <a:dk1>
        <a:sysClr val="windowText" lastClr="000000"/>
      </a:dk1>
      <a:lt1>
        <a:sysClr val="window" lastClr="FFFFFF"/>
      </a:lt1>
      <a:dk2>
        <a:srgbClr val="4F1E62"/>
      </a:dk2>
      <a:lt2>
        <a:srgbClr val="AE36AE"/>
      </a:lt2>
      <a:accent1>
        <a:srgbClr val="E4A8E4"/>
      </a:accent1>
      <a:accent2>
        <a:srgbClr val="561A57"/>
      </a:accent2>
      <a:accent3>
        <a:srgbClr val="AE36AE"/>
      </a:accent3>
      <a:accent4>
        <a:srgbClr val="FFFFFF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a 1">
    <a:dk1>
      <a:sysClr val="windowText" lastClr="000000"/>
    </a:dk1>
    <a:lt1>
      <a:sysClr val="window" lastClr="FFFFFF"/>
    </a:lt1>
    <a:dk2>
      <a:srgbClr val="4F1E62"/>
    </a:dk2>
    <a:lt2>
      <a:srgbClr val="AE36AE"/>
    </a:lt2>
    <a:accent1>
      <a:srgbClr val="E4A8E4"/>
    </a:accent1>
    <a:accent2>
      <a:srgbClr val="561A57"/>
    </a:accent2>
    <a:accent3>
      <a:srgbClr val="AE36AE"/>
    </a:accent3>
    <a:accent4>
      <a:srgbClr val="FFFFFF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ersonalizada 1">
    <a:dk1>
      <a:sysClr val="windowText" lastClr="000000"/>
    </a:dk1>
    <a:lt1>
      <a:sysClr val="window" lastClr="FFFFFF"/>
    </a:lt1>
    <a:dk2>
      <a:srgbClr val="4F1E62"/>
    </a:dk2>
    <a:lt2>
      <a:srgbClr val="AE36AE"/>
    </a:lt2>
    <a:accent1>
      <a:srgbClr val="E4A8E4"/>
    </a:accent1>
    <a:accent2>
      <a:srgbClr val="561A57"/>
    </a:accent2>
    <a:accent3>
      <a:srgbClr val="AE36AE"/>
    </a:accent3>
    <a:accent4>
      <a:srgbClr val="FFFFFF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1068</TotalTime>
  <Words>1668</Words>
  <Application>Microsoft Office PowerPoint</Application>
  <PresentationFormat>Apresentação na tela (4:3)</PresentationFormat>
  <Paragraphs>157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Fluxo</vt:lpstr>
      <vt:lpstr>Melhoria da prevenção e detecção precoce do câncer de colo e de  mama. </vt:lpstr>
      <vt:lpstr>  Importância da ação programática.                                                 </vt:lpstr>
      <vt:lpstr>           Rosário do Sul - RS</vt:lpstr>
      <vt:lpstr>ESF 03 Vila Nova </vt:lpstr>
      <vt:lpstr>Situação previa da ação programática. </vt:lpstr>
      <vt:lpstr>Objetivo</vt:lpstr>
      <vt:lpstr>Metodologia</vt:lpstr>
      <vt:lpstr>        Ações realizadas</vt:lpstr>
      <vt:lpstr>Ações realizadas</vt:lpstr>
      <vt:lpstr>Ações realizadas</vt:lpstr>
      <vt:lpstr>Logística </vt:lpstr>
      <vt:lpstr>Logística</vt:lpstr>
      <vt:lpstr>Objetivos, metas e resultados 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Discussão </vt:lpstr>
      <vt:lpstr>Discussão </vt:lpstr>
      <vt:lpstr>Discussão </vt:lpstr>
      <vt:lpstr>Discussão</vt:lpstr>
      <vt:lpstr>Reflexão crítica</vt:lpstr>
      <vt:lpstr>Reflexão crítica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Saúde da Mulher</dc:title>
  <dc:creator>Hugo</dc:creator>
  <cp:lastModifiedBy>Nicolas</cp:lastModifiedBy>
  <cp:revision>153</cp:revision>
  <dcterms:created xsi:type="dcterms:W3CDTF">2011-06-14T02:06:45Z</dcterms:created>
  <dcterms:modified xsi:type="dcterms:W3CDTF">2015-09-17T17:51:50Z</dcterms:modified>
</cp:coreProperties>
</file>