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2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9" r:id="rId33"/>
    <p:sldId id="288" r:id="rId34"/>
    <p:sldId id="290" r:id="rId35"/>
    <p:sldId id="291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C591-9FDD-4330-BD3A-62552A688F38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DE29-3B58-4697-A775-630CB856B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Autofit/>
          </a:bodyPr>
          <a:lstStyle/>
          <a:p>
            <a:r>
              <a:rPr lang="x-none" sz="2000">
                <a:latin typeface="Times New Roman" pitchFamily="18" charset="0"/>
                <a:cs typeface="Times New Roman" pitchFamily="18" charset="0"/>
              </a:rPr>
              <a:t>UNIVERSIDADE ABERTA DO SUS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>
                <a:latin typeface="Times New Roman" pitchFamily="18" charset="0"/>
                <a:cs typeface="Times New Roman" pitchFamily="18" charset="0"/>
              </a:rPr>
            </a:br>
            <a:r>
              <a:rPr lang="x-none" sz="2000">
                <a:latin typeface="Times New Roman" pitchFamily="18" charset="0"/>
                <a:cs typeface="Times New Roman" pitchFamily="18" charset="0"/>
              </a:rPr>
              <a:t>UNIVERSIDADE FEDERAL DE PELOTAS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DEPARTAMENTO DE MEDICINA SOCIAL</a:t>
            </a:r>
            <a:br>
              <a:rPr lang="pt-BR" sz="2000" dirty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CURSO DE ESPECIALIZAÇÃO EM SAÚDE DA FAMÍLIA</a:t>
            </a:r>
            <a:br>
              <a:rPr lang="pt-BR" sz="2000" dirty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MODALIDADE A DISTÂNCIA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3000372"/>
            <a:ext cx="6400800" cy="1257312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Prevenção do Câncer de Colo de Útero e Controle do Câncer de Mama na UBS do Km 6 no município de Natal-RN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3" descr="logo1_100_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759" y="285728"/>
            <a:ext cx="98165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571868" y="5214950"/>
            <a:ext cx="5572132" cy="900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Especializando: Nilton Firmino da Silva Segundo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Orientador: Rodrigo de Souza Lázaro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86182" y="642939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Natal,2014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Caracterização da UBS:</a:t>
            </a:r>
          </a:p>
          <a:p>
            <a:pPr lvl="1"/>
            <a:r>
              <a:rPr lang="pt-B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Estrutura Física da UBS do Km 06: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4114800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4114800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Caracterização da UBS:</a:t>
            </a:r>
          </a:p>
          <a:p>
            <a:pPr lvl="1"/>
            <a:r>
              <a:rPr lang="pt-B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Estrutura Física da UBS do Km 06: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76572"/>
            <a:ext cx="494030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Situação da Ação de Prevenção do Câncer de Colo de Útero e Mama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na UBS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antes da intervenção: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Ausência de um protocolo específico;</a:t>
            </a:r>
          </a:p>
          <a:p>
            <a:pPr marL="342900" lvl="1" indent="-34290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Ausência do livro de registro específico;</a:t>
            </a:r>
          </a:p>
          <a:p>
            <a:pPr marL="342900" lvl="1" indent="-342900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Ausência de monitoramento regular;</a:t>
            </a:r>
          </a:p>
          <a:p>
            <a:pPr marL="342900" lvl="1" indent="-342900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Ausência de planejamento das ações.</a:t>
            </a:r>
          </a:p>
          <a:p>
            <a:pPr>
              <a:buNone/>
            </a:pPr>
            <a:endParaRPr lang="pt-B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Geral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285992"/>
            <a:ext cx="8286808" cy="1900238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Melhorar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Prevenção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Deteccão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Precoce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Câncer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Útero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Controle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Câncer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Mama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UBS do Km06.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913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Implantação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Protocolo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Caderno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Atenção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Básica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MS;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Capacitação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Equipe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Implantação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Livro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Registro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Implantação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Registro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Específico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Ficha-espelho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Planilha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Coleta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Dados.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Cadastramento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População-Álvo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Projeto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Atendimento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Clínico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Específico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Monitoramento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Usuárias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Busca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Ativa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Mulheres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Faltosas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às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Consultas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Palestras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Educativas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Reuniões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Planejamento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Avaliação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Ações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Objetivo: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Ampliar a cobertura de detecção precoce do câncer de colo de útero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Meta: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Ampliar a cobertura de detecção precoce do câncer de colo uterino das mulheres na faixa etária entre 25 e 64 anos de idade para 80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400" dirty="0" smtClean="0"/>
              <a:t>: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1º Mês: 632- 61; 2º Mês:632-100 e 3º Mês:632-118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/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Gráfico 1"/>
          <p:cNvPicPr>
            <a:picLocks noChangeArrowheads="1"/>
          </p:cNvPicPr>
          <p:nvPr/>
        </p:nvPicPr>
        <p:blipFill>
          <a:blip r:embed="rId2"/>
          <a:srcRect l="-1207" t="-52971" r="-3229" b="-5594"/>
          <a:stretch>
            <a:fillRect/>
          </a:stretch>
        </p:blipFill>
        <p:spPr bwMode="auto">
          <a:xfrm>
            <a:off x="1500166" y="3500438"/>
            <a:ext cx="6572296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71472" y="6143644"/>
            <a:ext cx="7786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1 -  Proporção de mulheres entre 25 e 64 anos com exame em dia para detecção precoce do câncer de colo do útero.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Objetivo: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Ampliar a cobertura de detecção precoce do câncer de mama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Meta: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Ampliar a cobertura de detecção precoce do câncer de mama das mulheres na faixa etária entre 50 e 69 anos de idade para 80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1º Mês: 212-16;  2º Mês: 212-33;  3º Mês:212-48.</a:t>
            </a:r>
            <a:endParaRPr lang="pt-BR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Gráfico 1"/>
          <p:cNvPicPr>
            <a:picLocks noChangeArrowheads="1"/>
          </p:cNvPicPr>
          <p:nvPr/>
        </p:nvPicPr>
        <p:blipFill>
          <a:blip r:embed="rId2"/>
          <a:srcRect l="-1212" t="-40117" r="-3229" b="-5096"/>
          <a:stretch>
            <a:fillRect/>
          </a:stretch>
        </p:blipFill>
        <p:spPr bwMode="auto">
          <a:xfrm>
            <a:off x="1643042" y="3714752"/>
            <a:ext cx="650085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357290" y="6143644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>
                <a:latin typeface="Arial" pitchFamily="34" charset="0"/>
                <a:cs typeface="Arial" pitchFamily="34" charset="0"/>
              </a:rPr>
              <a:t>Figura 2 -  Proporção de mulheres entre 50 e 69 anos com exame em dia para detecção precoce do câncer de mama</a:t>
            </a:r>
            <a:r>
              <a:rPr lang="pt-BR" sz="1400" dirty="0"/>
              <a:t>.</a:t>
            </a:r>
          </a:p>
        </p:txBody>
      </p:sp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Melhorar a adesão das mulheres à realização de exame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citopatológico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de colo uterino 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mamografia.</a:t>
            </a:r>
          </a:p>
          <a:p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Meta: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Buscar 100% das mulheres que tiveram exame alterado e que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não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retornaram a unidade de saúde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1º Mês: 61-7; 2º Mês: 100-11 e 3º Mês: 118 -11.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1º Mês: 16-3; 2º Mês: 33-7 e 3º Mês: 48-7.</a:t>
            </a:r>
          </a:p>
          <a:p>
            <a:pPr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pt-BR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Gráfico 1"/>
          <p:cNvPicPr>
            <a:picLocks noChangeArrowheads="1"/>
          </p:cNvPicPr>
          <p:nvPr/>
        </p:nvPicPr>
        <p:blipFill>
          <a:blip r:embed="rId2"/>
          <a:srcRect l="-1508" t="-38156" r="-3169" b="-4784"/>
          <a:stretch>
            <a:fillRect/>
          </a:stretch>
        </p:blipFill>
        <p:spPr bwMode="auto">
          <a:xfrm>
            <a:off x="428596" y="3929066"/>
            <a:ext cx="41434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Gráfico 1"/>
          <p:cNvPicPr>
            <a:picLocks noChangeArrowheads="1"/>
          </p:cNvPicPr>
          <p:nvPr/>
        </p:nvPicPr>
        <p:blipFill>
          <a:blip r:embed="rId3"/>
          <a:srcRect l="-1524" t="-24194" r="-3368" b="-4335"/>
          <a:stretch>
            <a:fillRect/>
          </a:stretch>
        </p:blipFill>
        <p:spPr bwMode="auto">
          <a:xfrm>
            <a:off x="4857752" y="3929066"/>
            <a:ext cx="41291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5720" y="6182045"/>
            <a:ext cx="4429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3 - Proporção de mulheres com exame </a:t>
            </a:r>
            <a:r>
              <a:rPr kumimoji="0" lang="pt-B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citopatológico</a:t>
            </a: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alterado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143504" y="6182045"/>
            <a:ext cx="4000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4 - Proporção de mulheres com mamografia alterada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logo_saudeFami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Objetivo: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Melhorar a adesão das mulheres à realização de exame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citopatológico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de colo uterino 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mamografia.</a:t>
            </a:r>
          </a:p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Meta: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Buscar 100% das mulheres que tiveram exame alterado e que não retornaram a unidade de saúde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1º Mês: 7-3;  2º Mês: 11-3 e  3º Mês: 11-3.</a:t>
            </a:r>
          </a:p>
          <a:p>
            <a:pPr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1º Mês: 3-0;  2º Mês: 7-0 e  3º Mês: 7-0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Gráfico 1"/>
          <p:cNvPicPr>
            <a:picLocks noChangeArrowheads="1"/>
          </p:cNvPicPr>
          <p:nvPr/>
        </p:nvPicPr>
        <p:blipFill>
          <a:blip r:embed="rId2"/>
          <a:srcRect l="-1521" t="-39696" r="-3300" b="-5080"/>
          <a:stretch>
            <a:fillRect/>
          </a:stretch>
        </p:blipFill>
        <p:spPr bwMode="auto">
          <a:xfrm>
            <a:off x="428596" y="3786190"/>
            <a:ext cx="414340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Gráfico 1"/>
          <p:cNvPicPr>
            <a:picLocks noChangeArrowheads="1"/>
          </p:cNvPicPr>
          <p:nvPr/>
        </p:nvPicPr>
        <p:blipFill>
          <a:blip r:embed="rId3"/>
          <a:srcRect l="-1247" t="-40836" r="-3491" b="-5299"/>
          <a:stretch>
            <a:fillRect/>
          </a:stretch>
        </p:blipFill>
        <p:spPr bwMode="auto">
          <a:xfrm>
            <a:off x="4714876" y="3786190"/>
            <a:ext cx="41434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8572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i="1" dirty="0">
                <a:latin typeface="Arial" pitchFamily="34" charset="0"/>
                <a:cs typeface="Arial" pitchFamily="34" charset="0"/>
              </a:rPr>
              <a:t>Figura 5 - Proporção de mulheres com exame </a:t>
            </a:r>
            <a:r>
              <a:rPr lang="pt-BR" sz="1200" b="1" i="1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1200" b="1" i="1" dirty="0">
                <a:latin typeface="Arial" pitchFamily="34" charset="0"/>
                <a:cs typeface="Arial" pitchFamily="34" charset="0"/>
              </a:rPr>
              <a:t> alterado que não retornaram para conhecer resultado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929222" y="6000768"/>
            <a:ext cx="4143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6 - Proporção de mulheres com mamografia alterada que não retornaram para conhecer resultado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logo_saudeFami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Importância da ação programática: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Melhorar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Atenção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Preveção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Cânceres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Útero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Mama;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Detectar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Lesões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Precussoras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Câncer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Colo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Útero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Mama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Melhor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Prognóstico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Promover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Integral 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Saúde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Melhorar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Adesão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qualidade de vida da população-alvo.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443782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Melhorar a adesão das mulheres à realização de exame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citopatológico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de colo uterino 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mamografia.</a:t>
            </a:r>
          </a:p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Meta: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Buscar 100% das mulheres que tiveram exame alterado e que não retornaram a unidade 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saúde.</a:t>
            </a:r>
          </a:p>
          <a:p>
            <a:pPr algn="just"/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1º, 2º e 3º Mês: 9-9 ; 1º, 2º e 3º Mês: 0 – 0.</a:t>
            </a:r>
            <a:endParaRPr lang="pt-B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Gráfico 1"/>
          <p:cNvPicPr>
            <a:picLocks noChangeArrowheads="1"/>
          </p:cNvPicPr>
          <p:nvPr/>
        </p:nvPicPr>
        <p:blipFill>
          <a:blip r:embed="rId2"/>
          <a:srcRect l="-1112" t="-48975" r="-3352" b="-5981"/>
          <a:stretch>
            <a:fillRect/>
          </a:stretch>
        </p:blipFill>
        <p:spPr bwMode="auto">
          <a:xfrm>
            <a:off x="357158" y="3429000"/>
            <a:ext cx="4214842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85720" y="6000768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i="1" dirty="0">
                <a:latin typeface="Arial" pitchFamily="34" charset="0"/>
                <a:cs typeface="Arial" pitchFamily="34" charset="0"/>
              </a:rPr>
              <a:t>Figura 7 - Proporção de mulheres que não retornaram para resultado de exame </a:t>
            </a:r>
            <a:r>
              <a:rPr lang="pt-BR" sz="1200" b="1" i="1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1200" b="1" i="1" dirty="0">
                <a:latin typeface="Arial" pitchFamily="34" charset="0"/>
                <a:cs typeface="Arial" pitchFamily="34" charset="0"/>
              </a:rPr>
              <a:t> e foi feita busca ativa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Gráfico 1"/>
          <p:cNvPicPr>
            <a:picLocks noChangeArrowheads="1"/>
          </p:cNvPicPr>
          <p:nvPr/>
        </p:nvPicPr>
        <p:blipFill>
          <a:blip r:embed="rId3"/>
          <a:srcRect l="-1556" t="-42758" r="-3349" b="-5383"/>
          <a:stretch>
            <a:fillRect/>
          </a:stretch>
        </p:blipFill>
        <p:spPr bwMode="auto">
          <a:xfrm>
            <a:off x="5072066" y="3357579"/>
            <a:ext cx="4071934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143504" y="6000768"/>
            <a:ext cx="400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i="1" dirty="0">
                <a:latin typeface="Arial" pitchFamily="34" charset="0"/>
                <a:cs typeface="Arial" pitchFamily="34" charset="0"/>
              </a:rPr>
              <a:t>Figura 8 - Proporção de mulheres que não retornaram para resultado de mamografia e foi feita busca ativa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logo_saudeFami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Melhorar a qualidade do atendimento das mulheres que realizam detecção precoce de câncer de colo de útero e de mama na unidade 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saúde.</a:t>
            </a:r>
          </a:p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Obter 80% de coleta de amostras satisfatórias do exame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citopatológico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de colo uterino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1º, 2º e 3º Mês: 179 – 179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Gráfico 1"/>
          <p:cNvPicPr>
            <a:picLocks noChangeArrowheads="1"/>
          </p:cNvPicPr>
          <p:nvPr/>
        </p:nvPicPr>
        <p:blipFill>
          <a:blip r:embed="rId2"/>
          <a:srcRect l="-1414" t="-33112" r="-3345" b="-5376"/>
          <a:stretch>
            <a:fillRect/>
          </a:stretch>
        </p:blipFill>
        <p:spPr bwMode="auto">
          <a:xfrm>
            <a:off x="2214546" y="3786190"/>
            <a:ext cx="45148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643042" y="6143644"/>
            <a:ext cx="5643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9 - Proporção de mulheres com amostras satisfatórias do exame </a:t>
            </a:r>
            <a:r>
              <a:rPr kumimoji="0" lang="pt-BR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citopatológico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do colo do útero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Melhorar registros das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informações.</a:t>
            </a:r>
          </a:p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Manter registro da coleta de exame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citopatológico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de colo uterino e realização da mamografia em registro específico em 80% das mulheres cadastradas nos programas da unidade de saúde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1º Mês: 94-79;  2º Mês: 153-134  e  3º Mês: 191-171.</a:t>
            </a:r>
            <a:endParaRPr lang="pt-B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34818" name="Gráfico 1"/>
          <p:cNvPicPr>
            <a:picLocks noChangeArrowheads="1"/>
          </p:cNvPicPr>
          <p:nvPr/>
        </p:nvPicPr>
        <p:blipFill>
          <a:blip r:embed="rId2"/>
          <a:srcRect l="-1563" t="-41283" r="-3418" b="-5321"/>
          <a:stretch>
            <a:fillRect/>
          </a:stretch>
        </p:blipFill>
        <p:spPr bwMode="auto">
          <a:xfrm>
            <a:off x="2285984" y="3786190"/>
            <a:ext cx="4524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285984" y="61204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i="1" dirty="0">
                <a:latin typeface="Arial" pitchFamily="34" charset="0"/>
                <a:cs typeface="Arial" pitchFamily="34" charset="0"/>
              </a:rPr>
              <a:t>Figura 10 - Proporção de mulheres com registro adequado do exame </a:t>
            </a:r>
            <a:r>
              <a:rPr lang="pt-BR" sz="1400" b="1" i="1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1400" b="1" i="1" dirty="0">
                <a:latin typeface="Arial" pitchFamily="34" charset="0"/>
                <a:cs typeface="Arial" pitchFamily="34" charset="0"/>
              </a:rPr>
              <a:t> de colo do útero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Objetivo: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Melhorar registros das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informações.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Manter registro da coleta de exame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citopatológico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de colo uterino e realização da mamografia em registro específico em 80% das mulheres cadastradas nos programas da unidade de saúde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1º Mês: 27-12;  2º Mês: 57-35 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3º Mês: 78-55.</a:t>
            </a:r>
            <a:endParaRPr lang="pt-B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Gráfico 1"/>
          <p:cNvPicPr>
            <a:picLocks noChangeArrowheads="1"/>
          </p:cNvPicPr>
          <p:nvPr/>
        </p:nvPicPr>
        <p:blipFill>
          <a:blip r:embed="rId2"/>
          <a:srcRect l="-1556" t="-35847" r="-3349" b="-4742"/>
          <a:stretch>
            <a:fillRect/>
          </a:stretch>
        </p:blipFill>
        <p:spPr bwMode="auto">
          <a:xfrm>
            <a:off x="2285984" y="3895745"/>
            <a:ext cx="4533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357290" y="6272119"/>
            <a:ext cx="625017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11 - Proporção de mulheres com registro adequado da mamografia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Mapear as mulheres de risco para câncer de colo de útero e 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mama.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Realizar avaliação de risco (ou pesquisar sinais de alerta para identificação de câncer de colo de útero e de mama) em 80% das mulheres nas faixas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etárias-alvo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Gráfico 1"/>
          <p:cNvPicPr>
            <a:picLocks noChangeArrowheads="1"/>
          </p:cNvPicPr>
          <p:nvPr/>
        </p:nvPicPr>
        <p:blipFill>
          <a:blip r:embed="rId2"/>
          <a:srcRect l="-1425" t="-45004" r="-3413" b="-5457"/>
          <a:stretch>
            <a:fillRect/>
          </a:stretch>
        </p:blipFill>
        <p:spPr bwMode="auto">
          <a:xfrm>
            <a:off x="2143108" y="3571876"/>
            <a:ext cx="44862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28728" y="6072206"/>
            <a:ext cx="5572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12 - Proporção de mulheres entre 25 e 64 anos com pesquisa de sinais de alerta para câncer de colo de útero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Mapear as mulheres de risco para câncer de colo de útero e 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mama.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Realizar avaliação de risco (ou pesquisar sinais de alerta para identificação de câncer de colo de útero e de mama) em 80% das mulheres nas faixas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etárias-alvo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37890" name="Gráfico 1"/>
          <p:cNvPicPr>
            <a:picLocks noChangeArrowheads="1"/>
          </p:cNvPicPr>
          <p:nvPr/>
        </p:nvPicPr>
        <p:blipFill>
          <a:blip r:embed="rId2"/>
          <a:srcRect l="-1411" t="-28448" r="-3413" b="-4396"/>
          <a:stretch>
            <a:fillRect/>
          </a:stretch>
        </p:blipFill>
        <p:spPr bwMode="auto">
          <a:xfrm>
            <a:off x="2285984" y="3571876"/>
            <a:ext cx="4524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00166" y="6215082"/>
            <a:ext cx="6357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13 - Proporção de mulheres entre 50 e 69 anos com avaliação de risco para câncer de mama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Promover a saúde das mulheres que realizam detecção precoce de câncer de colo de útero e de mama na unidade de saúde</a:t>
            </a:r>
          </a:p>
          <a:p>
            <a:pPr algn="just"/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Meta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Orientar 90% das mulheres cadastradas sobre doenças sexualmente transmissíveis (DST) e fatores de risco para câncer de colo de útero e de mama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39290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Gráfico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143380"/>
            <a:ext cx="40719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6335909"/>
            <a:ext cx="4357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Figura 14 - Proporção de mulheres entre 25 e 64 anos que receberam orientação sobre </a:t>
            </a:r>
            <a:r>
              <a:rPr kumimoji="0" lang="pt-B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DSTs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357686" y="6286520"/>
            <a:ext cx="4786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Figura 15 - Proporção de mulheres entre 25 e 64 anos que receberam orientação sobre fatores de risco para câncer de colo do útero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logo_saudeFami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Objetivos,Metas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9938" name="Gráfico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46577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14348" y="5000636"/>
            <a:ext cx="7429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16- Proporção de mulheres entre 50 e 69 anos que receberam orientação sobre fatores de risco para câncer de mama</a:t>
            </a:r>
            <a:r>
              <a:rPr kumimoji="0" lang="pt-B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Discussão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001056" cy="4643470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Importância da intervenção:</a:t>
            </a:r>
          </a:p>
          <a:p>
            <a:pPr lvl="1" algn="just"/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 a equipe:</a:t>
            </a:r>
          </a:p>
          <a:p>
            <a:pPr lvl="1" algn="just">
              <a:buNone/>
            </a:pPr>
            <a:endParaRPr lang="pt-B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Ampliação dos Conhecimentos Sobre o Protocolo adotado;</a:t>
            </a:r>
          </a:p>
          <a:p>
            <a:pPr lvl="2" algn="just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Facilitou o trabalho no processo de cadastramento das usuárias;</a:t>
            </a:r>
            <a:endParaRPr lang="pt-B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Maior conhecimento e integração com a População-alvo.</a:t>
            </a:r>
          </a:p>
          <a:p>
            <a:pPr marL="971550" lvl="1" indent="-457200" algn="just"/>
            <a:endParaRPr lang="pt-BR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Discussão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Importância da intervenção:</a:t>
            </a:r>
          </a:p>
          <a:p>
            <a:pPr marL="971550" lvl="1" indent="-457200" algn="just"/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 o serviço:</a:t>
            </a:r>
          </a:p>
          <a:p>
            <a:pPr marL="971550" lvl="1" indent="-457200" algn="just">
              <a:buNone/>
            </a:pPr>
            <a:endParaRPr lang="pt-B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Promoveu uma maior facilidade no cadastramento das usuárias;</a:t>
            </a:r>
          </a:p>
          <a:p>
            <a:pPr lvl="2" algn="just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adronização da atenção à saúde na prevenção no câncer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 colo de útero e mama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 algn="just"/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Implantação de um registro específico;</a:t>
            </a:r>
          </a:p>
          <a:p>
            <a:pPr lvl="2" algn="just"/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Melhorias na organização no processo de trabalho.</a:t>
            </a:r>
          </a:p>
          <a:p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Caracterização do município: 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Natal-RN :</a:t>
            </a:r>
          </a:p>
          <a:p>
            <a:pPr lvl="2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Área da unidade territorial: 167,263 km</a:t>
            </a:r>
            <a:r>
              <a:rPr lang="pt-B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População total: 803.739 hab.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(IBGE, 2010); </a:t>
            </a:r>
          </a:p>
          <a:p>
            <a:pPr lvl="2"/>
            <a:r>
              <a:rPr lang="pt-BR" dirty="0">
                <a:latin typeface="Times New Roman" pitchFamily="18" charset="0"/>
                <a:cs typeface="Times New Roman" pitchFamily="18" charset="0"/>
              </a:rPr>
              <a:t>37 Unidades Saúde da Família (USF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Unidades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Básicas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Saúde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116 equipes de Estratégia Saúde da Família (ESF);</a:t>
            </a:r>
          </a:p>
          <a:p>
            <a:pPr lvl="2"/>
            <a:r>
              <a:rPr lang="pt-BR" dirty="0">
                <a:latin typeface="Times New Roman" pitchFamily="18" charset="0"/>
                <a:cs typeface="Times New Roman" pitchFamily="18" charset="0"/>
              </a:rPr>
              <a:t>12 Núcleos de Apoio à Estratégia Saúde da Família – NASF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Discussão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4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Importância da intervenção:</a:t>
            </a:r>
          </a:p>
          <a:p>
            <a:pPr lvl="1"/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 a comunidade:</a:t>
            </a:r>
          </a:p>
          <a:p>
            <a:pPr lvl="1"/>
            <a:endParaRPr lang="pt-BR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Promoveu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ações mais efetivas na prevenção dos cânceres de colo de útero e mama;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Ampliou a realização de exames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citopatologia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mamografia;</a:t>
            </a:r>
          </a:p>
          <a:p>
            <a:pPr lvl="2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Intesificou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clínico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das mamas;</a:t>
            </a:r>
          </a:p>
          <a:p>
            <a:pPr lvl="2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Incentivo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auto-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das mamas;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Promoveu uma maior cobertura;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Aumentou o vínculo com a equipe;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Propiciou um controle mais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adequado.</a:t>
            </a:r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Discussão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600200"/>
            <a:ext cx="8001056" cy="4525963"/>
          </a:xfrm>
        </p:spPr>
        <p:txBody>
          <a:bodyPr/>
          <a:lstStyle/>
          <a:p>
            <a:pPr algn="just"/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intervenção encontra-se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parcialmente 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inserida à rotina do serviço;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Melhorias necessárias:</a:t>
            </a:r>
          </a:p>
          <a:p>
            <a:pPr lvl="1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Participação  mais efetiva da equipe nas ações programáticas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Melhorias no abastecimento de insumos e materiais necessários na intervenção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Maior agilidade nos exames solicitados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43142"/>
            <a:ext cx="8229600" cy="3757626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Desenvolvimento do Curso em Relação as Expectativas Iniciais: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Expectativa em realizar as atividade de competência médica e implantação do projeto na UBS em tempo hábil, com facilidade e apoio de toda a equipe.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>
                <a:latin typeface="Times New Roman" pitchFamily="18" charset="0"/>
                <a:cs typeface="Times New Roman" pitchFamily="18" charset="0"/>
              </a:rPr>
              <a:t>Reflexão crítica sobre o processo pessoal de aprendizagem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>
                <a:latin typeface="Times New Roman" pitchFamily="18" charset="0"/>
                <a:cs typeface="Times New Roman" pitchFamily="18" charset="0"/>
              </a:rPr>
              <a:t>Reflexão crítica sobre o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425769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Significado do Curso para Prática Profissional:</a:t>
            </a:r>
          </a:p>
          <a:p>
            <a:pPr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- Aprimoramento dos conhecimentos sobre a atenção básica de saúde e a estratégia de saúde da família;</a:t>
            </a: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- Mais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experiência na prática clínica, através do incentivo ao estudo diante de novos casos clínicos no dia a dia;</a:t>
            </a: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- Maior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assistência médica a uma população carente algum tempo do profissional médico;</a:t>
            </a: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- Novas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amizades.</a:t>
            </a:r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Reflexão crítica sobre o processo pessoal de aprendizagem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Aprendizados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Relevantes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  <a:p>
            <a:pPr algn="just">
              <a:buNone/>
            </a:pPr>
            <a:r>
              <a:rPr lang="en-US" dirty="0" smtClean="0"/>
              <a:t> -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Experiências nas atitudes e no desenvolvimento de estratégias para solucionar as deficiências mesmo diante de muitas dificuldades;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0364" y="2857496"/>
            <a:ext cx="4286280" cy="828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Obrigado!</a:t>
            </a:r>
            <a:endParaRPr lang="pt-BR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Caracterização do município: </a:t>
            </a:r>
            <a:endParaRPr lang="pt-BR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–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Natal-RN</a:t>
            </a:r>
            <a:endParaRPr 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Centros de Especialidades Odontológicas (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CEO)</a:t>
            </a:r>
            <a:r>
              <a:rPr lang="pt-B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01 Laboratório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Regional de Prótese Dentária (LRPD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2"/>
            <a:r>
              <a:rPr lang="pt-BR" dirty="0">
                <a:latin typeface="Times New Roman" pitchFamily="18" charset="0"/>
                <a:cs typeface="Times New Roman" pitchFamily="18" charset="0"/>
              </a:rPr>
              <a:t>Atenção Especializada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 assistência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 média e de alta complexidade, em caráter ambulatorial 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hospitalar;</a:t>
            </a:r>
            <a:endParaRPr 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pt-B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Centro de </a:t>
            </a:r>
            <a:r>
              <a:rPr lang="pt-B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Referência.</a:t>
            </a:r>
            <a:endParaRPr 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Caracterização da UBS:</a:t>
            </a: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Unidade de Saúde da Família do Km 06</a:t>
            </a:r>
          </a:p>
          <a:p>
            <a:pPr lvl="2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Zona urbana;</a:t>
            </a:r>
          </a:p>
          <a:p>
            <a:pPr lvl="2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População adstrita: 9197 pessoas;</a:t>
            </a:r>
          </a:p>
          <a:p>
            <a:pPr lvl="2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2813 Famílias.</a:t>
            </a:r>
          </a:p>
          <a:p>
            <a:pPr>
              <a:buNone/>
            </a:pPr>
            <a:endParaRPr lang="pt-BR" dirty="0" smtClean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Caracterização da UBS: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–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Composta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03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equipes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de ESF;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–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Divididas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03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Áreas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Vermelha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Amarela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Azul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–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Cada equipe da ESF é composta por:</a:t>
            </a:r>
          </a:p>
          <a:p>
            <a:pPr lvl="2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01 médico;</a:t>
            </a:r>
          </a:p>
          <a:p>
            <a:pPr lvl="2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01 Enfermeiro;</a:t>
            </a:r>
          </a:p>
          <a:p>
            <a:pPr lvl="2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01 Técnico de enfermagem;</a:t>
            </a:r>
          </a:p>
          <a:p>
            <a:pPr lvl="2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pt-BR" sz="2600" dirty="0" err="1" smtClean="0">
                <a:latin typeface="Times New Roman" pitchFamily="18" charset="0"/>
                <a:cs typeface="Times New Roman" pitchFamily="18" charset="0"/>
              </a:rPr>
              <a:t>Odontólogo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01 Técnico de Saúde Bucal;</a:t>
            </a:r>
          </a:p>
          <a:p>
            <a:pPr lvl="2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gentes comunitários de saúde;</a:t>
            </a:r>
          </a:p>
          <a:p>
            <a:pPr lvl="2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414340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Caracterização da UBS</a:t>
            </a:r>
            <a:r>
              <a:rPr lang="pt-BR" dirty="0" smtClean="0"/>
              <a:t>: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Área Vermelha:</a:t>
            </a:r>
          </a:p>
          <a:p>
            <a:pPr lvl="2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População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Total: 2388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pessoas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922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Famílias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Nº de Mulheres entre 25 e 64 anos: 632</a:t>
            </a:r>
          </a:p>
          <a:p>
            <a:pPr lvl="2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Nº de Mulheres entre 50 e 69 anos: 212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600" dirty="0" smtClean="0"/>
          </a:p>
          <a:p>
            <a:pPr lvl="2"/>
            <a:endParaRPr lang="pt-BR" sz="2600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Caracterização da UBS:</a:t>
            </a:r>
          </a:p>
          <a:p>
            <a:pPr lvl="1"/>
            <a:r>
              <a:rPr lang="pt-B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Estrutura Física da UBS do Km 06:</a:t>
            </a:r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5575300" cy="266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Caracterização da UBS:</a:t>
            </a:r>
          </a:p>
          <a:p>
            <a:pPr lvl="1"/>
            <a:r>
              <a:rPr lang="pt-B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Estrutura Física da UBS do Km 06:</a:t>
            </a:r>
          </a:p>
          <a:p>
            <a:pPr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4114800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4114800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28"/>
            <a:ext cx="135911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1812</Words>
  <Application>Microsoft Office PowerPoint</Application>
  <PresentationFormat>Apresentação na tela (4:3)</PresentationFormat>
  <Paragraphs>213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UNIVERSIDADE ABERTA DO SUS UNIVERSIDADE FEDERAL DE PELOTAS DEPARTAMENTO DE MEDICINA SOCIAL CURSO DE ESPECIALIZAÇÃO EM SAÚDE DA FAMÍLIA MODALIDADE A DISTÂNCIA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Objetivo Geral</vt:lpstr>
      <vt:lpstr>Metodologia</vt:lpstr>
      <vt:lpstr>Metodologia</vt:lpstr>
      <vt:lpstr>Objetivos,Metas e Resultados</vt:lpstr>
      <vt:lpstr>Objetivos,Metas e Resultados</vt:lpstr>
      <vt:lpstr>Objetivos,Metas e Resultados</vt:lpstr>
      <vt:lpstr>Objetivos,Metas e Resultados</vt:lpstr>
      <vt:lpstr>Objetivos,Metas e Resultados</vt:lpstr>
      <vt:lpstr>Objetivos,Metas e Resultados</vt:lpstr>
      <vt:lpstr>Objetivos,Metas e Resultados</vt:lpstr>
      <vt:lpstr>Objetivos,Metas e Resultados</vt:lpstr>
      <vt:lpstr>Objetivos,Metas e Resultados</vt:lpstr>
      <vt:lpstr>Objetivos,Metas e Resultados</vt:lpstr>
      <vt:lpstr>Objetivos,Metas e Resultados</vt:lpstr>
      <vt:lpstr>Objetivos,Metas e Resultados</vt:lpstr>
      <vt:lpstr>Discussão</vt:lpstr>
      <vt:lpstr>Discussão</vt:lpstr>
      <vt:lpstr>Discussão</vt:lpstr>
      <vt:lpstr>Discussão</vt:lpstr>
      <vt:lpstr>Reflexão crítica sobre o processo pessoal de aprendizagem</vt:lpstr>
      <vt:lpstr>Reflexão crítica sobre o processo pessoal de aprendizagem</vt:lpstr>
      <vt:lpstr>Reflexão crítica sobre o processo pessoal de aprendizagem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DEPARTAMENTO DE MEDICINA SOCIAL CURSO DE ESPECIALIZAÇÃO EM SAÚDE DA FAMÍLIA MODALIDADE A DISTÂNCIA</dc:title>
  <dc:creator>Segundo</dc:creator>
  <cp:lastModifiedBy>Lori</cp:lastModifiedBy>
  <cp:revision>42</cp:revision>
  <dcterms:created xsi:type="dcterms:W3CDTF">2014-02-26T02:31:19Z</dcterms:created>
  <dcterms:modified xsi:type="dcterms:W3CDTF">2014-03-07T23:51:49Z</dcterms:modified>
</cp:coreProperties>
</file>