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23"/>
  </p:notesMasterIdLst>
  <p:sldIdLst>
    <p:sldId id="294" r:id="rId2"/>
    <p:sldId id="295" r:id="rId3"/>
    <p:sldId id="261" r:id="rId4"/>
    <p:sldId id="263" r:id="rId5"/>
    <p:sldId id="296" r:id="rId6"/>
    <p:sldId id="319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8" r:id="rId17"/>
    <p:sldId id="310" r:id="rId18"/>
    <p:sldId id="312" r:id="rId19"/>
    <p:sldId id="316" r:id="rId20"/>
    <p:sldId id="317" r:id="rId21"/>
    <p:sldId id="286" r:id="rId22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>
        <p:scale>
          <a:sx n="76" d="100"/>
          <a:sy n="76" d="100"/>
        </p:scale>
        <p:origin x="-119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0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4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'[2014_11_06 Coleta de dados HAS e DM.xls]Indicadores'!$C$4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'[2014_11_06 Coleta de dados HAS e DM.xls]Indicadores'!$D$3:$G$3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'[2014_11_06 Coleta de dados HAS e DM.xls]Indicadores'!$D$4:$G$4</c:f>
              <c:numCache>
                <c:formatCode>0.0%</c:formatCode>
                <c:ptCount val="4"/>
                <c:pt idx="0">
                  <c:v>0.29411764705882354</c:v>
                </c:pt>
                <c:pt idx="1">
                  <c:v>0.5607843137254902</c:v>
                </c:pt>
                <c:pt idx="2">
                  <c:v>0.81960784313725488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430016"/>
        <c:axId val="341846656"/>
      </c:barChart>
      <c:catAx>
        <c:axId val="33943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1846656"/>
        <c:crosses val="autoZero"/>
        <c:auto val="1"/>
        <c:lblAlgn val="ctr"/>
        <c:lblOffset val="100"/>
        <c:noMultiLvlLbl val="0"/>
      </c:catAx>
      <c:valAx>
        <c:axId val="34184665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9430016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'[2014_11_06 Coleta de dados HAS e DM.xls]Indicadores'!$S$27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'[2014_11_06 Coleta de dados HAS e DM.xls]Indicadores'!$T$26:$W$26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'[2014_11_06 Coleta de dados HAS e DM.xls]Indicadores'!$T$27:$W$27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0999424"/>
        <c:axId val="391449984"/>
      </c:barChart>
      <c:catAx>
        <c:axId val="39099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91449984"/>
        <c:crosses val="autoZero"/>
        <c:auto val="1"/>
        <c:lblAlgn val="ctr"/>
        <c:lblOffset val="100"/>
        <c:noMultiLvlLbl val="0"/>
      </c:catAx>
      <c:valAx>
        <c:axId val="39144998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90999424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4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'[2014_11_06 Coleta de dados HAS e DM.xls]Indicadores'!$S$4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'[2014_11_06 Coleta de dados HAS e DM.xls]Indicadores'!$T$3:$W$3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'[2014_11_06 Coleta de dados HAS e DM.xls]Indicadores'!$T$4:$W$4</c:f>
              <c:numCache>
                <c:formatCode>0.0%</c:formatCode>
                <c:ptCount val="4"/>
                <c:pt idx="0">
                  <c:v>0.30303030303030304</c:v>
                </c:pt>
                <c:pt idx="1">
                  <c:v>0.53030303030303028</c:v>
                </c:pt>
                <c:pt idx="2">
                  <c:v>0.89393939393939392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0156672"/>
        <c:axId val="353430912"/>
      </c:barChart>
      <c:catAx>
        <c:axId val="350156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3430912"/>
        <c:crosses val="autoZero"/>
        <c:auto val="1"/>
        <c:lblAlgn val="ctr"/>
        <c:lblOffset val="100"/>
        <c:noMultiLvlLbl val="0"/>
      </c:catAx>
      <c:valAx>
        <c:axId val="35343091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0156672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'[2014_11_06 Coleta de dados HAS e DM.xls]Indicadores'!$C$10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'[2014_11_06 Coleta de dados HAS e DM.xls]Indicadores'!$D$9:$G$9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'[2014_11_06 Coleta de dados HAS e DM.xls]Indicadores'!$D$10:$G$10</c:f>
              <c:numCache>
                <c:formatCode>0.0%</c:formatCode>
                <c:ptCount val="4"/>
                <c:pt idx="0">
                  <c:v>0.92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7014656"/>
        <c:axId val="347016192"/>
      </c:barChart>
      <c:catAx>
        <c:axId val="34701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7016192"/>
        <c:crosses val="autoZero"/>
        <c:auto val="1"/>
        <c:lblAlgn val="ctr"/>
        <c:lblOffset val="100"/>
        <c:noMultiLvlLbl val="0"/>
      </c:catAx>
      <c:valAx>
        <c:axId val="3470161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7014656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'[2014_11_06 Coleta de dados HAS e DM.xls]Indicadores'!$S$10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'[2014_11_06 Coleta de dados HAS e DM.xls]Indicadores'!$T$9:$W$9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'[2014_11_06 Coleta de dados HAS e DM.xls]Indicadores'!$T$10:$W$10</c:f>
              <c:numCache>
                <c:formatCode>0.0%</c:formatCode>
                <c:ptCount val="4"/>
                <c:pt idx="0">
                  <c:v>0.9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5266432"/>
        <c:axId val="385268352"/>
      </c:barChart>
      <c:catAx>
        <c:axId val="385266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5268352"/>
        <c:crosses val="autoZero"/>
        <c:auto val="1"/>
        <c:lblAlgn val="ctr"/>
        <c:lblOffset val="100"/>
        <c:noMultiLvlLbl val="0"/>
      </c:catAx>
      <c:valAx>
        <c:axId val="38526835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5266432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hipertensos com os exames complementares em dia de acordo com o protocolo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'[2014_11_06 Coleta de dados HAS e DM.xls]Indicadores'!$C$15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'[2014_11_06 Coleta de dados HAS e DM.xls]Indicadores'!$D$14:$G$14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'[2014_11_06 Coleta de dados HAS e DM.xls]Indicadores'!$D$15:$G$15</c:f>
              <c:numCache>
                <c:formatCode>0.0%</c:formatCode>
                <c:ptCount val="4"/>
                <c:pt idx="0">
                  <c:v>0.58666666666666667</c:v>
                </c:pt>
                <c:pt idx="1">
                  <c:v>0.95104895104895104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738816"/>
        <c:axId val="232740352"/>
      </c:barChart>
      <c:catAx>
        <c:axId val="232738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2740352"/>
        <c:crosses val="autoZero"/>
        <c:auto val="1"/>
        <c:lblAlgn val="ctr"/>
        <c:lblOffset val="100"/>
        <c:noMultiLvlLbl val="0"/>
      </c:catAx>
      <c:valAx>
        <c:axId val="23274035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2738816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'[2014_11_06 Coleta de dados HAS e DM.xls]Indicadores'!$S$15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'[2014_11_06 Coleta de dados HAS e DM.xls]Indicadores'!$T$14:$W$14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'[2014_11_06 Coleta de dados HAS e DM.xls]Indicadores'!$T$15:$W$15</c:f>
              <c:numCache>
                <c:formatCode>0.0%</c:formatCode>
                <c:ptCount val="4"/>
                <c:pt idx="0">
                  <c:v>0.8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2954368"/>
        <c:axId val="363404672"/>
      </c:barChart>
      <c:catAx>
        <c:axId val="262954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63404672"/>
        <c:crosses val="autoZero"/>
        <c:auto val="1"/>
        <c:lblAlgn val="ctr"/>
        <c:lblOffset val="100"/>
        <c:noMultiLvlLbl val="0"/>
      </c:catAx>
      <c:valAx>
        <c:axId val="3634046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62954368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'[2014_11_06 Coleta de dados HAS e DM.xls]Indicadores'!$C$21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'[2014_11_06 Coleta de dados HAS e DM.xls]Indicadores'!$D$20:$G$20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'[2014_11_06 Coleta de dados HAS e DM.xls]Indicadores'!$D$21:$G$21</c:f>
              <c:numCache>
                <c:formatCode>0.0%</c:formatCode>
                <c:ptCount val="4"/>
                <c:pt idx="0">
                  <c:v>0.98666666666666669</c:v>
                </c:pt>
                <c:pt idx="1">
                  <c:v>0.99300699300699302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726272"/>
        <c:axId val="228766848"/>
      </c:barChart>
      <c:catAx>
        <c:axId val="22872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28766848"/>
        <c:crosses val="autoZero"/>
        <c:auto val="1"/>
        <c:lblAlgn val="ctr"/>
        <c:lblOffset val="100"/>
        <c:noMultiLvlLbl val="0"/>
      </c:catAx>
      <c:valAx>
        <c:axId val="2287668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28726272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'[2014_11_06 Coleta de dados HAS e DM.xls]Indicadores'!$S$21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'[2014_11_06 Coleta de dados HAS e DM.xls]Indicadores'!$T$20:$W$20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'[2014_11_06 Coleta de dados HAS e DM.xls]Indicadores'!$T$21:$W$21</c:f>
              <c:numCache>
                <c:formatCode>0.0%</c:formatCode>
                <c:ptCount val="4"/>
                <c:pt idx="0">
                  <c:v>0.95</c:v>
                </c:pt>
                <c:pt idx="1">
                  <c:v>0.97142857142857142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8215168"/>
        <c:axId val="388218240"/>
      </c:barChart>
      <c:catAx>
        <c:axId val="38821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8218240"/>
        <c:crosses val="autoZero"/>
        <c:auto val="1"/>
        <c:lblAlgn val="ctr"/>
        <c:lblOffset val="100"/>
        <c:noMultiLvlLbl val="0"/>
      </c:catAx>
      <c:valAx>
        <c:axId val="38821824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8215168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'[2014_11_06 Coleta de dados HAS e DM.xls]Indicadores'!$C$27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'[2014_11_06 Coleta de dados HAS e DM.xls]Indicadores'!$D$26:$G$26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'[2014_11_06 Coleta de dados HAS e DM.xls]Indicadores'!$D$27:$G$27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385152"/>
        <c:axId val="232404096"/>
      </c:barChart>
      <c:catAx>
        <c:axId val="232385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2404096"/>
        <c:crosses val="autoZero"/>
        <c:auto val="1"/>
        <c:lblAlgn val="ctr"/>
        <c:lblOffset val="100"/>
        <c:noMultiLvlLbl val="0"/>
      </c:catAx>
      <c:valAx>
        <c:axId val="2324040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2385152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87063AA-9E0B-49F8-B40F-E89A869C9527}" type="datetimeFigureOut">
              <a:rPr lang="pt-BR"/>
              <a:pPr>
                <a:defRPr/>
              </a:pPr>
              <a:t>14/08/2015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D89FB17B-948E-428F-AF0E-82187B15AC5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42058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estrutura da UBS é um antigo centro de saúde reestruturado e não segue os padrões determinados pelo Ministério da Saúde Possui uma sala de espera, 10 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onde realizamos o primeiro acolhimento dos usuários, um consultório médico com sanitário, uma sala de curativos e procedimentos, onde também são realizadas nebulizações. Nossa UBS também possui uma farmácia, uma copa e um sanitário para funcionários, que também é utilizado pela população.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Ela conta com duas unidades de apoio nas vilas distantes Vila Serra Grande 1 e Vila Fonte Nova para ampliar o acesso para a maioria da população. A equipe constituída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uma medica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tres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técnicos de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nefremagem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uma enfermeira e 8 ACS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5EBB1-E379-4486-9E8E-2A0210F2B75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6839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fld id="{1AD8DFED-4393-4B78-8DA5-3F876439F274}" type="slidenum">
              <a:rPr lang="pt-BR" altLang="pt-BR">
                <a:latin typeface="Calibri" pitchFamily="34" charset="0"/>
              </a:rPr>
              <a:pPr/>
              <a:t>4</a:t>
            </a:fld>
            <a:endParaRPr lang="pt-BR" altLang="pt-B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653E0-D991-41B9-A2B4-A4FC6FEB1232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255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06606F-10AC-44B7-A522-5549159BC978}" type="datetimeFigureOut">
              <a:rPr lang="pt-BR" smtClean="0"/>
              <a:pPr>
                <a:defRPr/>
              </a:pPr>
              <a:t>14/08/2015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8C11-2879-476C-94CD-25083ECEEC5F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DF3C9-287E-43DF-9E61-9281974CFF09}" type="datetimeFigureOut">
              <a:rPr lang="pt-BR" smtClean="0"/>
              <a:pPr>
                <a:defRPr/>
              </a:pPr>
              <a:t>14/08/2015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22CF-E3C0-4F4B-9418-B4514D6FC032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541C5-C6BB-4A71-B6C4-25486B6D1394}" type="datetimeFigureOut">
              <a:rPr lang="pt-BR" smtClean="0"/>
              <a:pPr>
                <a:defRPr/>
              </a:pPr>
              <a:t>14/08/2015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DBBA-6AB9-4AF7-9EF0-D7F8E58CC10F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0B9CAE-46AE-405B-99CD-58BA4BA75E15}" type="datetimeFigureOut">
              <a:rPr lang="pt-BR" smtClean="0"/>
              <a:pPr>
                <a:defRPr/>
              </a:pPr>
              <a:t>14/08/2015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0957-CBE4-4AE5-8B0D-A05B0F44555E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8C55DD-9A27-4D26-B818-CC9EF15DE5FD}" type="datetimeFigureOut">
              <a:rPr lang="pt-BR" smtClean="0"/>
              <a:pPr>
                <a:defRPr/>
              </a:pPr>
              <a:t>14/08/2015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0913-0002-4AE3-B218-E4B835D89F11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0F32EF-557F-42DE-9979-80F8A6C783D8}" type="datetimeFigureOut">
              <a:rPr lang="pt-BR" smtClean="0"/>
              <a:pPr>
                <a:defRPr/>
              </a:pPr>
              <a:t>14/08/2015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C05F5-FC31-4BD8-800E-DA5FC16B45C2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F59F9A-5F32-4491-8086-15CAF9B2CD57}" type="datetimeFigureOut">
              <a:rPr lang="pt-BR" smtClean="0"/>
              <a:pPr>
                <a:defRPr/>
              </a:pPr>
              <a:t>14/08/2015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80F3-6733-4FDF-AC9A-2113869207F6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0265A9-B502-46D8-A189-BE4BEE9B8E95}" type="datetimeFigureOut">
              <a:rPr lang="pt-BR" smtClean="0"/>
              <a:pPr>
                <a:defRPr/>
              </a:pPr>
              <a:t>14/08/2015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FDA5-73E3-4D68-BF1F-31B4C464F9B0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EEA00-4E8C-4817-B387-47A51B04A8A4}" type="datetimeFigureOut">
              <a:rPr lang="pt-BR" smtClean="0"/>
              <a:pPr>
                <a:defRPr/>
              </a:pPr>
              <a:t>14/08/2015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C5E20-96FA-4E7B-A669-5078B0E14912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3751D1-0514-4310-8E1F-AA2BF50D02E8}" type="datetimeFigureOut">
              <a:rPr lang="pt-BR" smtClean="0"/>
              <a:pPr>
                <a:defRPr/>
              </a:pPr>
              <a:t>14/08/2015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58C3B-3C60-45BB-A51B-2910E609F801}" type="slidenum">
              <a:rPr lang="pt-BR" altLang="pt-BR" smtClean="0"/>
              <a:pPr/>
              <a:t>‹nº›</a:t>
            </a:fld>
            <a:endParaRPr lang="pt-BR" alt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C1C0B0-773B-4610-954D-FA78D296B053}" type="datetimeFigureOut">
              <a:rPr lang="pt-BR" smtClean="0"/>
              <a:pPr>
                <a:defRPr/>
              </a:pPr>
              <a:t>14/08/2015</a:t>
            </a:fld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240441-EE03-4738-B7E2-7084EC63EBC4}" type="slidenum">
              <a:rPr lang="pt-BR" altLang="pt-BR" smtClean="0"/>
              <a:pPr/>
              <a:t>‹nº›</a:t>
            </a:fld>
            <a:endParaRPr lang="pt-BR" alt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8B81FE1-3005-46D9-BA6B-321AA765A3BB}" type="slidenum">
              <a:rPr lang="pt-BR" altLang="pt-BR" smtClean="0"/>
              <a:pPr/>
              <a:t>‹nº›</a:t>
            </a:fld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4E0C10A-BE0D-4A47-8367-73D464B07404}" type="datetimeFigureOut">
              <a:rPr lang="pt-BR" smtClean="0"/>
              <a:pPr>
                <a:defRPr/>
              </a:pPr>
              <a:t>14/08/2015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375210" y="122831"/>
            <a:ext cx="46667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00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endParaRPr lang="pt-BR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endParaRPr lang="pt-BR" sz="200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pt-BR" sz="200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UNIVERSIDADE ABERTA DO SUS </a:t>
            </a:r>
          </a:p>
          <a:p>
            <a:pPr algn="ctr"/>
            <a:r>
              <a:rPr lang="pt-BR" sz="200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UNIVERSIDADE FEDERAL DE PELOTAS </a:t>
            </a:r>
          </a:p>
          <a:p>
            <a:pPr algn="ctr"/>
            <a:r>
              <a:rPr lang="pt-BR" sz="200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Especialização em Saúde da Família </a:t>
            </a:r>
          </a:p>
          <a:p>
            <a:pPr algn="ctr"/>
            <a:r>
              <a:rPr lang="pt-BR" sz="200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Modalidade a Distância </a:t>
            </a:r>
          </a:p>
          <a:p>
            <a:pPr algn="ctr"/>
            <a:r>
              <a:rPr lang="pt-BR" sz="200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Turma nº 7 </a:t>
            </a:r>
          </a:p>
        </p:txBody>
      </p:sp>
      <p:sp>
        <p:nvSpPr>
          <p:cNvPr id="7" name="Retângulo 6"/>
          <p:cNvSpPr/>
          <p:nvPr/>
        </p:nvSpPr>
        <p:spPr>
          <a:xfrm>
            <a:off x="107504" y="2874274"/>
            <a:ext cx="85689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pt-BR" sz="24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Melhoria do programa de acompanhamento da pessoa com hipertensão arterial sistêmica e/ou diabetes mellitus na UBS/ESF </a:t>
            </a:r>
            <a:r>
              <a:rPr lang="pt-BR" sz="24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São João da Baliza, São João da Baliza/RR </a:t>
            </a:r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4139952" y="4960400"/>
            <a:ext cx="4392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Discente: </a:t>
            </a:r>
            <a:r>
              <a:rPr lang="pt-BR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Niurka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Llanes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Rodriguez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Orientadora: Pâmela Moraes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Volz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4294263" y="0"/>
            <a:ext cx="828675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807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1" y="187037"/>
            <a:ext cx="8821882" cy="63968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90081" y="4314215"/>
            <a:ext cx="31377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58,7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% ( 44)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95,1% 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136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% 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209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897677" y="4413339"/>
            <a:ext cx="31377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,0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(16)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(35)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100%  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1097048"/>
              </p:ext>
            </p:extLst>
          </p:nvPr>
        </p:nvGraphicFramePr>
        <p:xfrm>
          <a:off x="490081" y="1196752"/>
          <a:ext cx="360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9901851"/>
              </p:ext>
            </p:extLst>
          </p:nvPr>
        </p:nvGraphicFramePr>
        <p:xfrm>
          <a:off x="4666562" y="1268760"/>
          <a:ext cx="360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399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1" y="255182"/>
            <a:ext cx="6447501" cy="80807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 METAS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6701" y="1063256"/>
            <a:ext cx="7871724" cy="5295014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bjetivo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a qualidade na atenção aos usuários hipertensos e diabéticos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2.5: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Priorizar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prescrição de medicamentos da Farmácia Popular para 100% dos hipertensos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cadastrados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unidade de saúde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2.6 :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Priorizar a prescrição de medicamentos da Farmácia Popular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dos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diabéticos  cadastrados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unidade de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saúde.</a:t>
            </a:r>
          </a:p>
        </p:txBody>
      </p:sp>
    </p:spTree>
    <p:extLst>
      <p:ext uri="{BB962C8B-B14F-4D97-AF65-F5344CB8AC3E}">
        <p14:creationId xmlns:p14="http://schemas.microsoft.com/office/powerpoint/2010/main" val="83886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1" y="609601"/>
            <a:ext cx="6447501" cy="630477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RESULTADOS</a:t>
            </a:r>
            <a:endParaRPr lang="pt-BR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27342" y="4597053"/>
            <a:ext cx="2555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98,7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% 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99,3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% 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142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 100%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209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253103" y="4597053"/>
            <a:ext cx="2555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1: 95,0% 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19)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97,1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%  (34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 100%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327294"/>
              </p:ext>
            </p:extLst>
          </p:nvPr>
        </p:nvGraphicFramePr>
        <p:xfrm>
          <a:off x="526168" y="1412776"/>
          <a:ext cx="360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3900409"/>
              </p:ext>
            </p:extLst>
          </p:nvPr>
        </p:nvGraphicFramePr>
        <p:xfrm>
          <a:off x="4730758" y="1412776"/>
          <a:ext cx="360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238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1" y="255182"/>
            <a:ext cx="6447501" cy="80807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 METAS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6701" y="1063256"/>
            <a:ext cx="7871724" cy="529501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bjetivo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a qualidade na atenção aos usuários hipertensos e diabéticos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2.7: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 necessidade de atendimento odontológico em 100% dos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hipertensos.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2.8: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avaliação da necessidade de atendimento odontológico em 100% dos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0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1" y="609601"/>
            <a:ext cx="6447501" cy="630477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RESULTADOS</a:t>
            </a:r>
            <a:endParaRPr lang="pt-BR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27342" y="4597053"/>
            <a:ext cx="2555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100%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100%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143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100%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209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253103" y="4597053"/>
            <a:ext cx="2555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 100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100%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100%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4262099"/>
              </p:ext>
            </p:extLst>
          </p:nvPr>
        </p:nvGraphicFramePr>
        <p:xfrm>
          <a:off x="395536" y="1412775"/>
          <a:ext cx="360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576248"/>
              </p:ext>
            </p:extLst>
          </p:nvPr>
        </p:nvGraphicFramePr>
        <p:xfrm>
          <a:off x="4730758" y="1484784"/>
          <a:ext cx="360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4785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1" y="255182"/>
            <a:ext cx="6447501" cy="80807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E RESULTADOS 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6701" y="1063256"/>
            <a:ext cx="7871724" cy="529501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bjetivo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a adesão dos hipertensos e diabéticos ao Programa</a:t>
            </a:r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</a:t>
            </a:r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Buscar 100% dos hipertensos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faltosos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às consultas na unidade de saúde conforme a periodicidade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recomendada.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3.2: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Buscar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diabéticos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faltosos às consultas na unidade de saúde conforme a periodicidade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recomendada.</a:t>
            </a: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 as metas atingiram 100% dos usuários cadastrados.</a:t>
            </a:r>
            <a:endParaRPr lang="pt-BR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62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1" y="255182"/>
            <a:ext cx="6447501" cy="80807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E RESULTADOS 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6701" y="1063256"/>
            <a:ext cx="7943732" cy="529501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bjetivo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o registro das informações na UBS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4.1: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Manter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de acompanhamento de 100% dos hipertensos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cadastrados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unidade de saúde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4.2: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Manter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de acompanhamento de 100% dos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diabéticos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cadastrados na unidade de saúde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 as metas atingiram 100% dos usuários cadastrados.</a:t>
            </a:r>
            <a:endParaRPr lang="pt-BR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02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1" y="255182"/>
            <a:ext cx="6447501" cy="80807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E RESULTADOS 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6701" y="1063256"/>
            <a:ext cx="7871724" cy="5295014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bjetivo </a:t>
            </a: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Mapear hipertensos e diabéticos para avaliação de risco cardiovascular. </a:t>
            </a:r>
            <a:endParaRPr lang="pt-BR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5.1</a:t>
            </a: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estratificação do risco cardiovascular em 100% dos hipertensos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cadastrados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unidade de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saúde.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5.2: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estratificação do risco cardiovascular em 100% dos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diabéticos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cadastrados na unidade de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saúde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 as metas atingiram 100% dos usuários cadastrados.</a:t>
            </a:r>
            <a:endParaRPr lang="pt-BR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0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1" y="255182"/>
            <a:ext cx="6447501" cy="80807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E RESULTADOS 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6700" y="1063256"/>
            <a:ext cx="8323545" cy="529501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bjetivo </a:t>
            </a:r>
            <a:r>
              <a:rPr lang="pt-BR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pt-BR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 </a:t>
            </a:r>
            <a:r>
              <a:rPr lang="pt-B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Promover a saúde de hipertensos e diabéticos. </a:t>
            </a:r>
            <a:endParaRPr lang="pt-BR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6.1</a:t>
            </a:r>
            <a:r>
              <a:rPr lang="pt-BR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</a:t>
            </a:r>
            <a:r>
              <a:rPr lang="pt-B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orientação nutricional sobre alimentação saudável a 100% dos 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hipertensos;</a:t>
            </a:r>
            <a:endParaRPr lang="pt-BR" sz="2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6.2: 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</a:t>
            </a:r>
            <a:r>
              <a:rPr lang="pt-B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orientação nutricional sobre alimentação saudável a 100% dos 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diabéticos;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6.3: 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orientação </a:t>
            </a:r>
            <a:r>
              <a:rPr lang="pt-B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 prática regular de atividade 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física a </a:t>
            </a:r>
            <a:r>
              <a:rPr lang="pt-B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dos hipertensos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6.4: </a:t>
            </a:r>
            <a:r>
              <a:rPr lang="pt-B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orientação sobre prática regular de atividade física a 100% dos 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diabéticos;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6.5: </a:t>
            </a:r>
            <a:r>
              <a:rPr lang="pt-B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orientação 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 </a:t>
            </a:r>
            <a:r>
              <a:rPr lang="pt-B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riscos do 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tabagismo a </a:t>
            </a:r>
            <a:r>
              <a:rPr lang="pt-B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dos hipertensos;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6.6: 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</a:t>
            </a:r>
            <a:r>
              <a:rPr lang="pt-B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orientação sobre os riscos do tabagismo a 100% dos hipertensos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 as metas atingiram 100% dos usuários cadastrados.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71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8896" y="-64655"/>
            <a:ext cx="6447501" cy="1320800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" y="0"/>
            <a:ext cx="8485331" cy="685800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pt-BR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para a equipe. 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para a comunidade.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para o serviço.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Nível de incorporação da intervenção à rotina do serviço.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69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65762" y="145474"/>
            <a:ext cx="565836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São João da Baliza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População: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7.501 habitantes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Rede de saúde: 1 UBS e 1 hospital.</a:t>
            </a: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UBS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São João da Baliza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 adstrita: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7.501habitantes</a:t>
            </a: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Duas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equipes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saúde da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família</a:t>
            </a:r>
          </a:p>
          <a:p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rural e urbana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trabalho foi desenvolvido com a população da zona urbana </a:t>
            </a:r>
          </a:p>
          <a:p>
            <a:r>
              <a:rPr lang="pt-BR" altLang="pt-B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altLang="pt-BR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4927 habitantes</a:t>
            </a: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Estimativas:</a:t>
            </a: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HAS: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255</a:t>
            </a: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DM: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0152" y="1700808"/>
            <a:ext cx="2879725" cy="215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48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1" y="332511"/>
            <a:ext cx="6447501" cy="644235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REFLEXÃO CRÍTICA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15234"/>
            <a:ext cx="8460432" cy="5542767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Expectativas iniciais. 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Significado do curso. 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Aprendizados mais relevantes. </a:t>
            </a:r>
          </a:p>
          <a:p>
            <a:endParaRPr lang="pt-B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Agradeço aos orientadores do curso por terem me tornado uma médica melhor.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736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850" y="476250"/>
            <a:ext cx="8351838" cy="5649913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pt-BR" sz="4800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4800" b="1" dirty="0" smtClean="0">
                <a:solidFill>
                  <a:schemeClr val="tx1"/>
                </a:solidFill>
              </a:rPr>
              <a:t>“</a:t>
            </a:r>
            <a:r>
              <a:rPr lang="pt-BR" sz="4800" b="1" dirty="0">
                <a:solidFill>
                  <a:schemeClr val="tx1"/>
                </a:solidFill>
              </a:rPr>
              <a:t>A qualificação </a:t>
            </a:r>
            <a:endParaRPr lang="pt-BR" sz="4800" b="1" dirty="0" smtClean="0">
              <a:solidFill>
                <a:schemeClr val="tx1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4800" b="1" dirty="0" smtClean="0">
                <a:solidFill>
                  <a:schemeClr val="tx1"/>
                </a:solidFill>
              </a:rPr>
              <a:t>dos </a:t>
            </a:r>
          </a:p>
          <a:p>
            <a:pPr marL="0" indent="0" algn="ctr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4800" b="1" dirty="0" smtClean="0">
                <a:solidFill>
                  <a:schemeClr val="tx1"/>
                </a:solidFill>
              </a:rPr>
              <a:t>serviços </a:t>
            </a:r>
            <a:r>
              <a:rPr lang="pt-BR" sz="4800" b="1" dirty="0">
                <a:solidFill>
                  <a:schemeClr val="tx1"/>
                </a:solidFill>
              </a:rPr>
              <a:t>de </a:t>
            </a:r>
            <a:r>
              <a:rPr lang="pt-BR" sz="4800" b="1" dirty="0" smtClean="0">
                <a:solidFill>
                  <a:schemeClr val="tx1"/>
                </a:solidFill>
              </a:rPr>
              <a:t>saúde</a:t>
            </a:r>
          </a:p>
          <a:p>
            <a:pPr marL="0" indent="0" algn="ctr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4800" b="1" dirty="0" smtClean="0">
                <a:solidFill>
                  <a:schemeClr val="tx1"/>
                </a:solidFill>
              </a:rPr>
              <a:t> </a:t>
            </a:r>
            <a:r>
              <a:rPr lang="pt-BR" sz="4800" b="1" dirty="0">
                <a:solidFill>
                  <a:schemeClr val="tx1"/>
                </a:solidFill>
              </a:rPr>
              <a:t>é compromisso </a:t>
            </a:r>
            <a:endParaRPr lang="pt-BR" sz="4800" b="1" dirty="0" smtClean="0">
              <a:solidFill>
                <a:schemeClr val="tx1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4800" b="1" dirty="0" smtClean="0">
                <a:solidFill>
                  <a:schemeClr val="tx1"/>
                </a:solidFill>
              </a:rPr>
              <a:t>de </a:t>
            </a:r>
            <a:r>
              <a:rPr lang="pt-BR" sz="4800" b="1" dirty="0">
                <a:solidFill>
                  <a:schemeClr val="tx1"/>
                </a:solidFill>
              </a:rPr>
              <a:t>todos” 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dirty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ítulo 2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1252538"/>
          </a:xfrm>
        </p:spPr>
        <p:txBody>
          <a:bodyPr/>
          <a:lstStyle/>
          <a:p>
            <a:pPr algn="ctr" eaLnBrk="1" hangingPunct="1"/>
            <a:r>
              <a:rPr lang="pt-BR" altLang="pt-BR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OBJETIVO GERAL: </a:t>
            </a:r>
            <a:br>
              <a:rPr lang="pt-BR" altLang="pt-BR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pt-BR" altLang="pt-BR" sz="24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989138"/>
            <a:ext cx="8784976" cy="345122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atenção à saúde dos hipertensos e dos diabéticos na Unidade Municipal de Saúde, São João da Baliza, Roraima.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METODOLOGIA: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14313" y="1484313"/>
            <a:ext cx="8713787" cy="4575175"/>
          </a:xfrm>
        </p:spPr>
        <p:txBody>
          <a:bodyPr rtlCol="0">
            <a:normAutofit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Duração da intervenção: 12 semanas 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ações programáticas foram desenvolvidas em quatro eixos temáticos: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organização e gestão do serviço; 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monitoramento e avaliação;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engajamento público; 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qualificação da prática clínica.</a:t>
            </a: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705633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METAS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0" y="1340286"/>
            <a:ext cx="8069197" cy="47010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1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– Ampliar a cobertura do atendimento dos usuários hipertensos e diabéticos da área de abrangência </a:t>
            </a:r>
          </a:p>
          <a:p>
            <a:pPr marL="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1.1: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Cadastrar 80% dos hipertensos da área de abrangência no Programa de Atenção à Hipertensão Arterial e à Diabetes Mellitus da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1.2: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Cadastrar 80% dos diabéticos da área de abrangência no Programa de Atenção à Hipertensão Arterial e à Diabetes Mellitus da unidade de saúde</a:t>
            </a: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610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6468419"/>
              </p:ext>
            </p:extLst>
          </p:nvPr>
        </p:nvGraphicFramePr>
        <p:xfrm>
          <a:off x="395536" y="1700808"/>
          <a:ext cx="360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843808" y="836712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429381"/>
              </p:ext>
            </p:extLst>
          </p:nvPr>
        </p:nvGraphicFramePr>
        <p:xfrm>
          <a:off x="4716016" y="1700808"/>
          <a:ext cx="360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395536" y="5013176"/>
            <a:ext cx="4459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29,4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%   (75)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2: 56,1%  (143)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82,0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%  (209)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854802" y="5145377"/>
            <a:ext cx="4459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30,3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%  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2: 53,0%  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89,4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%  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23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105" y="166256"/>
            <a:ext cx="8821882" cy="900545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 METAS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0" y="1064713"/>
            <a:ext cx="8050408" cy="4976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2 –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na atenção aos usuários hipertensos e diabéticos.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2.1 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Realizar exame clínico apropriado em 100% dos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hipertensos.</a:t>
            </a:r>
          </a:p>
          <a:p>
            <a:pPr marL="0" indent="0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2.2: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exame clínico apropriado em 100% dos diabéticos.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26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999" y="609601"/>
            <a:ext cx="7835900" cy="630477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graphicFrame>
        <p:nvGraphicFramePr>
          <p:cNvPr id="8" name="Chart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117757"/>
              </p:ext>
            </p:extLst>
          </p:nvPr>
        </p:nvGraphicFramePr>
        <p:xfrm>
          <a:off x="399551" y="1412776"/>
          <a:ext cx="360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27342" y="4597053"/>
            <a:ext cx="2555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92,0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% 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69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 100%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143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 100%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209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253103" y="4597053"/>
            <a:ext cx="2555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90,0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18)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 100%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 100%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(59)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786208"/>
              </p:ext>
            </p:extLst>
          </p:nvPr>
        </p:nvGraphicFramePr>
        <p:xfrm>
          <a:off x="4730758" y="1484784"/>
          <a:ext cx="360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658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1" y="0"/>
            <a:ext cx="6447501" cy="55289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 METAS 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08000" y="1102291"/>
            <a:ext cx="7702811" cy="49390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2 -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Melhorar a qualidade da atenção a hipertensos e/ou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  <a:p>
            <a:pPr marL="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2.3: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Garantir a 100% dos hipertensos a realização de exames complementares em dia de acordo com o protocolo.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2.4: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Garantir a 100% dos diabéticos a realização de exames complementares em dia de acordo com o protocolo</a:t>
            </a:r>
          </a:p>
        </p:txBody>
      </p:sp>
    </p:spTree>
    <p:extLst>
      <p:ext uri="{BB962C8B-B14F-4D97-AF65-F5344CB8AC3E}">
        <p14:creationId xmlns:p14="http://schemas.microsoft.com/office/powerpoint/2010/main" val="1846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482</TotalTime>
  <Words>1353</Words>
  <Application>Microsoft Office PowerPoint</Application>
  <PresentationFormat>Apresentação na tela (4:3)</PresentationFormat>
  <Paragraphs>180</Paragraphs>
  <Slides>21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7" baseType="lpstr">
      <vt:lpstr>Candara</vt:lpstr>
      <vt:lpstr>Arial</vt:lpstr>
      <vt:lpstr>Symbol</vt:lpstr>
      <vt:lpstr>Calibri</vt:lpstr>
      <vt:lpstr>Wingdings</vt:lpstr>
      <vt:lpstr>Adjacência</vt:lpstr>
      <vt:lpstr>Apresentação do PowerPoint</vt:lpstr>
      <vt:lpstr>Apresentação do PowerPoint</vt:lpstr>
      <vt:lpstr>OBJETIVO GERAL:  </vt:lpstr>
      <vt:lpstr>METODOLOGIA: </vt:lpstr>
      <vt:lpstr>OBJETIVOS E METAS  </vt:lpstr>
      <vt:lpstr>Apresentação do PowerPoint</vt:lpstr>
      <vt:lpstr>OBJETIVOS E METAS </vt:lpstr>
      <vt:lpstr>RESULTADOS</vt:lpstr>
      <vt:lpstr>OBJETIVOS E METAS </vt:lpstr>
      <vt:lpstr>RESULTADOS </vt:lpstr>
      <vt:lpstr>OBJETIVOS E METAS </vt:lpstr>
      <vt:lpstr>                            RESULTADOS</vt:lpstr>
      <vt:lpstr>OBJETIVOS E METAS </vt:lpstr>
      <vt:lpstr>                          RESULTADOS</vt:lpstr>
      <vt:lpstr>OBJETIVOS, METAS E RESULTADOS </vt:lpstr>
      <vt:lpstr>OBJETIVOS, METAS E RESULTADOS </vt:lpstr>
      <vt:lpstr>OBJETIVOS, METAS E RESULTADOS </vt:lpstr>
      <vt:lpstr>OBJETIVOS, METAS E RESULTADOS </vt:lpstr>
      <vt:lpstr>  </vt:lpstr>
      <vt:lpstr>REFLEXÃO CRÍTICA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do programa acompanhamento da pessoa com hipertensão arterial sistêmica e/ou diabetes mellitus na UBS/ESF  São João da Baliza, São João da Baliza/RR</dc:title>
  <dc:creator>Luis Sanches</dc:creator>
  <cp:lastModifiedBy>Pâmela Moraes Völz</cp:lastModifiedBy>
  <cp:revision>111</cp:revision>
  <dcterms:created xsi:type="dcterms:W3CDTF">2015-08-12T02:33:58Z</dcterms:created>
  <dcterms:modified xsi:type="dcterms:W3CDTF">2015-08-14T05:28:42Z</dcterms:modified>
</cp:coreProperties>
</file>