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12" r:id="rId1"/>
  </p:sldMasterIdLst>
  <p:notesMasterIdLst>
    <p:notesMasterId r:id="rId3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81" r:id="rId15"/>
    <p:sldId id="280" r:id="rId16"/>
    <p:sldId id="279" r:id="rId17"/>
    <p:sldId id="278" r:id="rId18"/>
    <p:sldId id="289" r:id="rId19"/>
    <p:sldId id="284" r:id="rId20"/>
    <p:sldId id="283" r:id="rId21"/>
    <p:sldId id="293" r:id="rId22"/>
    <p:sldId id="292" r:id="rId23"/>
    <p:sldId id="291" r:id="rId24"/>
    <p:sldId id="295" r:id="rId25"/>
    <p:sldId id="271" r:id="rId26"/>
    <p:sldId id="282" r:id="rId27"/>
    <p:sldId id="296" r:id="rId28"/>
    <p:sldId id="297" r:id="rId29"/>
    <p:sldId id="298" r:id="rId30"/>
    <p:sldId id="299" r:id="rId3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3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83988453539116"/>
          <c:y val="7.5333425427084766E-2"/>
          <c:w val="0.84901965098674048"/>
          <c:h val="0.830857669107151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Indicadores!$C$5</c:f>
              <c:strCache>
                <c:ptCount val="1"/>
                <c:pt idx="0">
                  <c:v>Proporção de gestantes cadastradas no Programa de Pré-natal. 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Indicadores!$D$4:$G$4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Indicadores!$D$5:$G$5</c:f>
              <c:numCache>
                <c:formatCode>0.0%</c:formatCode>
                <c:ptCount val="4"/>
                <c:pt idx="0">
                  <c:v>0.4375</c:v>
                </c:pt>
                <c:pt idx="1">
                  <c:v>0.6875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08608"/>
        <c:axId val="34168832"/>
      </c:barChart>
      <c:catAx>
        <c:axId val="47086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MX"/>
          </a:p>
        </c:txPr>
        <c:crossAx val="34168832"/>
        <c:crosses val="autoZero"/>
        <c:auto val="1"/>
        <c:lblAlgn val="ctr"/>
        <c:lblOffset val="100"/>
        <c:noMultiLvlLbl val="0"/>
      </c:catAx>
      <c:valAx>
        <c:axId val="34168832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MX"/>
          </a:p>
        </c:txPr>
        <c:crossAx val="4708608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MX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D36AAA-E9D1-4F89-84A4-FBAEDE44ACF2}" type="datetimeFigureOut">
              <a:rPr lang="pt-BR" smtClean="0"/>
              <a:t>11/08/2015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A1CFED-F92C-4F2B-83D1-62E92249B2A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08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1CFED-F92C-4F2B-83D1-62E92249B2A2}" type="slidenum">
              <a:rPr lang="pt-BR" smtClean="0"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84104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1CFED-F92C-4F2B-83D1-62E92249B2A2}" type="slidenum">
              <a:rPr lang="pt-BR" smtClean="0"/>
              <a:t>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268138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De quem são estas fotos? Cuida que estas que aparecem rosto devem ser autorizadas.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1CFED-F92C-4F2B-83D1-62E92249B2A2}" type="slidenum">
              <a:rPr lang="pt-BR" smtClean="0"/>
              <a:t>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091045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baseline="0" dirty="0" smtClean="0"/>
              <a:t> </a:t>
            </a: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1CFED-F92C-4F2B-83D1-62E92249B2A2}" type="slidenum">
              <a:rPr lang="pt-BR" smtClean="0"/>
              <a:t>18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627157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1CFED-F92C-4F2B-83D1-62E92249B2A2}" type="slidenum">
              <a:rPr lang="pt-BR" smtClean="0"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2969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ítulo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16" name="Espaço Reservado para Data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E69C8-55BD-429C-A9F8-432B68290703}" type="datetimeFigureOut">
              <a:rPr lang="pt-BR" smtClean="0"/>
              <a:t>11/08/2015</a:t>
            </a:fld>
            <a:endParaRPr lang="pt-BR"/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5" name="Espaço Reservado para Número de Slide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5E4C78B-E95C-4104-BD6A-E6B7EFB1A8E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E69C8-55BD-429C-A9F8-432B68290703}" type="datetimeFigureOut">
              <a:rPr lang="pt-BR" smtClean="0"/>
              <a:t>11/08/2015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4C78B-E95C-4104-BD6A-E6B7EFB1A8E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E69C8-55BD-429C-A9F8-432B68290703}" type="datetimeFigureOut">
              <a:rPr lang="pt-BR" smtClean="0"/>
              <a:t>11/08/2015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4C78B-E95C-4104-BD6A-E6B7EFB1A8E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ítulo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27" name="Espaço Reservado para Conteúdo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5" name="Espaço Reservado para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E69C8-55BD-429C-A9F8-432B68290703}" type="datetimeFigureOut">
              <a:rPr lang="pt-BR" smtClean="0"/>
              <a:t>11/08/2015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pt-BR"/>
          </a:p>
        </p:txBody>
      </p:sp>
      <p:sp>
        <p:nvSpPr>
          <p:cNvPr id="16" name="Espaço Reservado para Número de Slide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5E4C78B-E95C-4104-BD6A-E6B7EFB1A8E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19" name="Espaço Reservado para Data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E69C8-55BD-429C-A9F8-432B68290703}" type="datetimeFigureOut">
              <a:rPr lang="pt-BR" smtClean="0"/>
              <a:t>11/08/2015</a:t>
            </a:fld>
            <a:endParaRPr lang="pt-BR"/>
          </a:p>
        </p:txBody>
      </p:sp>
      <p:sp>
        <p:nvSpPr>
          <p:cNvPr id="11" name="Espaço Reservado para Rodapé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6" name="Espaço Reservado para Número de Slid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4C78B-E95C-4104-BD6A-E6B7EFB1A8E4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ítulo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4" name="Espaço Reservado para Conteúdo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1" name="Espaço Reservado para Data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E69C8-55BD-429C-A9F8-432B68290703}" type="datetimeFigureOut">
              <a:rPr lang="pt-BR" smtClean="0"/>
              <a:t>11/08/2015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1" name="Espaço Reservado para Número de Slid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4C78B-E95C-4104-BD6A-E6B7EFB1A8E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ítulo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25" name="Espaço Reservado para Texto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8" name="Espaço Reservado para Conteúdo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E69C8-55BD-429C-A9F8-432B68290703}" type="datetimeFigureOut">
              <a:rPr lang="pt-BR" smtClean="0"/>
              <a:t>11/08/2015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5E4C78B-E95C-4104-BD6A-E6B7EFB1A8E4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ítulo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E69C8-55BD-429C-A9F8-432B68290703}" type="datetimeFigureOut">
              <a:rPr lang="pt-BR" smtClean="0"/>
              <a:t>11/08/2015</a:t>
            </a:fld>
            <a:endParaRPr lang="pt-BR"/>
          </a:p>
        </p:txBody>
      </p:sp>
      <p:sp>
        <p:nvSpPr>
          <p:cNvPr id="21" name="Espaço Reservado para Rodapé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4C78B-E95C-4104-BD6A-E6B7EFB1A8E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E69C8-55BD-429C-A9F8-432B68290703}" type="datetimeFigureOut">
              <a:rPr lang="pt-BR" smtClean="0"/>
              <a:t>11/08/2015</a:t>
            </a:fld>
            <a:endParaRPr lang="pt-BR"/>
          </a:p>
        </p:txBody>
      </p:sp>
      <p:sp>
        <p:nvSpPr>
          <p:cNvPr id="24" name="Espaço Reservado para Rodapé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4C78B-E95C-4104-BD6A-E6B7EFB1A8E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ítulo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26" name="Espaço Reservado para Texto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14" name="Espaço Reservado para Conteúdo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5" name="Espaço Reservado para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E69C8-55BD-429C-A9F8-432B68290703}" type="datetimeFigureOut">
              <a:rPr lang="pt-BR" smtClean="0"/>
              <a:t>11/08/2015</a:t>
            </a:fld>
            <a:endParaRPr lang="pt-BR"/>
          </a:p>
        </p:txBody>
      </p:sp>
      <p:sp>
        <p:nvSpPr>
          <p:cNvPr id="29" name="Espaço Reservado para Rodapé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4C78B-E95C-4104-BD6A-E6B7EFB1A8E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ço Reservado para Imagem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E69C8-55BD-429C-A9F8-432B68290703}" type="datetimeFigureOut">
              <a:rPr lang="pt-BR" smtClean="0"/>
              <a:t>11/08/2015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1" name="Espaço Reservado para Número de Slid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4C78B-E95C-4104-BD6A-E6B7EFB1A8E4}" type="slidenum">
              <a:rPr lang="pt-BR" smtClean="0"/>
              <a:t>‹Nº›</a:t>
            </a:fld>
            <a:endParaRPr lang="pt-BR"/>
          </a:p>
        </p:txBody>
      </p:sp>
      <p:sp>
        <p:nvSpPr>
          <p:cNvPr id="17" name="Título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26" name="Espaço Reservado para Texto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Data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2DE69C8-55BD-429C-A9F8-432B68290703}" type="datetimeFigureOut">
              <a:rPr lang="pt-BR" smtClean="0"/>
              <a:t>11/08/2015</a:t>
            </a:fld>
            <a:endParaRPr lang="pt-BR"/>
          </a:p>
        </p:txBody>
      </p:sp>
      <p:sp>
        <p:nvSpPr>
          <p:cNvPr id="28" name="Espaço Reservado para Rodapé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5E4C78B-E95C-4104-BD6A-E6B7EFB1A8E4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Espaço Reservado para Título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Conector reto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3" r:id="rId1"/>
    <p:sldLayoutId id="2147484214" r:id="rId2"/>
    <p:sldLayoutId id="2147484215" r:id="rId3"/>
    <p:sldLayoutId id="2147484216" r:id="rId4"/>
    <p:sldLayoutId id="2147484217" r:id="rId5"/>
    <p:sldLayoutId id="2147484218" r:id="rId6"/>
    <p:sldLayoutId id="2147484219" r:id="rId7"/>
    <p:sldLayoutId id="2147484220" r:id="rId8"/>
    <p:sldLayoutId id="2147484221" r:id="rId9"/>
    <p:sldLayoutId id="2147484222" r:id="rId10"/>
    <p:sldLayoutId id="214748422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286000" y="4462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Universidade Aberta do SUS - UNASUS</a:t>
            </a:r>
          </a:p>
          <a:p>
            <a:pPr algn="ctr"/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Universidade Federal de Pelotas</a:t>
            </a:r>
          </a:p>
          <a:p>
            <a:pPr algn="ctr"/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Especialização em Saúde da Família</a:t>
            </a:r>
          </a:p>
          <a:p>
            <a:pPr algn="ctr"/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Modalidade a Distância</a:t>
            </a:r>
          </a:p>
          <a:p>
            <a:pPr algn="ctr"/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Turma 7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 descr="http://www.minhapos.com.br/data/artigos/images/ufpel.gi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656184" cy="1728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 descr="http://dms.ufpel.edu.br/aquares/images/stories/logos/unasus-ufpel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88640"/>
            <a:ext cx="1584176" cy="172819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ixaDeTexto 5"/>
          <p:cNvSpPr txBox="1"/>
          <p:nvPr/>
        </p:nvSpPr>
        <p:spPr>
          <a:xfrm>
            <a:off x="1835696" y="3969930"/>
            <a:ext cx="56166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Especializanda: Niurka Mercedes Triana Rodriguez </a:t>
            </a:r>
          </a:p>
          <a:p>
            <a:pPr algn="ctr"/>
            <a:r>
              <a:rPr lang="pt-BR" dirty="0" smtClean="0"/>
              <a:t>Orientadora: Lenise Menezes Seerig</a:t>
            </a:r>
          </a:p>
          <a:p>
            <a:pPr algn="ctr"/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2286000" y="2492896"/>
            <a:ext cx="48782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/>
              <a:t>Melhoria da atenção ao Pré-Natal e Puerpério na Unidade Básica de Saúde Senador Adalberto Sena,Cruzeiro do Sul-AC.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24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14941" y="238827"/>
            <a:ext cx="856895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Realizar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pelo menos um exame ginecológico por trimestre em 100% das gestantes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Este indicador atingiu a meta de 100% já no primeiro mês, permanecendo assim nos três meses do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projeto. Primeiro mês 14 (44%), 22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no segundo mês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(69%), 32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no terceiro mês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(100%).</a:t>
            </a:r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Das 38 gravidas cadastradas na área ao realizar o análises situacional,6 delas ao iniciar o projeto ganharam e foram para o puerpério, ajustando assim o denominador para dar o 100%. </a:t>
            </a:r>
          </a:p>
        </p:txBody>
      </p:sp>
    </p:spTree>
    <p:extLst>
      <p:ext uri="{BB962C8B-B14F-4D97-AF65-F5344CB8AC3E}">
        <p14:creationId xmlns:p14="http://schemas.microsoft.com/office/powerpoint/2010/main" val="4245617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39552" y="260648"/>
            <a:ext cx="806489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Meta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:Realizar pelo menos um exame de mamas em 100% das gestantes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Indicador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cumprido em todas as gestantes pois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 exame das mamas foi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realizado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na primeira consulta do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pré-natal,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examinamos no primeiro mês 14 grávidas, no segundo 22 e no terceiro 32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grávidas.</a:t>
            </a:r>
          </a:p>
          <a:p>
            <a:pPr algn="just"/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Meta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:Garantir a 100% das gestantes a solicitação de exames laboratoriais de acordo com protocolo.</a:t>
            </a:r>
          </a:p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Em 100% das gestantes foram solicitados os exames laboratoriais, necessários durante a gravidez, de acordo com o protocolo do Programa.</a:t>
            </a:r>
          </a:p>
          <a:p>
            <a:pPr algn="just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550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23528" y="298375"/>
            <a:ext cx="828092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Meta: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Garantir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 100% das gestantes a prescrição de sulfato ferroso e ácido fólico conforme protocolo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Foi garantida aos 100% das gestantes a prescrição de sulfato ferroso e ácido fólico conforme protocolo, assim como também a facilidade na aquisição dos medicamentos na farmácia da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UBS.</a:t>
            </a:r>
          </a:p>
          <a:p>
            <a:pPr algn="just"/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Garantir que 100% das gestantes estejam com vacina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antitetânica e hepatites B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em dia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Este indicador foi cumprimentado nos 100% das gestantes, pois todas foram vacinadas acordo o protocolo, com estoque de vacinas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garantido. 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272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67337" y="476671"/>
            <a:ext cx="8064896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Meta: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Realizar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avaliação da necessidade de atendimento odontológico em 100% das gestantes durante o pré-natal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Em neste indicador não alcançou 100% das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gestantes. No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primeiro mês foram avaliadas 14 grávidas, no segundo mês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22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(representando o 100%) e no terceiro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mês 30 gravidas,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para um 94% do total.</a:t>
            </a:r>
            <a:endParaRPr lang="pt-B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Proporção de gestantes com avaliação de necessidade de atendimento odontológico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246" y="4149080"/>
            <a:ext cx="4681537" cy="259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2070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95536" y="332656"/>
            <a:ext cx="8280920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Meta: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Garantir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 primeira consulta odontológica programática para 100% das gestantes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cadastradas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Em neste indicador foi um dos que não se alcançou a meta proposta, devido a dificuldades apresentadas para iniciar a consulta odontológica na UBS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Primeiro mês 0 gestantes, segundo mês 9(41%),terceiro mês 18 gestantes(56%)do total.</a:t>
            </a:r>
          </a:p>
          <a:p>
            <a:pPr algn="just"/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Proporção de gestantes com primeira consulta odontológica 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programática</a:t>
            </a:r>
          </a:p>
          <a:p>
            <a:pPr algn="just"/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724" y="4048939"/>
            <a:ext cx="4730750" cy="2713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4456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67544" y="332656"/>
            <a:ext cx="820891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3-Ampliar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 adesão ao pré-natal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 algn="just"/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Metas: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Realizar busca ativa de 100% das gestantes faltosas a consulta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pré-natal.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Não foi necessária a busca ativa de gestantes faltosas às consultas em nenhum dos meses, já que todas assistiram a suas consultas programadas durante o pré-natal, resultado atribuído ao trabalho da equipe toda e fundamentalmente ao trabalho das ACS.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854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683567" y="476672"/>
            <a:ext cx="806663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4-Melhorar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 registro do programa de pré-natal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 algn="just"/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Meta: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Manter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registro na ficha de acompanhamento/espelho de pré-natal em 100% das gestantes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 algn="just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Durante os três meses de realização do projeto, 100% das gestantes, foram acompanhadas com todas as consultas registradas na ficha de acompanhamento/espelho de pre-natal,corretamente preenchidas e anotados todos os detalhes de cada consulta. . Durante o primeiro mês foram avaliadas 14 gestantes (44%), segundo mês 22 gestantes (69%) e durante o terceiro mês 32 gestantes que representaram 100%.</a:t>
            </a:r>
          </a:p>
        </p:txBody>
      </p:sp>
      <p:sp>
        <p:nvSpPr>
          <p:cNvPr id="2" name="Retângulo 1"/>
          <p:cNvSpPr/>
          <p:nvPr/>
        </p:nvSpPr>
        <p:spPr>
          <a:xfrm>
            <a:off x="325263" y="0"/>
            <a:ext cx="8424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 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 smtClean="0"/>
              <a:t>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01990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23528" y="332656"/>
            <a:ext cx="835292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6- Promover saúde no pré-natal.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:Garantir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 100% das gestantes orientações nutricionais durante a gestação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Todas as grávidas (100%) receberam orientações e consulta com a nutricionista da equipe de NASF, nas atividades do grupo, assim como em cada consulta, receberam orientação sobre hábitos alimentares e alimentação saudável durante a gestação. 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: Promover o aleitamento materno junto a 100% das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gestantes.</a:t>
            </a:r>
          </a:p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Todas nossas gestantes receberam em cada consulta orientações sobre aleitamento materno, sua vantagem e importância para o bebê, além do tempo recomendado de duração do aleitamento. Também foram mostradas as técnicas adequadas para o aleitamento materno, em atividades de grupo e coletivas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37816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251520" y="474932"/>
            <a:ext cx="871296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Meta</a:t>
            </a:r>
            <a:r>
              <a:rPr lang="pt-BR" dirty="0"/>
              <a:t> </a:t>
            </a:r>
            <a:r>
              <a:rPr lang="pt-BR" dirty="0" smtClean="0"/>
              <a:t>: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Orientar 100% das gestantes sobre os cuidados com o recém-nascido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 100% delas receberam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orientações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sobre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os 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cuidados geral do recém-nascido, higiene do recém-nascido, prevenção de acidentes no domicilio, entre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outras.</a:t>
            </a:r>
          </a:p>
          <a:p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Orientar 100% das gestantes sobre anticoncepção após o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parto.</a:t>
            </a:r>
          </a:p>
          <a:p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Garantimos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 orientação a todas as gestantes sobre anticoncepção após o parto, os métodos anticoncepcionais ótimos durante o período (após ganhar), orientações sobre planejamento familiar, para assim evitar gestações com período Inter gestacional curto. </a:t>
            </a: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10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72376" y="332656"/>
            <a:ext cx="83529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Meta: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Orientar 100% das gestantes sobre os riscos do tabagismo e do uso de álcool e drogas na gestação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gestantes receberam orientações precisas sobre os riscos do tabagismo e o uso de álcool e drogas na gestação: riscos de abortos, parto prematuro, parto demorado baixo peso ao nascer, riscos de malformações congênitas no feto, anemia fetal, entre outras. Além dos riscos para a saúde delas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44338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655638"/>
            <a:ext cx="8791575" cy="532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971600" y="620688"/>
            <a:ext cx="76328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</a:p>
          <a:p>
            <a:pPr algn="just"/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971600" y="1565749"/>
            <a:ext cx="705678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Uma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atenção pré-natal e puerperal de qualidade e humanizada é fundamental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para a saúde materna e neonatal.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A atenção à mulher na gravidez e no pós-parto deve incluir ações de prevenção e promoção da saúde, além de diagnóstico e tratamento adequado dos problemas que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ocorrem neste período.(1)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5292081" y="5842337"/>
            <a:ext cx="36724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1.Manual 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Técnico de Atenção Pré-natal e Puerpério. Atenção qualificada e humanizada. Primeira Edição. Brasília, 2005.</a:t>
            </a:r>
          </a:p>
          <a:p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690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67544" y="692696"/>
            <a:ext cx="842493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Meta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:Orientar 100% das gestantes sobre higiene bucal.</a:t>
            </a:r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Conforme o monitoramento das fichas odontológicas as orientações individuais no primeiro mês ficaram em 0 (0%) das gestantes cadastradas nesse período, no segundo mês 9  (41%) de gestantes cadastradas, no terceiro mês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20(62%) 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de gestantes  foram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orientadas.</a:t>
            </a:r>
          </a:p>
          <a:p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Proporção de gestantes que receberam orientação sobre higiene bucal</a:t>
            </a:r>
            <a:endParaRPr lang="pt-B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080" y="3861048"/>
            <a:ext cx="4852987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390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39552" y="332656"/>
            <a:ext cx="835292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Puerpério</a:t>
            </a:r>
          </a:p>
          <a:p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1-Ampliar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 cobertura de atenção as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puérperas.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Garantir a 100% as puérperas cadastradas no Programa de Puerpério na UBS consulta puerperal antes dos 42 dias após do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parto.</a:t>
            </a:r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Neste indicador tivemos ótimos resultados,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pois foram captadas e cadastradas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as 14 (100%) puérperas antes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dos 42 dias após o parto nos três meses de duração do projeto, conseguindo que assistissem a sua primeira consulta puerperal até os primeiros 10 dias após o parto, trabalho feito pelas ACS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No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primeiro mês foram cadastradas 6 puérperas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,,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segundo mês 10 e no terceiro mês 14 puérperas cadastradas. Durante o mês dois passou para o puerpério uma gestante cadastrada no projeto,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tendo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 mesmo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acontecido no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terceiro mês.</a:t>
            </a:r>
          </a:p>
        </p:txBody>
      </p:sp>
    </p:spTree>
    <p:extLst>
      <p:ext uri="{BB962C8B-B14F-4D97-AF65-F5344CB8AC3E}">
        <p14:creationId xmlns:p14="http://schemas.microsoft.com/office/powerpoint/2010/main" val="1058725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0"/>
            <a:ext cx="9104692" cy="68202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tângulo 1"/>
          <p:cNvSpPr/>
          <p:nvPr/>
        </p:nvSpPr>
        <p:spPr>
          <a:xfrm>
            <a:off x="651331" y="323095"/>
            <a:ext cx="806489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2-Melhorar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 qualidade de atenção as puérperas na UBS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:Examinar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as mamas em 100% das puérperas cadastradas no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Programa.</a:t>
            </a:r>
          </a:p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Todas as puérperas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cadastradas e que assistiram na consulta puerperal, foram examinadas suas mamas, pelo médico, sem constatar nenhuma alteração. No primeiro mês 6 puérperas, segundo mês 10 e no terceiro mês 14 puérperas. 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:Examinar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 abdome em 100% das puérperas cadastradas no Programa</a:t>
            </a:r>
            <a:r>
              <a:rPr lang="pt-BR" dirty="0" smtClean="0"/>
              <a:t>.</a:t>
            </a:r>
          </a:p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Todas as puérperas foram examinadas no abdome e feitas à avaliação de seu estado e involução do útero, em sua primeira consulta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puerperal, sendo reavaliadas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alguma delas em visitas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domiciliares.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469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32031"/>
            <a:ext cx="91440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Meta: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Realizar exame ginecológico em 100% das puérperas cadastradas no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Programa.</a:t>
            </a:r>
          </a:p>
          <a:p>
            <a:pPr algn="just"/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Foi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feito o exame ginecológico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em 100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% das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puérperas, realizados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pelas enfermeiras,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acordo com o protocolo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:: Avaliar o estado psíquico em 100% das puérperas cadastradas no Programa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Cada uma de nossas puérperas foi feita a avaliação de seu estado psíquico, , em nas consultas, sua sensação de bem estar com a maternidade, o acolhimento familiar ao recém-nascido, expectativas que espera ao ser mãe, aclarando as dúvidas e medos que poderiam acontecer durante a maternidade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971550" lvl="1" indent="-514350" algn="just">
              <a:buFont typeface="+mj-lt"/>
              <a:buAutoNum type="romanUcPeriod"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620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363022"/>
            <a:ext cx="7846453" cy="5607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tângulo 1"/>
          <p:cNvSpPr/>
          <p:nvPr/>
        </p:nvSpPr>
        <p:spPr>
          <a:xfrm>
            <a:off x="0" y="260649"/>
            <a:ext cx="9144000" cy="6597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Meta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:Avaliar intercorrências em 100% das puérperas cadastradas no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Programa.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Todas as 6 do primeiro mês, 10 do segundo e 14 do terceiro mês as foram avaliadas, sem  aparecer  nenhuma intercorrência durante este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período.</a:t>
            </a:r>
          </a:p>
          <a:p>
            <a:pPr algn="just"/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Meta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:Prescrever a 100% das puérperas um dos métodos de anticoncepção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Todas as puérperas receberam prescrição de métodos anticoncepcionais, mais também foram explicadas para elas os mais eficazes durante esse período, o tempo ideal para começar a utilizar os mesmos, reações secundarias ou interações durante o aleitamento materno e o efeito do aleitamento materno exclusivo, como anticoncepcional. </a:t>
            </a:r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82452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3528" y="1988840"/>
            <a:ext cx="49685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79512" y="188641"/>
            <a:ext cx="6678488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3- Melhorar a adesão das mães ao puerpério</a:t>
            </a:r>
          </a:p>
          <a:p>
            <a:endParaRPr lang="pt-BR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 :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Realizar busca ativa em 100% das puérperas que não realizaram a consulta de puerpério até 30 dias após o parto.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Não tivemos puérperas faltosas à consulta de puerpério, pois a equipe conseguiu fazer bom trabalho de orientação, desde a gravidez, sobre a importância da consulta puerperal, além do trabalho das ACS,em na busque da ativa das mulheres que ganharam neste período, e o grau de sensibilização logrado em  nas mães, sobre a necessidade de assistir a consulta com seu bebe.</a:t>
            </a: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296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25" y="3212976"/>
            <a:ext cx="8750914" cy="31614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1" y="116632"/>
            <a:ext cx="874846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4-Resultados relativos ao objetivo melhorar o registro das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informações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:Manter registro na ficha de acompanhamento do Programa 100% das puérperas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Foi feito o registro na ficha de acompanhamento aos 100% das puérperas com as consultas e dados corretamente preenchidos, assim como o exame físico e avaliação geral., indicações e orientações dadas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80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07504" y="116633"/>
            <a:ext cx="8856984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5-Resultados relativos ao objetivo promover saúde das puérperas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:Orientar 100% das puérperas cadastradas no Programa sobre os cuidados do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recém-nascido</a:t>
            </a:r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Todas puérperas receberam em  consulta e visitas domiciliares, orientações medicas e de enfermagem, sobre os cuidados geral do recém-nascido, higiene do recém-nascido, prevenção de acidentes no domicílio, desenvolvimento psicomotor do bebe, entre outras orientações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:Orientar 100% das puérperas cadastradas no Programa  sobre aleitamento materno exclusivo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Todas nossas puérperas receberam em consulta, orientações sobre aleitamento materno, sua vantagem e importância para o bebê, o tempo ótimo e duração do aleitamento. Assim como as técnicas adequadas para o aleitamento materno</a:t>
            </a: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54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0676" y="0"/>
            <a:ext cx="899581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Meta: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Orientar 100% das puérperas cadastradas no Programa sobre planejamento familiar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Todas as puérperas receberam orientações sobre planejamento familiar, para assim evitar gestações com período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Inter gestacional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curto, embaraços não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desejados.</a:t>
            </a:r>
          </a:p>
          <a:p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80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332656"/>
            <a:ext cx="9144000" cy="8217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Discussão</a:t>
            </a:r>
          </a:p>
          <a:p>
            <a:endParaRPr lang="es-MX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Principais Resultados:</a:t>
            </a:r>
          </a:p>
          <a:p>
            <a:endParaRPr lang="es-MX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Ampliaçao 100% da cobertura da atençao as grávidas e puérperas.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Melhoria dos registros e a qualificaçao da atençao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Vinculaçao do serviço de odontologia com o pre-natal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Maior rigor do controle vacinal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Agendamento da avaliaçao puerperal e consulta apos o parto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importância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da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intervenção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para a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equipe, serviço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e      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comunidade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Incorporação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à rotina de serviço</a:t>
            </a:r>
            <a:endParaRPr lang="es-MX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MX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s-MX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18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95536" y="44624"/>
            <a:ext cx="8352928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Cruzeiro do Sul-AC. </a:t>
            </a:r>
          </a:p>
          <a:p>
            <a:pPr algn="ctr"/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Área do município e de 7 924.94 km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7 8507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habitantes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segundo IBGE.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27 UBS,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26 ESF e uma mista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36 equipes de saúde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6 equipes do NASF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01 Hospital Geral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01 Pronto Socorro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01 Hospital da Maternidade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02 laboratórios clínicos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01 Hospital Dermatológico</a:t>
            </a:r>
          </a:p>
        </p:txBody>
      </p:sp>
    </p:spTree>
    <p:extLst>
      <p:ext uri="{BB962C8B-B14F-4D97-AF65-F5344CB8AC3E}">
        <p14:creationId xmlns:p14="http://schemas.microsoft.com/office/powerpoint/2010/main" val="3298472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9512" y="548680"/>
            <a:ext cx="8856983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600" dirty="0">
                <a:latin typeface="Arial" panose="020B0604020202020204" pitchFamily="34" charset="0"/>
                <a:cs typeface="Arial" panose="020B0604020202020204" pitchFamily="34" charset="0"/>
              </a:rPr>
              <a:t>Reflexão </a:t>
            </a:r>
            <a:r>
              <a:rPr lang="es-MX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crítica</a:t>
            </a:r>
          </a:p>
          <a:p>
            <a:endParaRPr lang="es-MX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Expectativas </a:t>
            </a:r>
            <a:r>
              <a:rPr lang="es-MX" sz="2400" smtClean="0">
                <a:latin typeface="Arial" panose="020B0604020202020204" pitchFamily="34" charset="0"/>
                <a:cs typeface="Arial" panose="020B0604020202020204" pitchFamily="34" charset="0"/>
              </a:rPr>
              <a:t>iniciais</a:t>
            </a:r>
            <a:endParaRPr lang="es-MX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</a:t>
            </a:r>
          </a:p>
          <a:p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Significado para a pratica profissional</a:t>
            </a:r>
          </a:p>
          <a:p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Aprendizado</a:t>
            </a:r>
            <a:r>
              <a:rPr lang="es-MX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MX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22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55576" y="308473"/>
            <a:ext cx="770485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UBS Senador Adalberto Sena</a:t>
            </a:r>
          </a:p>
          <a:p>
            <a:pPr marL="0" lvl="1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pré-natal antes da intervenção</a:t>
            </a:r>
          </a:p>
          <a:p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02 equipes de saúde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Estrutura deficiente “remodelação”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População total 2945 habitantes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38 grávidas residentes na área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24 grávidas cadastradas e</a:t>
            </a:r>
          </a:p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companhadas na UBS(63% cober</a:t>
            </a:r>
          </a:p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tura).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7" name="Picture 5" descr="D:\Robson\Pictures\Nosso Baby Isaque\Gravidez\FACE\DSC0074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52120" y="0"/>
            <a:ext cx="3580172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4786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109318" y="2492896"/>
            <a:ext cx="69127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Objetivo Geral</a:t>
            </a:r>
          </a:p>
          <a:p>
            <a:pPr algn="ctr"/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Melhoria da atenção ao Pré-natal e </a:t>
            </a: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Puerpério 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na UBS Senador Adalberto Sena, município Cruzeiro do Sul, AC.</a:t>
            </a:r>
          </a:p>
        </p:txBody>
      </p:sp>
    </p:spTree>
    <p:extLst>
      <p:ext uri="{BB962C8B-B14F-4D97-AF65-F5344CB8AC3E}">
        <p14:creationId xmlns:p14="http://schemas.microsoft.com/office/powerpoint/2010/main" val="3729167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99592" y="764704"/>
            <a:ext cx="7416824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Apresentação- Metodologia</a:t>
            </a:r>
          </a:p>
          <a:p>
            <a:endParaRPr lang="pt-BR" dirty="0" smtClean="0"/>
          </a:p>
          <a:p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primeira consulta</a:t>
            </a:r>
          </a:p>
          <a:p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Envolvimento da equipe</a:t>
            </a:r>
          </a:p>
          <a:p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 trabalho das ACS</a:t>
            </a:r>
          </a:p>
          <a:p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Manual Técnico de Atenção Pré-natal e Puerpério. Atenção qualificada e humanizada. Primeira Edição. Brasília, 2005.</a:t>
            </a:r>
          </a:p>
          <a:p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729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95536" y="620688"/>
            <a:ext cx="8424936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Atenção Pré-natal e Puerpério </a:t>
            </a:r>
          </a:p>
          <a:p>
            <a:pPr algn="ctr"/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Objetivos Específicos</a:t>
            </a:r>
          </a:p>
          <a:p>
            <a:pPr algn="ctr"/>
            <a:endParaRPr lang="pt-BR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dirty="0" smtClean="0"/>
          </a:p>
        </p:txBody>
      </p:sp>
      <p:sp>
        <p:nvSpPr>
          <p:cNvPr id="3" name="Retângulo 2"/>
          <p:cNvSpPr/>
          <p:nvPr/>
        </p:nvSpPr>
        <p:spPr>
          <a:xfrm>
            <a:off x="789456" y="1472674"/>
            <a:ext cx="770485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Ampliar a cobertura do pré-natal e puerpério.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Melhorar a qualidade da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atenção pré-natal e puerpério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na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UBS.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Melhorar a adesão ao pré-natal e ao puerpério.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Melhorar o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registro do programa de pré-natal e puerpério.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Realizar avaliação do risco no pré-natal.</a:t>
            </a:r>
          </a:p>
          <a:p>
            <a:pPr marL="457200" lvl="0" indent="-457200">
              <a:buFont typeface="+mj-lt"/>
              <a:buAutoNum type="arabicPeriod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Promover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saúde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pré-natal e puerpério.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490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467544" y="116632"/>
            <a:ext cx="828092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Ampliar a cobertura do pré-natal: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Meta: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Alcançar 100% da cobertura das gestantes cadastradas no Programa de Pré-natal na UBS.</a:t>
            </a:r>
          </a:p>
          <a:p>
            <a:pPr algn="just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Estimativa 38 gestantes(1.3% de 2945 pessoas). Cadastramos 14 gestantes no primeiro mês (44%), 22 no segundo mês (69 %),  no terceiro mês completamos as 38 gravidas para um 100% da cobertura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Proporção de gestantes cadastradas no Pré-natal</a:t>
            </a:r>
          </a:p>
          <a:p>
            <a:pPr algn="just"/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400" dirty="0" smtClean="0"/>
          </a:p>
          <a:p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4 Gráfico"/>
          <p:cNvGraphicFramePr/>
          <p:nvPr>
            <p:extLst>
              <p:ext uri="{D42A27DB-BD31-4B8C-83A1-F6EECF244321}">
                <p14:modId xmlns:p14="http://schemas.microsoft.com/office/powerpoint/2010/main" val="1557192733"/>
              </p:ext>
            </p:extLst>
          </p:nvPr>
        </p:nvGraphicFramePr>
        <p:xfrm>
          <a:off x="1691680" y="3501008"/>
          <a:ext cx="4700017" cy="29306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91336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67544" y="0"/>
            <a:ext cx="8280920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2-Melhorar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 qualidade do Programa de Atenção Pré-natal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Meta: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Garantir 100% das gestantes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com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ingresso no primeiro trimestre da gestação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No primeiro mês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(57%),15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segundo (68%),24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terceiro (75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%). Este indicador ainda de não ter os resultados esperados de 100%, no entanto a equipe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acredita que estejamos no caminho. Fundamental participação das ACS.</a:t>
            </a:r>
          </a:p>
          <a:p>
            <a:pPr algn="just"/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Proporção gestantes com ingresso no primeiro trimestre da gestação</a:t>
            </a:r>
          </a:p>
          <a:p>
            <a:pPr algn="just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824" y="4005064"/>
            <a:ext cx="4767263" cy="273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3885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gem">
  <a:themeElements>
    <a:clrScheme name="Folhagem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Viagem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iagem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1441</TotalTime>
  <Words>2113</Words>
  <Application>Microsoft Office PowerPoint</Application>
  <PresentationFormat>Presentación en pantalla (4:3)</PresentationFormat>
  <Paragraphs>222</Paragraphs>
  <Slides>30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1" baseType="lpstr">
      <vt:lpstr>Viagem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Robson</dc:creator>
  <cp:lastModifiedBy>WKNGOLH</cp:lastModifiedBy>
  <cp:revision>153</cp:revision>
  <dcterms:created xsi:type="dcterms:W3CDTF">2014-03-26T21:28:54Z</dcterms:created>
  <dcterms:modified xsi:type="dcterms:W3CDTF">2015-08-12T02:28:57Z</dcterms:modified>
</cp:coreProperties>
</file>