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61" r:id="rId3"/>
    <p:sldId id="29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99" r:id="rId14"/>
    <p:sldId id="274" r:id="rId15"/>
    <p:sldId id="275" r:id="rId16"/>
    <p:sldId id="276" r:id="rId17"/>
    <p:sldId id="277" r:id="rId18"/>
    <p:sldId id="300" r:id="rId19"/>
    <p:sldId id="301" r:id="rId20"/>
    <p:sldId id="286" r:id="rId21"/>
    <p:sldId id="287" r:id="rId22"/>
    <p:sldId id="302" r:id="rId23"/>
    <p:sldId id="288" r:id="rId24"/>
    <p:sldId id="289" r:id="rId25"/>
    <p:sldId id="290" r:id="rId26"/>
    <p:sldId id="291" r:id="rId27"/>
    <p:sldId id="293" r:id="rId28"/>
    <p:sldId id="304" r:id="rId29"/>
    <p:sldId id="305" r:id="rId30"/>
    <p:sldId id="297" r:id="rId31"/>
    <p:sldId id="307" r:id="rId32"/>
    <p:sldId id="25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ane%20Carloni\Documents\NIUVIS\gr&#225;ficos%20curs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ane%20Carloni\Documents\NIUVIS\gr&#225;ficos%20curs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ane%20Carloni\Documents\NIUVIS\gr&#225;ficos%20curs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ane%20Carloni\Documents\NIUVIS\gr&#225;ficos%20cur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Plan1!$B$3:$E$3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 </c:v>
                </c:pt>
                <c:pt idx="3">
                  <c:v>Mês 4</c:v>
                </c:pt>
              </c:strCache>
            </c:strRef>
          </c:cat>
          <c:val>
            <c:numRef>
              <c:f>Plan1!$B$4:$E$4</c:f>
              <c:numCache>
                <c:formatCode>0.0%</c:formatCode>
                <c:ptCount val="4"/>
                <c:pt idx="0">
                  <c:v>0.218</c:v>
                </c:pt>
                <c:pt idx="1">
                  <c:v>0.28999999999999998</c:v>
                </c:pt>
                <c:pt idx="2">
                  <c:v>0.64800000000000002</c:v>
                </c:pt>
                <c:pt idx="3">
                  <c:v>0.67700000000000005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07968"/>
        <c:axId val="73509504"/>
      </c:barChart>
      <c:catAx>
        <c:axId val="7350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509504"/>
        <c:crosses val="autoZero"/>
        <c:auto val="1"/>
        <c:lblAlgn val="ctr"/>
        <c:lblOffset val="100"/>
        <c:noMultiLvlLbl val="0"/>
      </c:catAx>
      <c:valAx>
        <c:axId val="73509504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507968"/>
        <c:crosses val="autoZero"/>
        <c:crossBetween val="between"/>
        <c:majorUnit val="0.1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8862019086932"/>
          <c:y val="6.882704089789482E-2"/>
          <c:w val="0.83139302260554693"/>
          <c:h val="0.85582123666476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Plan1!$A$25</c:f>
              <c:strCache>
                <c:ptCount val="1"/>
                <c:pt idx="0">
                  <c:v>Proporção de mulheres entre 50 e 69 anos com exame em dia para detecção precoce do câncer de mama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Plan1!$B$24:$E$24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 </c:v>
                </c:pt>
                <c:pt idx="3">
                  <c:v>Mês 4</c:v>
                </c:pt>
              </c:strCache>
            </c:strRef>
          </c:cat>
          <c:val>
            <c:numRef>
              <c:f>Plan1!$B$25:$E$25</c:f>
              <c:numCache>
                <c:formatCode>0.0%</c:formatCode>
                <c:ptCount val="4"/>
                <c:pt idx="0">
                  <c:v>9.1999999999999998E-2</c:v>
                </c:pt>
                <c:pt idx="1">
                  <c:v>9.1999999999999998E-2</c:v>
                </c:pt>
                <c:pt idx="2">
                  <c:v>0.85499999999999998</c:v>
                </c:pt>
                <c:pt idx="3">
                  <c:v>0.85499999999999998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10144"/>
        <c:axId val="84711680"/>
      </c:barChart>
      <c:catAx>
        <c:axId val="847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711680"/>
        <c:crosses val="autoZero"/>
        <c:auto val="1"/>
        <c:lblAlgn val="ctr"/>
        <c:lblOffset val="100"/>
        <c:noMultiLvlLbl val="0"/>
      </c:catAx>
      <c:valAx>
        <c:axId val="8471168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71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Plan1!$A$159</c:f>
              <c:strCache>
                <c:ptCount val="1"/>
                <c:pt idx="0">
                  <c:v>Proporção de mulheres com registro adequado do exame citopatológico de colo de útero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5555555555558E-3"/>
                  <c:y val="-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9E-3"/>
                  <c:y val="-0.300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32E-3"/>
                  <c:y val="-0.324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Plan1!$B$158:$E$158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 </c:v>
                </c:pt>
                <c:pt idx="3">
                  <c:v>Mês 4</c:v>
                </c:pt>
              </c:strCache>
            </c:strRef>
          </c:cat>
          <c:val>
            <c:numRef>
              <c:f>Plan1!$B$159:$E$159</c:f>
              <c:numCache>
                <c:formatCode>0.0%</c:formatCode>
                <c:ptCount val="4"/>
                <c:pt idx="0">
                  <c:v>0.219</c:v>
                </c:pt>
                <c:pt idx="1">
                  <c:v>0.29099999999999998</c:v>
                </c:pt>
                <c:pt idx="2">
                  <c:v>0.64600000000000002</c:v>
                </c:pt>
                <c:pt idx="3">
                  <c:v>0.67700000000000005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213184"/>
        <c:axId val="85214720"/>
      </c:barChart>
      <c:catAx>
        <c:axId val="8521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214720"/>
        <c:crosses val="autoZero"/>
        <c:auto val="1"/>
        <c:lblAlgn val="ctr"/>
        <c:lblOffset val="100"/>
        <c:noMultiLvlLbl val="0"/>
      </c:catAx>
      <c:valAx>
        <c:axId val="8521472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5213184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Plan1!$A$177</c:f>
              <c:strCache>
                <c:ptCount val="1"/>
                <c:pt idx="0">
                  <c:v>Proporção de mulheres com registro adequado da mamografia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779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779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-0.38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558E-3"/>
                  <c:y val="-0.38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Plan1!$B$176:$E$176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 </c:v>
                </c:pt>
                <c:pt idx="3">
                  <c:v>Mês 4</c:v>
                </c:pt>
              </c:strCache>
            </c:strRef>
          </c:cat>
          <c:val>
            <c:numRef>
              <c:f>Plan1!$B$177:$E$177</c:f>
              <c:numCache>
                <c:formatCode>0.0%</c:formatCode>
                <c:ptCount val="4"/>
                <c:pt idx="0">
                  <c:v>9.1999999999999998E-2</c:v>
                </c:pt>
                <c:pt idx="1">
                  <c:v>9.1999999999999998E-2</c:v>
                </c:pt>
                <c:pt idx="2">
                  <c:v>0.85499999999999998</c:v>
                </c:pt>
                <c:pt idx="3">
                  <c:v>0.85499999999999998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244160"/>
        <c:axId val="85245952"/>
      </c:barChart>
      <c:catAx>
        <c:axId val="8524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245952"/>
        <c:crosses val="autoZero"/>
        <c:auto val="1"/>
        <c:lblAlgn val="ctr"/>
        <c:lblOffset val="100"/>
        <c:noMultiLvlLbl val="0"/>
      </c:catAx>
      <c:valAx>
        <c:axId val="8524595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5244160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D9AE6-5E03-4B02-9F63-025D0655471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9B7F6-2C46-444A-9C11-B9A1DA5FE7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1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B7F6-2C46-444A-9C11-B9A1DA5FE7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36B45-252E-4073-80F7-697EAEA7E7D6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6004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2800" dirty="0">
                <a:latin typeface="Arial" pitchFamily="34" charset="0"/>
              </a:rPr>
              <a:t>Melhoria </a:t>
            </a:r>
            <a:r>
              <a:rPr lang="pt-BR" sz="2800" dirty="0" smtClean="0">
                <a:latin typeface="Arial" pitchFamily="34" charset="0"/>
              </a:rPr>
              <a:t>da prevenção  </a:t>
            </a:r>
            <a:r>
              <a:rPr lang="pt-BR" sz="2800" dirty="0">
                <a:latin typeface="Arial" pitchFamily="34" charset="0"/>
              </a:rPr>
              <a:t>do </a:t>
            </a:r>
            <a:r>
              <a:rPr lang="pt-BR" sz="2800" dirty="0" smtClean="0">
                <a:latin typeface="Arial" pitchFamily="34" charset="0"/>
              </a:rPr>
              <a:t>câncer </a:t>
            </a:r>
            <a:r>
              <a:rPr lang="pt-BR" sz="2800" dirty="0">
                <a:latin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</a:rPr>
              <a:t>colo </a:t>
            </a:r>
            <a:r>
              <a:rPr lang="pt-BR" sz="2800" dirty="0">
                <a:latin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</a:rPr>
              <a:t>útero </a:t>
            </a:r>
            <a:r>
              <a:rPr lang="pt-BR" sz="2800" dirty="0">
                <a:latin typeface="Arial" pitchFamily="34" charset="0"/>
              </a:rPr>
              <a:t>e </a:t>
            </a:r>
            <a:r>
              <a:rPr lang="pt-BR" sz="2800" dirty="0" smtClean="0">
                <a:latin typeface="Arial" pitchFamily="34" charset="0"/>
              </a:rPr>
              <a:t>controle do câncer </a:t>
            </a:r>
            <a:r>
              <a:rPr lang="pt-BR" sz="2800" dirty="0">
                <a:latin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</a:rPr>
              <a:t>mama </a:t>
            </a:r>
            <a:r>
              <a:rPr lang="pt-BR" sz="2800" dirty="0">
                <a:latin typeface="Arial" pitchFamily="34" charset="0"/>
              </a:rPr>
              <a:t>na ESF de </a:t>
            </a:r>
            <a:r>
              <a:rPr lang="pt-BR" sz="2800" dirty="0" smtClean="0">
                <a:latin typeface="Arial" pitchFamily="34" charset="0"/>
              </a:rPr>
              <a:t>Conceição, Nova </a:t>
            </a:r>
            <a:r>
              <a:rPr lang="pt-BR" sz="2800" dirty="0">
                <a:latin typeface="Arial" pitchFamily="34" charset="0"/>
              </a:rPr>
              <a:t>Cruz /RN.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87824" y="4077072"/>
            <a:ext cx="585735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Niuvis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Avila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Aldana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Eliane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Carloni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Silva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7211" y="58052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31640" y="18864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>
                <a:solidFill>
                  <a:srgbClr val="FF0000"/>
                </a:solidFill>
              </a:rPr>
              <a:t>Logística</a:t>
            </a:r>
            <a:endParaRPr lang="pt-BR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Protocolo: Controle dos cânceres do colo do útero e da mama, (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MS, 2013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Prontuários individuais;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Ficha Espelho;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coleta de dados.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91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OBJETIVOS ESPECÍFICOS/METAS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Ampliar a cobertura de detecção precoce do câncer de colo e do câncer de mama.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Meta 1.1: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de útero das mulheres na faixa etária entre 25 e 64 anos de idade para 80% na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Conceição.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Meta 1.2: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mama das mulheres na faixa etária entre 50 e 69 anos de idade para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84%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na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Conceição.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67,7% = 310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programa de atenção detecção precoce do câncer de colo </a:t>
            </a: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uterino.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1" y="5085184"/>
            <a:ext cx="7677091" cy="114984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1: </a:t>
            </a:r>
            <a:r>
              <a:rPr lang="pt-BR" sz="2000" dirty="0"/>
              <a:t>Proporção de mulheres entre 25 e </a:t>
            </a:r>
            <a:r>
              <a:rPr lang="pt-BR" sz="2000" dirty="0" smtClean="0"/>
              <a:t>64 </a:t>
            </a:r>
            <a:r>
              <a:rPr lang="pt-BR" sz="2000" dirty="0"/>
              <a:t>anos com exame em dia para detecção precoce do câncer de colo de útero, Nova Cruz/RN, 2015.</a:t>
            </a:r>
            <a:endParaRPr lang="en-US" sz="2000" dirty="0"/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220072" y="4725144"/>
            <a:ext cx="3852522" cy="1303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80112" y="6190940"/>
            <a:ext cx="3108281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Meta: 80%</a:t>
            </a:r>
            <a:endParaRPr lang="pt-B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12245916"/>
              </p:ext>
            </p:extLst>
          </p:nvPr>
        </p:nvGraphicFramePr>
        <p:xfrm>
          <a:off x="1763688" y="1654451"/>
          <a:ext cx="6516216" cy="343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85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85,5%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112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detecção precoce do câncer de </a:t>
            </a:r>
            <a:r>
              <a:rPr lang="pt-B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619672" y="4941168"/>
            <a:ext cx="7452922" cy="10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Figura 2:</a:t>
            </a:r>
            <a:r>
              <a:rPr lang="pt-BR" sz="2000" dirty="0"/>
              <a:t>Proporção de mulheres entre 50 e 69 anos com exame em dia para detecção precoce de câncer de mama, Nova Cruz, 2015</a:t>
            </a:r>
            <a:endParaRPr lang="en-US" sz="2000" dirty="0"/>
          </a:p>
          <a:p>
            <a:pPr algn="just"/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80112" y="6190940"/>
            <a:ext cx="3108281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Meta: 84%</a:t>
            </a:r>
            <a:endParaRPr lang="pt-B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219489175"/>
              </p:ext>
            </p:extLst>
          </p:nvPr>
        </p:nvGraphicFramePr>
        <p:xfrm>
          <a:off x="1691680" y="1412776"/>
          <a:ext cx="666083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4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Dificuldades na meta de cobertura: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Atraso no município para agendamento  das mamografia;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Insatisfação da população pelo atraso de resultado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citopatologico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distancia de algumas usuárias da  área e a unidade;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Não presencia de carro fixo na unidade para a busca de aquelas usuárias com exame em atraso.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7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35416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/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>
                <a:solidFill>
                  <a:srgbClr val="FF0000"/>
                </a:solidFill>
              </a:rPr>
              <a:t/>
            </a:r>
            <a:br>
              <a:rPr lang="pt-BR" sz="2800" b="1" dirty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/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>
                <a:solidFill>
                  <a:srgbClr val="FF0000"/>
                </a:solidFill>
              </a:rPr>
              <a:t/>
            </a:r>
            <a:br>
              <a:rPr lang="pt-BR" sz="2800" b="1" dirty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Objetivo </a:t>
            </a:r>
            <a:r>
              <a:rPr lang="pt-BR" sz="2800" b="1" dirty="0">
                <a:solidFill>
                  <a:srgbClr val="FF0000"/>
                </a:solidFill>
              </a:rPr>
              <a:t>2:</a:t>
            </a:r>
            <a:r>
              <a:rPr lang="pt-BR" sz="2800" dirty="0"/>
              <a:t> Melhorar a qualidade do atendimento das mulheres que realizam detecção precoce de câncer de colo de útero e de mama na unidade de saúde.</a:t>
            </a:r>
            <a:br>
              <a:rPr lang="pt-BR" sz="2800" dirty="0"/>
            </a:br>
            <a:r>
              <a:rPr lang="pt-BR" sz="2800" dirty="0"/>
              <a:t> </a:t>
            </a:r>
            <a:br>
              <a:rPr lang="pt-BR" sz="2800" dirty="0"/>
            </a:br>
            <a:r>
              <a:rPr lang="pt-BR" sz="2800" dirty="0"/>
              <a:t>.</a:t>
            </a:r>
            <a:br>
              <a:rPr lang="pt-BR" sz="2800" dirty="0"/>
            </a:br>
            <a:r>
              <a:rPr lang="pt-BR" sz="2800" dirty="0"/>
              <a:t> 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2.1. Obter 100% de coleta de amostras satisfatórias do exame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de colo de útero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effectLst/>
              </a:rPr>
              <a:t/>
            </a:r>
            <a:br>
              <a:rPr lang="pt-BR" sz="2400" dirty="0" smtClean="0">
                <a:effectLst/>
              </a:rPr>
            </a:br>
            <a:r>
              <a:rPr lang="pt-BR" sz="40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40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coleta de amostras satisfatórias do exame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colo de útero.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3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/>
            </a:r>
            <a:br>
              <a:rPr lang="pt-BR" sz="4000" b="1" dirty="0" smtClean="0">
                <a:solidFill>
                  <a:srgbClr val="FF0000"/>
                </a:solidFill>
              </a:rPr>
            </a:br>
            <a:r>
              <a:rPr lang="pt-BR" sz="4000" b="1" dirty="0">
                <a:solidFill>
                  <a:srgbClr val="FF0000"/>
                </a:solidFill>
              </a:rPr>
              <a:t/>
            </a:r>
            <a:br>
              <a:rPr lang="pt-BR" sz="4000" b="1" dirty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t-B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Melhorar a adesão das mulheres à realização de exame </a:t>
            </a:r>
            <a:r>
              <a:rPr lang="pt-BR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colo de útero e mamografia.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sz="2400" dirty="0" smtClean="0"/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3.1. Identificar 100% das mulheres com exame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alterado sem acompanhamento pela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Conceição.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3.2. Identificar 100% das mulheres com mamografia alterada sem acompanhamento pela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Conceição.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3.3. Realizar busca ativa em 100% de mulheres com exame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alterado sem acompanhamento pela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ESF Conceição.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3.4. Realizar busca ativa em 100% de mulheres com mamografia alterada sem acompanhamento pela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Conceição.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 100% alcançada na identificação de mulheres com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mamografia alterada.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necessário fazer busca ativa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apenas uma usuária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resultados alterados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 acompanhamento especializado.</a:t>
            </a:r>
            <a:endParaRPr lang="pt-BR" sz="2200" b="1" dirty="0">
              <a:cs typeface="Arial" pitchFamily="34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925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sz="2400" dirty="0" smtClean="0"/>
          </a:p>
          <a:p>
            <a:pPr marL="82296" indent="0" algn="just">
              <a:buNone/>
            </a:pP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AÇÃO </a:t>
            </a: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PROGRAMÁTICA</a:t>
            </a:r>
            <a:r>
              <a:rPr lang="pt-BR" sz="2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400" dirty="0"/>
          </a:p>
          <a:p>
            <a:r>
              <a:rPr lang="pt-BR" sz="2200" dirty="0" smtClean="0">
                <a:latin typeface="Arial" panose="020B0604020202020204" pitchFamily="34" charset="0"/>
                <a:cs typeface="Arial" pitchFamily="34" charset="0"/>
              </a:rPr>
              <a:t>Alta </a:t>
            </a:r>
            <a:r>
              <a:rPr lang="pt-BR" sz="2200" dirty="0">
                <a:latin typeface="Arial" panose="020B0604020202020204" pitchFamily="34" charset="0"/>
                <a:cs typeface="Arial" pitchFamily="34" charset="0"/>
              </a:rPr>
              <a:t>incidência e mortalidade no mundo e no Brasil relacionado ao Câncer de Mama e Colo de </a:t>
            </a:r>
            <a:r>
              <a:rPr lang="pt-BR" sz="2200" dirty="0" smtClean="0">
                <a:latin typeface="Arial" panose="020B0604020202020204" pitchFamily="34" charset="0"/>
                <a:cs typeface="Arial" pitchFamily="34" charset="0"/>
              </a:rPr>
              <a:t>Útero;</a:t>
            </a: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câncer de mama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é 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segunda causa de morte nas mulheres brasileiras e o câncer de colo de útero 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terceiro;</a:t>
            </a: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As unidades de saúde são a porta de entrada ao sistema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saúde devendo ter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ações 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implantação de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estratégias efetivas de controle do câncer de mama e colo uterino que incluam a promoção à saúde, prevenção e detecção precoce necessário para ajudar a diminuir estes índices de morbimortalidade no Brasil por estes cânceres.</a:t>
            </a:r>
            <a:endParaRPr lang="es-ES" sz="2200" dirty="0"/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4: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 </a:t>
            </a:r>
            <a:b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4.1. </a:t>
            </a:r>
            <a:r>
              <a:rPr lang="pt-BR" sz="2200" dirty="0" smtClean="0"/>
              <a:t>Manter </a:t>
            </a:r>
            <a:r>
              <a:rPr lang="pt-BR" sz="2200" dirty="0"/>
              <a:t>registro da coleta de exame </a:t>
            </a:r>
            <a:r>
              <a:rPr lang="pt-BR" sz="2200" dirty="0" err="1"/>
              <a:t>citopatológico</a:t>
            </a:r>
            <a:r>
              <a:rPr lang="pt-BR" sz="2200" dirty="0"/>
              <a:t> de colo de útero em registro específico em 100% das mulheres cadastradas na ESF </a:t>
            </a:r>
            <a:r>
              <a:rPr lang="pt-BR" sz="2200" dirty="0" smtClean="0"/>
              <a:t>Conceição.</a:t>
            </a:r>
          </a:p>
          <a:p>
            <a:endParaRPr lang="pt-BR" sz="2200" dirty="0"/>
          </a:p>
          <a:p>
            <a:r>
              <a:rPr lang="pt-BR" sz="2200" dirty="0"/>
              <a:t>Meta 4.2. Manter registro da realização da mamografia em registro específico em 100% das mulheres cadastradas na ESF </a:t>
            </a:r>
            <a:r>
              <a:rPr lang="pt-BR" sz="2200" dirty="0" smtClean="0"/>
              <a:t>Conceição.</a:t>
            </a: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971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Resultados</a:t>
            </a:r>
            <a:r>
              <a:rPr lang="pt-BR" b="1" dirty="0" smtClean="0"/>
              <a:t>: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de 67,7%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mulheres com registro adequado do exame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colo de útero,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993421"/>
              </p:ext>
            </p:extLst>
          </p:nvPr>
        </p:nvGraphicFramePr>
        <p:xfrm>
          <a:off x="2123728" y="1556792"/>
          <a:ext cx="5987182" cy="36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123728" y="544522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3: </a:t>
            </a:r>
            <a:r>
              <a:rPr lang="pt-BR" dirty="0"/>
              <a:t>Proporção de mulheres com registro adequado do exame </a:t>
            </a:r>
            <a:r>
              <a:rPr lang="pt-BR" dirty="0" err="1"/>
              <a:t>citopatológico</a:t>
            </a:r>
            <a:r>
              <a:rPr lang="pt-BR" dirty="0"/>
              <a:t> de colo de útero, Nova Cruz/ RN,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Resultados</a:t>
            </a:r>
            <a:r>
              <a:rPr lang="pt-BR" b="1" dirty="0" smtClean="0"/>
              <a:t>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85,5%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mulheres com registro adequado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mamografia.</a:t>
            </a: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2123728" y="544522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4: </a:t>
            </a:r>
            <a:r>
              <a:rPr lang="pt-BR" dirty="0"/>
              <a:t>Proporção de mulheres com registro adequado da mamografia, Nova Cruz/RN,2015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478255"/>
              </p:ext>
            </p:extLst>
          </p:nvPr>
        </p:nvGraphicFramePr>
        <p:xfrm>
          <a:off x="2051720" y="1447800"/>
          <a:ext cx="6192688" cy="399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58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</a:t>
            </a:r>
            <a:r>
              <a:rPr lang="pt-BR" sz="3100" dirty="0" smtClean="0"/>
              <a:t> </a:t>
            </a:r>
            <a:r>
              <a:rPr lang="pt-BR" sz="3200" dirty="0">
                <a:effectLst/>
              </a:rPr>
              <a:t>Mapear as mulheres de risco para câncer de colo de útero e de mama.</a:t>
            </a:r>
            <a:br>
              <a:rPr lang="pt-BR" sz="3200" dirty="0">
                <a:effectLst/>
              </a:rPr>
            </a:br>
            <a:r>
              <a:rPr lang="pt-BR" sz="4400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pt-BR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5.1 Pesquisar sinais de alerta para câncer de colo de útero em 100% das mulheres entre 25 e 64 anos.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5.2 Realizar avaliação de risco para câncer de mama em 100% das mulheres entre 50 e 69 anos.</a:t>
            </a:r>
          </a:p>
          <a:p>
            <a:pPr marL="82296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92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100% alcançada em relação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á pesquisa de sinais de alerta para câncer do colo do útero e com avaliação de risco para câncer de mamas.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/>
              </a:rPr>
              <a:t>Resultados: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32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Objetivo 6:</a:t>
            </a:r>
            <a:r>
              <a:rPr lang="pt-BR" sz="2800" dirty="0">
                <a:effectLst/>
                <a:cs typeface="Arial" pitchFamily="34" charset="0"/>
              </a:rPr>
              <a:t>Promover a saúde das mulheres que realizam detecção precoce de câncer de colo de útero e de mama na unidade de saúde</a:t>
            </a: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lang="pt-BR" sz="2800" dirty="0">
                <a:effectLst/>
                <a:latin typeface="Arial" pitchFamily="34" charset="0"/>
                <a:cs typeface="Arial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 algn="just"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6.1. Orientar 100% das mulheres cadastradas na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sobre doenças sexualmente transmissíveis (DST) e fatores de risco para câncer de colo de útero.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6.2. Orientar 100% das mulheres cadastradas na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ESF,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sobre doenças sexualmente transmissíveis (DST) e fatores de risco para câncer de mama.</a:t>
            </a:r>
          </a:p>
          <a:p>
            <a:pPr marL="82296" indent="0" algn="just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endParaRPr lang="pt-BR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100% alcançada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de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100% das mulheres cadastradas na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Conceição,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sobre doenças sexualmente transmissíveis (DST) e fatores de risco para câncer de colo de útero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100% alcançada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100% das mulheres cadastradas na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Conceição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sobre doenças sexualmente transmissíveis (DST) e fatores de risco para câncer de mama.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6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pPr marL="82296" indent="0" algn="just">
              <a:lnSpc>
                <a:spcPct val="17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Reviu as atribuições de cada profissional;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eixou de ser médico centrada;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equipe.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Trabalho integrado da equipe;</a:t>
            </a:r>
          </a:p>
          <a:p>
            <a:pPr algn="just">
              <a:lnSpc>
                <a:spcPct val="16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qualificado,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discussão de grupo, as palestras educativas, as reuniões da equipe e com a comunidade entre outras.</a:t>
            </a:r>
          </a:p>
          <a:p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6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b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Reorganização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trabalho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ESF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Melhoro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adesão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comunidade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com 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equipe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Impacto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outros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serviços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oferecidos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aumento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cobertura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consulta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cirugião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dental e testes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rápidos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Permitiou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organizar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outras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ações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prográmaticas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puericultura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o pre-natal 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47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Impacto na comunidade pela divulgação feita da intervenção;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Satisfação com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 prioridade no atendimento e o agendamento das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consulta para os rastreamento destes canceres;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Ampliação da cobertura destes rastreamentos;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Maior participação da população nas atividades coletivas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5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sz="2400" dirty="0" smtClean="0"/>
          </a:p>
          <a:p>
            <a:pPr marL="82296" indent="0" algn="just">
              <a:buNone/>
            </a:pPr>
            <a:r>
              <a:rPr lang="pt-BR" sz="2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MUNICÍPIO</a:t>
            </a:r>
            <a:r>
              <a:rPr lang="pt-BR" sz="2600" b="1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Cidade de Nova Cruz-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35.741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habitantes/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décimo segundo município mais populoso 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26 Unidades Básicas de Saúde (UBS) nenhuma tradicional e oito destas UBS são urbanas.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equipes de Estratégia da Saúde familiar (ESF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)- zona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rural com cinco equipes de saúde desenvolvendo seu trabalho em duas ou mais unidades básicas que incluem a população da sua área de abrangência.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Núcleos de Atenção a Saúde da Família (NASF)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1(CEO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) Centro de especialidades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odontológicas;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Municipal- sem serviço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maternidade ou internação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pediátrica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Centro de Atenção Psicossocial (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CAPS);</a:t>
            </a: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município dispõe de serviços e exames complementares.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Reflexão crítica sobre aprendizagem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78376" y="1412776"/>
            <a:ext cx="7498080" cy="4800600"/>
          </a:xfrm>
        </p:spPr>
        <p:txBody>
          <a:bodyPr>
            <a:norm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Aprimoramento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 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qualificação da prática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profissional;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 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vida das pessoas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 comunidade;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de vínculos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a comunidade e 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equipe;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Incorporação das ações na rotina de trabalho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Expansão das ações para outras ações programáticas.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Imagem 22" descr="D:\01022015\fotos\tcc\IMG-20150310-WA00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76464" cy="45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7525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587727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Atividades coletivas com as mulheres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3" y="2996952"/>
            <a:ext cx="4814800" cy="3827125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356992"/>
            <a:ext cx="4139952" cy="345504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pt-B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da unidade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 </a:t>
            </a:r>
          </a:p>
          <a:p>
            <a:pPr algn="just"/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Equipe Saúde da família-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Conceição 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Trigueiro</a:t>
            </a:r>
            <a:endParaRPr lang="pt-BR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opulação 2078 pessoas: Rural.</a:t>
            </a: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precária e falta de materiais e insumos;</a:t>
            </a: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Temos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 458 mulheres de 25 a 64 anos e 131 de 50 a 69 anos.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 Saúde Bucal desenvolvida em carro móvel.</a:t>
            </a: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da área rural e unidade.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u="sng" dirty="0"/>
              <a:t>Antes da intervenção</a:t>
            </a:r>
            <a:r>
              <a:rPr lang="pt-BR" sz="4000" dirty="0"/>
              <a:t>: 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estruturadas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 forma oportunista no caso de rastreamento do câncer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mama;</a:t>
            </a:r>
          </a:p>
          <a:p>
            <a:pPr algn="just">
              <a:buFont typeface="Arial" pitchFamily="34" charset="0"/>
              <a:buChar char="•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ão havia um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registro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satisfatório, sem 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dados da mamografia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registrados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, sem formulário de rastreamento do câncer de mama e da ficha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atendimento;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Falta de capacitação da equipe;</a:t>
            </a:r>
          </a:p>
          <a:p>
            <a:pPr algn="just">
              <a:buFont typeface="Arial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Baixa adesão 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população ;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atividades de rastreamento destes cânceres eram puramente atribuição da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médica.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Objetivo geral</a:t>
            </a: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Melhorar a </a:t>
            </a:r>
            <a:r>
              <a:rPr lang="pt-BR" dirty="0">
                <a:latin typeface="Arial" pitchFamily="34" charset="0"/>
                <a:cs typeface="Arial" pitchFamily="34" charset="0"/>
              </a:rPr>
              <a:t>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revenção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</a:t>
            </a:r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âncer </a:t>
            </a:r>
            <a:r>
              <a:rPr lang="pt-BR">
                <a:latin typeface="Arial" pitchFamily="34" charset="0"/>
                <a:cs typeface="Arial" pitchFamily="34" charset="0"/>
              </a:rPr>
              <a:t>de </a:t>
            </a:r>
            <a:r>
              <a:rPr lang="pt-BR">
                <a:latin typeface="Arial" pitchFamily="34" charset="0"/>
                <a:cs typeface="Arial" pitchFamily="34" charset="0"/>
              </a:rPr>
              <a:t>c</a:t>
            </a:r>
            <a:r>
              <a:rPr lang="pt-BR" smtClean="0">
                <a:latin typeface="Arial" pitchFamily="34" charset="0"/>
                <a:cs typeface="Arial" pitchFamily="34" charset="0"/>
              </a:rPr>
              <a:t>olo </a:t>
            </a:r>
            <a:r>
              <a:rPr lang="pt-BR">
                <a:latin typeface="Arial" pitchFamily="34" charset="0"/>
                <a:cs typeface="Arial" pitchFamily="34" charset="0"/>
              </a:rPr>
              <a:t>de </a:t>
            </a:r>
            <a:r>
              <a:rPr lang="pt-BR" smtClean="0">
                <a:latin typeface="Arial" pitchFamily="34" charset="0"/>
                <a:cs typeface="Arial" pitchFamily="34" charset="0"/>
              </a:rPr>
              <a:t>útero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controle </a:t>
            </a:r>
            <a:r>
              <a:rPr lang="pt-BR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smtClean="0">
                <a:latin typeface="Arial" pitchFamily="34" charset="0"/>
                <a:cs typeface="Arial" pitchFamily="34" charset="0"/>
              </a:rPr>
              <a:t>âncer </a:t>
            </a:r>
            <a:r>
              <a:rPr lang="pt-BR">
                <a:latin typeface="Arial" pitchFamily="34" charset="0"/>
                <a:cs typeface="Arial" pitchFamily="34" charset="0"/>
              </a:rPr>
              <a:t>de </a:t>
            </a:r>
            <a:r>
              <a:rPr lang="pt-BR" dirty="0">
                <a:latin typeface="Arial" pitchFamily="34" charset="0"/>
                <a:cs typeface="Arial" pitchFamily="34" charset="0"/>
              </a:rPr>
              <a:t>m</a:t>
            </a:r>
            <a:r>
              <a:rPr lang="pt-BR" smtClean="0">
                <a:latin typeface="Arial" pitchFamily="34" charset="0"/>
                <a:cs typeface="Arial" pitchFamily="34" charset="0"/>
              </a:rPr>
              <a:t>ama </a:t>
            </a:r>
            <a:r>
              <a:rPr lang="pt-BR" dirty="0">
                <a:latin typeface="Arial" pitchFamily="34" charset="0"/>
                <a:cs typeface="Arial" pitchFamily="34" charset="0"/>
              </a:rPr>
              <a:t>das mulheres na ESF de Conceição, Nova Cruz /RN.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/>
              <a:ea typeface="Calibri"/>
              <a:cs typeface="Times New Roman"/>
            </a:endParaRPr>
          </a:p>
          <a:p>
            <a:endParaRPr lang="pt-BR" dirty="0"/>
          </a:p>
          <a:p>
            <a:pPr marL="82296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desenvolvidas nos seguintes eixos: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onitoramento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avaliação.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rganização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gestão 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ngajamento público. 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ualificação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da prática clínica.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Metodologia/Ações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Intervenção de 4 meses, 16 semanas com 12 semanas presenciais do especializando.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População alvo: Estimativa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458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mulheres entre 25-64 anos de idade para prevenção de câncer de colo uterino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mulheres entre 50 e 69 anos de idade para prevenção de câncer de mama.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da população alvo.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individual na UBS e visita domiciliar.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Qualificação/treinamento da equipe.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de consultas;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 de faltosas e busca ativa;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Atividade educativa com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população;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 de equipe;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318</TotalTime>
  <Words>1490</Words>
  <Application>Microsoft Office PowerPoint</Application>
  <PresentationFormat>Apresentação na tela (4:3)</PresentationFormat>
  <Paragraphs>193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Solstício</vt:lpstr>
      <vt:lpstr>UNIVERSIDADE ABERTA DO SUS UNIVERSIDADE FEDERAL DE PELOTAS Especialização em Saúde da Família Modalidade a Distância Turma 8 </vt:lpstr>
      <vt:lpstr>INTRODUÇÃO</vt:lpstr>
      <vt:lpstr>INTRODUÇÃO</vt:lpstr>
      <vt:lpstr>INTRODUÇÃO</vt:lpstr>
      <vt:lpstr>Antes da intervenção:  </vt:lpstr>
      <vt:lpstr>Objetivo geral</vt:lpstr>
      <vt:lpstr>Metodologia</vt:lpstr>
      <vt:lpstr>Metodologia/Ações</vt:lpstr>
      <vt:lpstr>Metodologia/Ações</vt:lpstr>
      <vt:lpstr>Logística</vt:lpstr>
      <vt:lpstr>OBJETIVOS ESPECÍFICOS/METAS</vt:lpstr>
      <vt:lpstr>   Resultado: 67,7% = 310  Cobertura do programa de atenção detecção precoce do câncer de colo uterino.    </vt:lpstr>
      <vt:lpstr>   Resultado: 85,5% = 112 Cobertura do programa de atenção detecção precoce do câncer de mama.    </vt:lpstr>
      <vt:lpstr>Dificuldades na meta de cobertura:</vt:lpstr>
      <vt:lpstr>    Objetivo 2: Melhorar a qualidade do atendimento das mulheres que realizam detecção precoce de câncer de colo de útero e de mama na unidade de saúde.   .   </vt:lpstr>
      <vt:lpstr> Resultado:</vt:lpstr>
      <vt:lpstr>  Objetivo 3: Melhorar a adesão das mulheres à realização de exame citopatológico de colo de útero e mamografia.</vt:lpstr>
      <vt:lpstr>Apresentação do PowerPoint</vt:lpstr>
      <vt:lpstr>Resultados:</vt:lpstr>
      <vt:lpstr>Objetivo 4: Melhorar o registro das informações  </vt:lpstr>
      <vt:lpstr>Resultados: meta de 67,7% de mulheres com registro adequado do exame citopatológico de colo de útero,</vt:lpstr>
      <vt:lpstr>Resultados: meta de 85,5% de mulheres com registro adequado de mamografia.</vt:lpstr>
      <vt:lpstr>  Objetivo 5: Mapear as mulheres de risco para câncer de colo de útero e de mama. .</vt:lpstr>
      <vt:lpstr>Resultados:</vt:lpstr>
      <vt:lpstr>Objetivo 6:Promover a saúde das mulheres que realizam detecção precoce de câncer de colo de útero e de mama na unidade de saúde. </vt:lpstr>
      <vt:lpstr>Resultados:</vt:lpstr>
      <vt:lpstr>Discussão</vt:lpstr>
      <vt:lpstr>Importância da intervenção para SERVIÇO </vt:lpstr>
      <vt:lpstr>Importância da intervenção para COMUNIDADE </vt:lpstr>
      <vt:lpstr>Reflexão crítica sobre aprendizagem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Windows7</cp:lastModifiedBy>
  <cp:revision>31</cp:revision>
  <dcterms:created xsi:type="dcterms:W3CDTF">2015-08-05T17:36:44Z</dcterms:created>
  <dcterms:modified xsi:type="dcterms:W3CDTF">2015-09-15T15:47:15Z</dcterms:modified>
</cp:coreProperties>
</file>