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7" r:id="rId4"/>
    <p:sldId id="292" r:id="rId5"/>
    <p:sldId id="258" r:id="rId6"/>
    <p:sldId id="259" r:id="rId7"/>
    <p:sldId id="288" r:id="rId8"/>
    <p:sldId id="260" r:id="rId9"/>
    <p:sldId id="289" r:id="rId10"/>
    <p:sldId id="264" r:id="rId11"/>
    <p:sldId id="295" r:id="rId12"/>
    <p:sldId id="291" r:id="rId13"/>
    <p:sldId id="265" r:id="rId14"/>
    <p:sldId id="296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97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39129483814523"/>
          <c:y val="5.1400554097404488E-2"/>
          <c:w val="0.85083092738407728"/>
          <c:h val="0.8465084572761739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Plan1!$B$273:$E$273</c:f>
              <c:strCache>
                <c:ptCount val="4"/>
                <c:pt idx="0">
                  <c:v>Mês 1/ 26</c:v>
                </c:pt>
                <c:pt idx="1">
                  <c:v>Mês 2/ 31</c:v>
                </c:pt>
                <c:pt idx="2">
                  <c:v>Mês 3/ 34</c:v>
                </c:pt>
                <c:pt idx="3">
                  <c:v>Mês 4/ 34</c:v>
                </c:pt>
              </c:strCache>
            </c:strRef>
          </c:cat>
          <c:val>
            <c:numRef>
              <c:f>Plan1!$B$274:$E$274</c:f>
              <c:numCache>
                <c:formatCode>0.0%</c:formatCode>
                <c:ptCount val="4"/>
                <c:pt idx="0">
                  <c:v>0.76500000000000012</c:v>
                </c:pt>
                <c:pt idx="1">
                  <c:v>0.91200000000000003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003264"/>
        <c:axId val="21025536"/>
      </c:barChart>
      <c:catAx>
        <c:axId val="21003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1025536"/>
        <c:crosses val="autoZero"/>
        <c:auto val="1"/>
        <c:lblAlgn val="ctr"/>
        <c:lblOffset val="100"/>
        <c:noMultiLvlLbl val="0"/>
      </c:catAx>
      <c:valAx>
        <c:axId val="2102553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1003264"/>
        <c:crosses val="autoZero"/>
        <c:crossBetween val="between"/>
        <c:majorUnit val="0.1"/>
        <c:minorUnit val="2.0000000000000007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1975065616798"/>
          <c:y val="3.0831228624714799E-2"/>
          <c:w val="0.85792966851365815"/>
          <c:h val="0.8712335916135417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3"/>
              <c:layout>
                <c:manualLayout>
                  <c:x val="7.7160493827160516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Plan1!$B$168:$E$168</c:f>
              <c:strCache>
                <c:ptCount val="4"/>
                <c:pt idx="0">
                  <c:v>Mês 1 /22</c:v>
                </c:pt>
                <c:pt idx="1">
                  <c:v>Mês 2/26</c:v>
                </c:pt>
                <c:pt idx="2">
                  <c:v>Mês 3/29</c:v>
                </c:pt>
                <c:pt idx="3">
                  <c:v>Mês 4/34</c:v>
                </c:pt>
              </c:strCache>
            </c:strRef>
          </c:cat>
          <c:val>
            <c:numRef>
              <c:f>Plan1!$B$169:$E$169</c:f>
              <c:numCache>
                <c:formatCode>0.0%</c:formatCode>
                <c:ptCount val="4"/>
                <c:pt idx="0">
                  <c:v>0.65400000000000014</c:v>
                </c:pt>
                <c:pt idx="1">
                  <c:v>0.67600000000000016</c:v>
                </c:pt>
                <c:pt idx="2">
                  <c:v>0.93500000000000005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454144"/>
        <c:axId val="57769984"/>
      </c:barChart>
      <c:catAx>
        <c:axId val="764541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57769984"/>
        <c:crosses val="autoZero"/>
        <c:auto val="1"/>
        <c:lblAlgn val="ctr"/>
        <c:lblOffset val="100"/>
        <c:noMultiLvlLbl val="0"/>
      </c:catAx>
      <c:valAx>
        <c:axId val="5776998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76454144"/>
        <c:crosses val="autoZero"/>
        <c:crossBetween val="between"/>
        <c:majorUnit val="0.1"/>
        <c:minorUnit val="2.0000000000000007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05796150481189"/>
          <c:y val="2.8252405949256338E-2"/>
          <c:w val="0.84249759405074354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3"/>
              <c:layout>
                <c:manualLayout>
                  <c:x val="-2.1872265966754169E-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Plan1!$B$168:$E$168</c:f>
              <c:strCache>
                <c:ptCount val="4"/>
                <c:pt idx="0">
                  <c:v>Mês 1 /22</c:v>
                </c:pt>
                <c:pt idx="1">
                  <c:v>Mês 2/26</c:v>
                </c:pt>
                <c:pt idx="2">
                  <c:v>Mês 3/29</c:v>
                </c:pt>
                <c:pt idx="3">
                  <c:v>Mês 4/34</c:v>
                </c:pt>
              </c:strCache>
            </c:strRef>
          </c:cat>
          <c:val>
            <c:numRef>
              <c:f>Plan1!$B$169:$E$169</c:f>
              <c:numCache>
                <c:formatCode>0.0%</c:formatCode>
                <c:ptCount val="4"/>
                <c:pt idx="0">
                  <c:v>0.65400000000000014</c:v>
                </c:pt>
                <c:pt idx="1">
                  <c:v>0.67600000000000016</c:v>
                </c:pt>
                <c:pt idx="2">
                  <c:v>0.93500000000000005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15072"/>
        <c:axId val="76916608"/>
      </c:barChart>
      <c:catAx>
        <c:axId val="76915072"/>
        <c:scaling>
          <c:orientation val="minMax"/>
        </c:scaling>
        <c:delete val="0"/>
        <c:axPos val="b"/>
        <c:majorTickMark val="none"/>
        <c:minorTickMark val="none"/>
        <c:tickLblPos val="nextTo"/>
        <c:crossAx val="76916608"/>
        <c:crosses val="autoZero"/>
        <c:auto val="1"/>
        <c:lblAlgn val="ctr"/>
        <c:lblOffset val="100"/>
        <c:noMultiLvlLbl val="0"/>
      </c:catAx>
      <c:valAx>
        <c:axId val="7691660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76915072"/>
        <c:crosses val="autoZero"/>
        <c:crossBetween val="between"/>
        <c:majorUnit val="0.1"/>
        <c:minorUnit val="2.0000000000000007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Plan1!$B$203:$E$203</c:f>
              <c:strCache>
                <c:ptCount val="4"/>
                <c:pt idx="0">
                  <c:v>Mês 1 /2</c:v>
                </c:pt>
                <c:pt idx="1">
                  <c:v>Mês 2/5</c:v>
                </c:pt>
                <c:pt idx="2">
                  <c:v>Mês 3/3</c:v>
                </c:pt>
                <c:pt idx="3">
                  <c:v>Mês 4/0</c:v>
                </c:pt>
              </c:strCache>
            </c:strRef>
          </c:cat>
          <c:val>
            <c:numRef>
              <c:f>Plan1!$B$204:$E$204</c:f>
              <c:numCache>
                <c:formatCode>0.0%</c:formatCode>
                <c:ptCount val="4"/>
                <c:pt idx="0">
                  <c:v>7.6999999999999999E-2</c:v>
                </c:pt>
                <c:pt idx="1">
                  <c:v>0.161</c:v>
                </c:pt>
                <c:pt idx="2">
                  <c:v>0.17600000000000002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52448"/>
        <c:axId val="76562432"/>
      </c:barChart>
      <c:catAx>
        <c:axId val="76552448"/>
        <c:scaling>
          <c:orientation val="minMax"/>
        </c:scaling>
        <c:delete val="0"/>
        <c:axPos val="b"/>
        <c:majorTickMark val="out"/>
        <c:minorTickMark val="none"/>
        <c:tickLblPos val="nextTo"/>
        <c:crossAx val="76562432"/>
        <c:crosses val="autoZero"/>
        <c:auto val="1"/>
        <c:lblAlgn val="ctr"/>
        <c:lblOffset val="100"/>
        <c:noMultiLvlLbl val="0"/>
      </c:catAx>
      <c:valAx>
        <c:axId val="7656243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76552448"/>
        <c:crosses val="autoZero"/>
        <c:crossBetween val="between"/>
        <c:majorUnit val="0.1"/>
        <c:minorUnit val="2.0000000000000007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94685039370079"/>
          <c:y val="3.0831228624714799E-2"/>
          <c:w val="0.87181855740254699"/>
          <c:h val="0.8712335916135417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3928802839250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Plan1!$B$185:$E$185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Plan1!$B$186:$E$186</c:f>
              <c:numCache>
                <c:formatCode>0.0%</c:formatCode>
                <c:ptCount val="4"/>
                <c:pt idx="0">
                  <c:v>7.6999999999999999E-2</c:v>
                </c:pt>
                <c:pt idx="1">
                  <c:v>0.93500000000000005</c:v>
                </c:pt>
                <c:pt idx="2">
                  <c:v>0.94099999999999995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13760"/>
        <c:axId val="77015296"/>
      </c:barChart>
      <c:catAx>
        <c:axId val="770137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77015296"/>
        <c:crosses val="autoZero"/>
        <c:auto val="1"/>
        <c:lblAlgn val="ctr"/>
        <c:lblOffset val="100"/>
        <c:noMultiLvlLbl val="0"/>
      </c:catAx>
      <c:valAx>
        <c:axId val="7701529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77013760"/>
        <c:crosses val="autoZero"/>
        <c:crossBetween val="between"/>
        <c:majorUnit val="0.1"/>
        <c:minorUnit val="2.0000000000000007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Plan1!$B$38:$E$38</c:f>
              <c:strCache>
                <c:ptCount val="4"/>
                <c:pt idx="0">
                  <c:v>Mês 1 /1</c:v>
                </c:pt>
                <c:pt idx="1">
                  <c:v>Mês 2 /29</c:v>
                </c:pt>
                <c:pt idx="2">
                  <c:v>Mês 3/33</c:v>
                </c:pt>
                <c:pt idx="3">
                  <c:v>Mês 4/34</c:v>
                </c:pt>
              </c:strCache>
            </c:strRef>
          </c:cat>
          <c:val>
            <c:numRef>
              <c:f>Plan1!$B$39:$E$39</c:f>
              <c:numCache>
                <c:formatCode>0.0%</c:formatCode>
                <c:ptCount val="4"/>
                <c:pt idx="0">
                  <c:v>3.7999999999999999E-2</c:v>
                </c:pt>
                <c:pt idx="1">
                  <c:v>0.93500000000000005</c:v>
                </c:pt>
                <c:pt idx="2">
                  <c:v>0.97100000000000009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22176"/>
        <c:axId val="77123968"/>
      </c:barChart>
      <c:catAx>
        <c:axId val="771221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77123968"/>
        <c:crosses val="autoZero"/>
        <c:auto val="1"/>
        <c:lblAlgn val="ctr"/>
        <c:lblOffset val="100"/>
        <c:noMultiLvlLbl val="0"/>
      </c:catAx>
      <c:valAx>
        <c:axId val="77123968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771221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59AA5">
                <a:lumMod val="60000"/>
                <a:lumOff val="40000"/>
              </a:srgbClr>
            </a:solidFill>
            <a:ln>
              <a:solidFill>
                <a:srgbClr val="1D3641">
                  <a:lumMod val="75000"/>
                  <a:lumOff val="25000"/>
                </a:srgb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Plan1!$B$54:$E$54</c:f>
              <c:strCache>
                <c:ptCount val="4"/>
                <c:pt idx="0">
                  <c:v>Mês 1 /1</c:v>
                </c:pt>
                <c:pt idx="1">
                  <c:v>Mês 2/29</c:v>
                </c:pt>
                <c:pt idx="2">
                  <c:v>Mês 3/33</c:v>
                </c:pt>
                <c:pt idx="3">
                  <c:v>Mês 4/34</c:v>
                </c:pt>
              </c:strCache>
            </c:strRef>
          </c:cat>
          <c:val>
            <c:numRef>
              <c:f>Plan1!$B$55:$E$55</c:f>
              <c:numCache>
                <c:formatCode>0.0%</c:formatCode>
                <c:ptCount val="4"/>
                <c:pt idx="0">
                  <c:v>3.7999999999999999E-2</c:v>
                </c:pt>
                <c:pt idx="1">
                  <c:v>0.93500000000000005</c:v>
                </c:pt>
                <c:pt idx="2">
                  <c:v>0.97100000000000009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36640"/>
        <c:axId val="77138176"/>
      </c:barChart>
      <c:catAx>
        <c:axId val="77136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77138176"/>
        <c:crosses val="autoZero"/>
        <c:auto val="1"/>
        <c:lblAlgn val="ctr"/>
        <c:lblOffset val="100"/>
        <c:noMultiLvlLbl val="0"/>
      </c:catAx>
      <c:valAx>
        <c:axId val="77138176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771366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Plan1!$B$70:$E$70</c:f>
              <c:strCache>
                <c:ptCount val="4"/>
                <c:pt idx="0">
                  <c:v>Mês 1/1</c:v>
                </c:pt>
                <c:pt idx="1">
                  <c:v>Mês 2/28</c:v>
                </c:pt>
                <c:pt idx="2">
                  <c:v>Mês 3/32</c:v>
                </c:pt>
                <c:pt idx="3">
                  <c:v>Mês 4/34</c:v>
                </c:pt>
              </c:strCache>
            </c:strRef>
          </c:cat>
          <c:val>
            <c:numRef>
              <c:f>Plan1!$B$71:$E$71</c:f>
              <c:numCache>
                <c:formatCode>0.0%</c:formatCode>
                <c:ptCount val="4"/>
                <c:pt idx="0">
                  <c:v>3.7999999999999999E-2</c:v>
                </c:pt>
                <c:pt idx="1">
                  <c:v>0.90300000000000002</c:v>
                </c:pt>
                <c:pt idx="2">
                  <c:v>0.94099999999999995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095872"/>
        <c:axId val="80118144"/>
      </c:barChart>
      <c:catAx>
        <c:axId val="80095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80118144"/>
        <c:crosses val="autoZero"/>
        <c:auto val="1"/>
        <c:lblAlgn val="ctr"/>
        <c:lblOffset val="100"/>
        <c:noMultiLvlLbl val="0"/>
      </c:catAx>
      <c:valAx>
        <c:axId val="80118144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800958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Plan1!$B$86:$E$86</c:f>
              <c:strCache>
                <c:ptCount val="4"/>
                <c:pt idx="0">
                  <c:v>Mês 1 /0</c:v>
                </c:pt>
                <c:pt idx="1">
                  <c:v>Mês 2/28</c:v>
                </c:pt>
                <c:pt idx="2">
                  <c:v>Mês 3/32</c:v>
                </c:pt>
                <c:pt idx="3">
                  <c:v>Mês 4/34</c:v>
                </c:pt>
              </c:strCache>
            </c:strRef>
          </c:cat>
          <c:val>
            <c:numRef>
              <c:f>Plan1!$B$87:$E$87</c:f>
              <c:numCache>
                <c:formatCode>0.0%</c:formatCode>
                <c:ptCount val="4"/>
                <c:pt idx="0">
                  <c:v>0</c:v>
                </c:pt>
                <c:pt idx="1">
                  <c:v>0.90300000000000002</c:v>
                </c:pt>
                <c:pt idx="2">
                  <c:v>0.94099999999999995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323328"/>
        <c:axId val="80324864"/>
      </c:barChart>
      <c:catAx>
        <c:axId val="80323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80324864"/>
        <c:crosses val="autoZero"/>
        <c:auto val="1"/>
        <c:lblAlgn val="ctr"/>
        <c:lblOffset val="100"/>
        <c:noMultiLvlLbl val="0"/>
      </c:catAx>
      <c:valAx>
        <c:axId val="8032486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803233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Plan1!$B$102:$E$102</c:f>
              <c:strCache>
                <c:ptCount val="4"/>
                <c:pt idx="0">
                  <c:v>Mês 1/15</c:v>
                </c:pt>
                <c:pt idx="1">
                  <c:v>Mês 2/25</c:v>
                </c:pt>
                <c:pt idx="2">
                  <c:v>Mês 3/30</c:v>
                </c:pt>
                <c:pt idx="3">
                  <c:v>Mês 4/34</c:v>
                </c:pt>
              </c:strCache>
            </c:strRef>
          </c:cat>
          <c:val>
            <c:numRef>
              <c:f>Plan1!$B$103:$E$103</c:f>
              <c:numCache>
                <c:formatCode>0.0%</c:formatCode>
                <c:ptCount val="4"/>
                <c:pt idx="0">
                  <c:v>0.57700000000000007</c:v>
                </c:pt>
                <c:pt idx="1">
                  <c:v>0.80600000000000005</c:v>
                </c:pt>
                <c:pt idx="2">
                  <c:v>0.88200000000000001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386688"/>
        <c:axId val="80232832"/>
      </c:barChart>
      <c:catAx>
        <c:axId val="80386688"/>
        <c:scaling>
          <c:orientation val="minMax"/>
        </c:scaling>
        <c:delete val="0"/>
        <c:axPos val="b"/>
        <c:majorTickMark val="none"/>
        <c:minorTickMark val="none"/>
        <c:tickLblPos val="nextTo"/>
        <c:crossAx val="80232832"/>
        <c:crosses val="autoZero"/>
        <c:auto val="1"/>
        <c:lblAlgn val="ctr"/>
        <c:lblOffset val="100"/>
        <c:noMultiLvlLbl val="0"/>
      </c:catAx>
      <c:valAx>
        <c:axId val="80232832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80386688"/>
        <c:crosses val="autoZero"/>
        <c:crossBetween val="between"/>
        <c:majorUnit val="0.1"/>
        <c:minorUnit val="2.0000000000000007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05796150481189"/>
          <c:y val="2.8252405949256338E-2"/>
          <c:w val="0.85083092738407728"/>
          <c:h val="0.8465084572761739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Plan1!$B$273:$E$273</c:f>
              <c:strCache>
                <c:ptCount val="4"/>
                <c:pt idx="0">
                  <c:v>Mês 1/ 0</c:v>
                </c:pt>
                <c:pt idx="1">
                  <c:v>Mês 2/ 3</c:v>
                </c:pt>
                <c:pt idx="2">
                  <c:v>Mês 3/ 6</c:v>
                </c:pt>
                <c:pt idx="3">
                  <c:v>Mês 4/ 15</c:v>
                </c:pt>
              </c:strCache>
            </c:strRef>
          </c:cat>
          <c:val>
            <c:numRef>
              <c:f>Plan1!$B$274:$E$274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0446208"/>
        <c:axId val="80447744"/>
      </c:barChart>
      <c:catAx>
        <c:axId val="80446208"/>
        <c:scaling>
          <c:orientation val="minMax"/>
        </c:scaling>
        <c:delete val="0"/>
        <c:axPos val="b"/>
        <c:majorTickMark val="out"/>
        <c:minorTickMark val="none"/>
        <c:tickLblPos val="nextTo"/>
        <c:crossAx val="80447744"/>
        <c:crosses val="autoZero"/>
        <c:auto val="1"/>
        <c:lblAlgn val="ctr"/>
        <c:lblOffset val="100"/>
        <c:noMultiLvlLbl val="0"/>
      </c:catAx>
      <c:valAx>
        <c:axId val="8044774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80446208"/>
        <c:crosses val="autoZero"/>
        <c:crossBetween val="between"/>
        <c:majorUnit val="0.1"/>
        <c:minorUnit val="2.0000000000000007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22568044136099"/>
          <c:y val="5.2124505563565106E-2"/>
          <c:w val="0.87823943440684393"/>
          <c:h val="0.8302620975195003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Plan1!$B$255:$E$255</c:f>
              <c:strCache>
                <c:ptCount val="4"/>
                <c:pt idx="0">
                  <c:v>Mês 1/26</c:v>
                </c:pt>
                <c:pt idx="1">
                  <c:v>Mês 2/29</c:v>
                </c:pt>
                <c:pt idx="2">
                  <c:v>Mês 3/34</c:v>
                </c:pt>
                <c:pt idx="3">
                  <c:v>Mês 4/34</c:v>
                </c:pt>
              </c:strCache>
            </c:strRef>
          </c:cat>
          <c:val>
            <c:numRef>
              <c:f>Plan1!$B$256:$E$256</c:f>
              <c:numCache>
                <c:formatCode>0.0%</c:formatCode>
                <c:ptCount val="4"/>
                <c:pt idx="0">
                  <c:v>0.80800000000000005</c:v>
                </c:pt>
                <c:pt idx="1">
                  <c:v>0.87100000000000011</c:v>
                </c:pt>
                <c:pt idx="2">
                  <c:v>0.88200000000000001</c:v>
                </c:pt>
                <c:pt idx="3">
                  <c:v>0.88200000000000001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38912"/>
        <c:axId val="46840448"/>
      </c:barChart>
      <c:catAx>
        <c:axId val="46838912"/>
        <c:scaling>
          <c:orientation val="minMax"/>
        </c:scaling>
        <c:delete val="0"/>
        <c:axPos val="b"/>
        <c:majorTickMark val="out"/>
        <c:minorTickMark val="none"/>
        <c:tickLblPos val="nextTo"/>
        <c:crossAx val="46840448"/>
        <c:crosses val="autoZero"/>
        <c:auto val="1"/>
        <c:lblAlgn val="ctr"/>
        <c:lblOffset val="100"/>
        <c:noMultiLvlLbl val="0"/>
      </c:catAx>
      <c:valAx>
        <c:axId val="46840448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6838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Plan1!$B$4:$E$4</c:f>
              <c:strCache>
                <c:ptCount val="4"/>
                <c:pt idx="0">
                  <c:v>Mês 1 /18</c:v>
                </c:pt>
                <c:pt idx="1">
                  <c:v>Mês 2/21</c:v>
                </c:pt>
                <c:pt idx="2">
                  <c:v>Mês 3 /21</c:v>
                </c:pt>
                <c:pt idx="3">
                  <c:v>Mês 4/22</c:v>
                </c:pt>
              </c:strCache>
            </c:strRef>
          </c:cat>
          <c:val>
            <c:numRef>
              <c:f>Plan1!$B$5:$E$5</c:f>
              <c:numCache>
                <c:formatCode>0.0%</c:formatCode>
                <c:ptCount val="4"/>
                <c:pt idx="0">
                  <c:v>0.69199999999999995</c:v>
                </c:pt>
                <c:pt idx="1">
                  <c:v>0.67700000000000016</c:v>
                </c:pt>
                <c:pt idx="2">
                  <c:v>0.6180000000000001</c:v>
                </c:pt>
                <c:pt idx="3">
                  <c:v>0.64700000000000013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Plan1!$B$4:$E$4</c:f>
              <c:strCache>
                <c:ptCount val="4"/>
                <c:pt idx="0">
                  <c:v>Mês 1 /18</c:v>
                </c:pt>
                <c:pt idx="1">
                  <c:v>Mês 2/21</c:v>
                </c:pt>
                <c:pt idx="2">
                  <c:v>Mês 3 /21</c:v>
                </c:pt>
                <c:pt idx="3">
                  <c:v>Mês 4/22</c:v>
                </c:pt>
              </c:strCache>
            </c:strRef>
          </c:cat>
          <c:val>
            <c:numRef>
              <c:f>Plan1!$B$7:$E$7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68992"/>
        <c:axId val="47270528"/>
      </c:barChart>
      <c:catAx>
        <c:axId val="472689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47270528"/>
        <c:crosses val="autoZero"/>
        <c:auto val="1"/>
        <c:lblAlgn val="ctr"/>
        <c:lblOffset val="100"/>
        <c:noMultiLvlLbl val="0"/>
      </c:catAx>
      <c:valAx>
        <c:axId val="47270528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472689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Plan1!$S$4:$V$4</c:f>
              <c:strCache>
                <c:ptCount val="4"/>
                <c:pt idx="0">
                  <c:v>Mês 1/10</c:v>
                </c:pt>
                <c:pt idx="1">
                  <c:v>Mês 2/16</c:v>
                </c:pt>
                <c:pt idx="2">
                  <c:v>Mês 3/6</c:v>
                </c:pt>
                <c:pt idx="3">
                  <c:v>Mês 4/17</c:v>
                </c:pt>
              </c:strCache>
            </c:strRef>
          </c:cat>
          <c:val>
            <c:numRef>
              <c:f>Plan1!$S$5:$V$5</c:f>
              <c:numCache>
                <c:formatCode>0.0%</c:formatCode>
                <c:ptCount val="4"/>
                <c:pt idx="0">
                  <c:v>0.38500000000000006</c:v>
                </c:pt>
                <c:pt idx="1">
                  <c:v>0.51600000000000001</c:v>
                </c:pt>
                <c:pt idx="2">
                  <c:v>0.47100000000000003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26720"/>
        <c:axId val="47328256"/>
      </c:barChart>
      <c:catAx>
        <c:axId val="4732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47328256"/>
        <c:crosses val="autoZero"/>
        <c:auto val="1"/>
        <c:lblAlgn val="ctr"/>
        <c:lblOffset val="100"/>
        <c:noMultiLvlLbl val="0"/>
      </c:catAx>
      <c:valAx>
        <c:axId val="47328256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732672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Plan1!$S$4:$V$4</c:f>
              <c:strCache>
                <c:ptCount val="4"/>
                <c:pt idx="0">
                  <c:v>Mês 1/10</c:v>
                </c:pt>
                <c:pt idx="1">
                  <c:v>Mês 2/16</c:v>
                </c:pt>
                <c:pt idx="2">
                  <c:v>Mês 3/6</c:v>
                </c:pt>
                <c:pt idx="3">
                  <c:v>Mês 4/17</c:v>
                </c:pt>
              </c:strCache>
            </c:strRef>
          </c:cat>
          <c:val>
            <c:numRef>
              <c:f>Plan1!$S$5:$V$5</c:f>
              <c:numCache>
                <c:formatCode>0.0%</c:formatCode>
                <c:ptCount val="4"/>
                <c:pt idx="0">
                  <c:v>0.38500000000000006</c:v>
                </c:pt>
                <c:pt idx="1">
                  <c:v>0.51600000000000001</c:v>
                </c:pt>
                <c:pt idx="2">
                  <c:v>0.47100000000000003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77792"/>
        <c:axId val="52778112"/>
      </c:barChart>
      <c:catAx>
        <c:axId val="47377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52778112"/>
        <c:crosses val="autoZero"/>
        <c:auto val="1"/>
        <c:lblAlgn val="ctr"/>
        <c:lblOffset val="100"/>
        <c:noMultiLvlLbl val="0"/>
      </c:catAx>
      <c:valAx>
        <c:axId val="52778112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47377792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Plan1!$B$150:$E$150</c:f>
              <c:strCache>
                <c:ptCount val="4"/>
                <c:pt idx="0">
                  <c:v>Mês 1/10</c:v>
                </c:pt>
                <c:pt idx="1">
                  <c:v>Mês 2/16</c:v>
                </c:pt>
                <c:pt idx="2">
                  <c:v>Mês 3 /24</c:v>
                </c:pt>
                <c:pt idx="3">
                  <c:v>Mês 4/25</c:v>
                </c:pt>
              </c:strCache>
            </c:strRef>
          </c:cat>
          <c:val>
            <c:numRef>
              <c:f>Plan1!$B$151:$E$151</c:f>
              <c:numCache>
                <c:formatCode>0.0%</c:formatCode>
                <c:ptCount val="4"/>
                <c:pt idx="0">
                  <c:v>0.38500000000000006</c:v>
                </c:pt>
                <c:pt idx="1">
                  <c:v>0.51600000000000001</c:v>
                </c:pt>
                <c:pt idx="2">
                  <c:v>0.70600000000000007</c:v>
                </c:pt>
                <c:pt idx="3">
                  <c:v>0.75500000000000012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499968"/>
        <c:axId val="52501504"/>
      </c:barChart>
      <c:catAx>
        <c:axId val="524999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52501504"/>
        <c:crosses val="autoZero"/>
        <c:auto val="1"/>
        <c:lblAlgn val="ctr"/>
        <c:lblOffset val="100"/>
        <c:noMultiLvlLbl val="0"/>
      </c:catAx>
      <c:valAx>
        <c:axId val="5250150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52499968"/>
        <c:crosses val="autoZero"/>
        <c:crossBetween val="between"/>
        <c:majorUnit val="0.1"/>
        <c:minorUnit val="2.0000000000000007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Plan1!$B$135:$E$135</c:f>
              <c:strCache>
                <c:ptCount val="4"/>
                <c:pt idx="0">
                  <c:v>Mês 1/18</c:v>
                </c:pt>
                <c:pt idx="1">
                  <c:v>Mês 2/22</c:v>
                </c:pt>
                <c:pt idx="2">
                  <c:v>Mês 3/27</c:v>
                </c:pt>
                <c:pt idx="3">
                  <c:v>Mês 4/34</c:v>
                </c:pt>
              </c:strCache>
            </c:strRef>
          </c:cat>
          <c:val>
            <c:numRef>
              <c:f>Plan1!$B$136:$E$136</c:f>
              <c:numCache>
                <c:formatCode>0.0%</c:formatCode>
                <c:ptCount val="4"/>
                <c:pt idx="0">
                  <c:v>0.56299999999999994</c:v>
                </c:pt>
                <c:pt idx="1">
                  <c:v>0.56299999999999994</c:v>
                </c:pt>
                <c:pt idx="2">
                  <c:v>0.64700000000000013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42880"/>
        <c:axId val="52844416"/>
      </c:barChart>
      <c:catAx>
        <c:axId val="52842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52844416"/>
        <c:crosses val="autoZero"/>
        <c:auto val="1"/>
        <c:lblAlgn val="ctr"/>
        <c:lblOffset val="100"/>
        <c:noMultiLvlLbl val="0"/>
      </c:catAx>
      <c:valAx>
        <c:axId val="5284441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52842880"/>
        <c:crosses val="autoZero"/>
        <c:crossBetween val="between"/>
        <c:majorUnit val="0.1"/>
        <c:minorUnit val="2.0000000000000007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Plan1!$B$220:$E$220</c:f>
              <c:strCache>
                <c:ptCount val="4"/>
                <c:pt idx="0">
                  <c:v>Mês 1/20</c:v>
                </c:pt>
                <c:pt idx="1">
                  <c:v>Mês 2 /31</c:v>
                </c:pt>
                <c:pt idx="2">
                  <c:v>Mês 3/34</c:v>
                </c:pt>
                <c:pt idx="3">
                  <c:v>Mês 4/34</c:v>
                </c:pt>
              </c:strCache>
            </c:strRef>
          </c:cat>
          <c:val>
            <c:numRef>
              <c:f>Plan1!$B$221:$E$221</c:f>
              <c:numCache>
                <c:formatCode>0.0%</c:formatCode>
                <c:ptCount val="4"/>
                <c:pt idx="0">
                  <c:v>0.76900000000000013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27168"/>
        <c:axId val="76328960"/>
      </c:barChart>
      <c:catAx>
        <c:axId val="76327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76328960"/>
        <c:crosses val="autoZero"/>
        <c:auto val="1"/>
        <c:lblAlgn val="ctr"/>
        <c:lblOffset val="100"/>
        <c:noMultiLvlLbl val="0"/>
      </c:catAx>
      <c:valAx>
        <c:axId val="7632896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76327168"/>
        <c:crosses val="autoZero"/>
        <c:crossBetween val="between"/>
        <c:majorUnit val="0.1"/>
        <c:minorUnit val="2.0000000000000007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Plan1!$B$220:$E$220</c:f>
              <c:strCache>
                <c:ptCount val="4"/>
                <c:pt idx="0">
                  <c:v>Mês 1/20</c:v>
                </c:pt>
                <c:pt idx="1">
                  <c:v>Mês 2 /31</c:v>
                </c:pt>
                <c:pt idx="2">
                  <c:v>Mês 3/34</c:v>
                </c:pt>
                <c:pt idx="3">
                  <c:v>Mês 4/34</c:v>
                </c:pt>
              </c:strCache>
            </c:strRef>
          </c:cat>
          <c:val>
            <c:numRef>
              <c:f>Plan1!$B$221:$E$221</c:f>
              <c:numCache>
                <c:formatCode>0.0%</c:formatCode>
                <c:ptCount val="4"/>
                <c:pt idx="0">
                  <c:v>0.76900000000000013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94880"/>
        <c:axId val="76396416"/>
      </c:barChart>
      <c:catAx>
        <c:axId val="76394880"/>
        <c:scaling>
          <c:orientation val="minMax"/>
        </c:scaling>
        <c:delete val="0"/>
        <c:axPos val="b"/>
        <c:majorTickMark val="out"/>
        <c:minorTickMark val="none"/>
        <c:tickLblPos val="nextTo"/>
        <c:crossAx val="76396416"/>
        <c:crosses val="autoZero"/>
        <c:auto val="1"/>
        <c:lblAlgn val="ctr"/>
        <c:lblOffset val="100"/>
        <c:noMultiLvlLbl val="0"/>
      </c:catAx>
      <c:valAx>
        <c:axId val="7639641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76394880"/>
        <c:crosses val="autoZero"/>
        <c:crossBetween val="between"/>
        <c:majorUnit val="0.1"/>
        <c:minorUnit val="2.0000000000000007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F4804-1812-4C9A-BCA1-D4DD56AC17F9}" type="datetimeFigureOut">
              <a:rPr lang="pt-BR" smtClean="0"/>
              <a:pPr/>
              <a:t>27/02/2014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EFB8D-F088-4EE5-8886-C9CDA4AE25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41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EFB8D-F088-4EE5-8886-C9CDA4AE254A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19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9249-51BE-483E-A237-F77EA5DEB7E6}" type="datetimeFigureOut">
              <a:rPr lang="pt-BR" smtClean="0"/>
              <a:pPr/>
              <a:t>27/02/2014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6C47-305F-4907-AA38-344F3C012C9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957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9249-51BE-483E-A237-F77EA5DEB7E6}" type="datetimeFigureOut">
              <a:rPr lang="pt-BR" smtClean="0"/>
              <a:pPr/>
              <a:t>27/02/2014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6C47-305F-4907-AA38-344F3C012C9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834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9249-51BE-483E-A237-F77EA5DEB7E6}" type="datetimeFigureOut">
              <a:rPr lang="pt-BR" smtClean="0"/>
              <a:pPr/>
              <a:t>27/02/2014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6C47-305F-4907-AA38-344F3C012C9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596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9249-51BE-483E-A237-F77EA5DEB7E6}" type="datetimeFigureOut">
              <a:rPr lang="pt-BR" smtClean="0"/>
              <a:pPr/>
              <a:t>27/02/2014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6C47-305F-4907-AA38-344F3C012C9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9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9249-51BE-483E-A237-F77EA5DEB7E6}" type="datetimeFigureOut">
              <a:rPr lang="pt-BR" smtClean="0"/>
              <a:pPr/>
              <a:t>27/02/2014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6C47-305F-4907-AA38-344F3C012C9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799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9249-51BE-483E-A237-F77EA5DEB7E6}" type="datetimeFigureOut">
              <a:rPr lang="pt-BR" smtClean="0"/>
              <a:pPr/>
              <a:t>27/02/2014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6C47-305F-4907-AA38-344F3C012C9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501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9249-51BE-483E-A237-F77EA5DEB7E6}" type="datetimeFigureOut">
              <a:rPr lang="pt-BR" smtClean="0"/>
              <a:pPr/>
              <a:t>27/02/2014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6C47-305F-4907-AA38-344F3C012C9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965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9249-51BE-483E-A237-F77EA5DEB7E6}" type="datetimeFigureOut">
              <a:rPr lang="pt-BR" smtClean="0"/>
              <a:pPr/>
              <a:t>27/02/2014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6C47-305F-4907-AA38-344F3C012C9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985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9249-51BE-483E-A237-F77EA5DEB7E6}" type="datetimeFigureOut">
              <a:rPr lang="pt-BR" smtClean="0"/>
              <a:pPr/>
              <a:t>27/02/2014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6C47-305F-4907-AA38-344F3C012C9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768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9249-51BE-483E-A237-F77EA5DEB7E6}" type="datetimeFigureOut">
              <a:rPr lang="pt-BR" smtClean="0"/>
              <a:pPr/>
              <a:t>27/02/2014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6C47-305F-4907-AA38-344F3C012C9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408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9249-51BE-483E-A237-F77EA5DEB7E6}" type="datetimeFigureOut">
              <a:rPr lang="pt-BR" smtClean="0"/>
              <a:pPr/>
              <a:t>27/02/2014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6C47-305F-4907-AA38-344F3C012C9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185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9249-51BE-483E-A237-F77EA5DEB7E6}" type="datetimeFigureOut">
              <a:rPr lang="pt-BR" smtClean="0"/>
              <a:pPr/>
              <a:t>27/02/2014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6C47-305F-4907-AA38-344F3C012C9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84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Qualificação </a:t>
            </a:r>
            <a:r>
              <a:rPr lang="pt-BR" sz="2700" dirty="0"/>
              <a:t>da A</a:t>
            </a:r>
            <a:r>
              <a:rPr lang="pt-BR" sz="2700" dirty="0" smtClean="0"/>
              <a:t>tenção ao Pré-natal </a:t>
            </a:r>
            <a:r>
              <a:rPr lang="pt-BR" sz="2700" dirty="0"/>
              <a:t>na </a:t>
            </a:r>
            <a:r>
              <a:rPr lang="pt-BR" sz="2700" dirty="0" smtClean="0"/>
              <a:t>UBS Nicolas Euthemes  Lekakis </a:t>
            </a:r>
            <a:r>
              <a:rPr lang="pt-BR" sz="2700" dirty="0"/>
              <a:t>Neto em Itacoatiara-AM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6386" y="4869160"/>
            <a:ext cx="6400800" cy="17526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Aluna: Nívia Patrícia Nunes da Silva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Orientadora: Letícia Becker Vieira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4" name="Imagem 4" descr="Descrição: logo1_100_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2040"/>
            <a:ext cx="15113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" descr="Descrição: logo_saudeFami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5188"/>
            <a:ext cx="18732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286000" y="4046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UNASUS/UFPEL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ESPECIALIZAÇÃO EM SAÚDE DA </a:t>
            </a:r>
            <a:r>
              <a:rPr lang="pt-BR" sz="2000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FAMÍLIA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TURMA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31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4200" dirty="0"/>
              <a:t>Reunião semanal com a equipe – capacitação ao protocolo;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42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4200" dirty="0"/>
              <a:t> Encontro semanal com o grupo de pré-natal trazendo sempre questões atualizadas de modo a suprir as dúvidas e ansiedades das gestantes;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42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4200" dirty="0"/>
              <a:t> Acompanhamento dos registros;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42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4200" dirty="0"/>
              <a:t> Busca ativa às gestantes pelos ACS e enfermeiros;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42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4200" dirty="0"/>
              <a:t> Divulgação do atendimento </a:t>
            </a:r>
            <a:r>
              <a:rPr lang="pt-BR" sz="4200" dirty="0" smtClean="0"/>
              <a:t>na UBS  </a:t>
            </a:r>
            <a:r>
              <a:rPr lang="pt-BR" sz="4200" dirty="0"/>
              <a:t>através de folders e rádio;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42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4200" dirty="0"/>
              <a:t> Palestras com outros profissionais da área da saúde;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42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4200" dirty="0"/>
              <a:t> Consulta de enfermagem conforme </a:t>
            </a:r>
            <a:r>
              <a:rPr lang="pt-BR" sz="4200" dirty="0" smtClean="0"/>
              <a:t>protocolo.</a:t>
            </a:r>
            <a:endParaRPr lang="pt-BR" sz="4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21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FOTOS ALEITAMENTO MATERNO\IMG_30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6"/>
            <a:ext cx="9144000" cy="685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pPr algn="l"/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LOGÍSTICA</a:t>
            </a:r>
            <a:endParaRPr lang="pt-BR" dirty="0"/>
          </a:p>
        </p:txBody>
      </p:sp>
      <p:pic>
        <p:nvPicPr>
          <p:cNvPr id="3" name="Picture 2" descr="D:\logística-do-pedido-de-correio-da-entrega-do-pacote-16528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715436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8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Pré-natal e puerpério (</a:t>
            </a:r>
            <a:r>
              <a:rPr lang="pt-BR" sz="2400" dirty="0" smtClean="0"/>
              <a:t>Brasil, </a:t>
            </a:r>
            <a:r>
              <a:rPr lang="pt-BR" sz="2400" dirty="0"/>
              <a:t>2005) e caderno de atenção básica Atenção ao pré-natal de baixo risco, (</a:t>
            </a:r>
            <a:r>
              <a:rPr lang="pt-BR" sz="2400" dirty="0" smtClean="0"/>
              <a:t>Brasil,2012);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F</a:t>
            </a:r>
            <a:r>
              <a:rPr lang="pt-BR" sz="2400" dirty="0" smtClean="0"/>
              <a:t>icha </a:t>
            </a:r>
            <a:r>
              <a:rPr lang="pt-BR" sz="2400" dirty="0"/>
              <a:t>espelho e a ficha disponível no </a:t>
            </a:r>
            <a:r>
              <a:rPr lang="pt-BR" sz="2400" dirty="0" smtClean="0"/>
              <a:t>município e ficha complementar;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Acolhimento;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Capacitação da equipe;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Organização dos registros;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Vínculo com a comunidade;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Interações com a equipe antes e depois da intervenção.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312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D: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Resultados</a:t>
            </a:r>
          </a:p>
          <a:p>
            <a:pPr marL="0" indent="0">
              <a:buNone/>
            </a:pPr>
            <a:r>
              <a:rPr lang="pt-BR" sz="2400" b="1" dirty="0" smtClean="0"/>
              <a:t>META </a:t>
            </a:r>
            <a:r>
              <a:rPr lang="pt-BR" sz="2400" b="1" dirty="0"/>
              <a:t>1</a:t>
            </a:r>
            <a:r>
              <a:rPr lang="pt-BR" sz="2400" dirty="0" smtClean="0"/>
              <a:t>: Ampliar </a:t>
            </a:r>
            <a:r>
              <a:rPr lang="pt-BR" sz="2400" dirty="0"/>
              <a:t>a cobertura  para 100% das gestantes  com pré-natal da Unidade Básica de Saúde Nicolas Euthemes </a:t>
            </a:r>
            <a:r>
              <a:rPr lang="pt-BR" sz="2400" dirty="0" smtClean="0"/>
              <a:t> </a:t>
            </a:r>
            <a:r>
              <a:rPr lang="pt-BR" sz="2400" dirty="0" err="1" smtClean="0"/>
              <a:t>Lekakis</a:t>
            </a:r>
            <a:r>
              <a:rPr lang="pt-BR" sz="2400" dirty="0" smtClean="0"/>
              <a:t> </a:t>
            </a:r>
            <a:r>
              <a:rPr lang="pt-BR" sz="2400" dirty="0"/>
              <a:t>Neto.</a:t>
            </a:r>
          </a:p>
          <a:p>
            <a:pPr marL="0" indent="0">
              <a:buNone/>
            </a:pPr>
            <a:endParaRPr lang="pt-BR" sz="28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67328"/>
              </p:ext>
            </p:extLst>
          </p:nvPr>
        </p:nvGraphicFramePr>
        <p:xfrm>
          <a:off x="1259632" y="1916832"/>
          <a:ext cx="69127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73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 err="1" smtClean="0"/>
              <a:t>Resutados</a:t>
            </a:r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 smtClean="0"/>
              <a:t>META</a:t>
            </a:r>
            <a:r>
              <a:rPr lang="pt-BR" sz="3100" b="1" dirty="0"/>
              <a:t>:</a:t>
            </a:r>
            <a:r>
              <a:rPr lang="pt-BR" sz="3100" dirty="0"/>
              <a:t> Recuperar 100% das gestantes faltosas a consulta de pré-natal</a:t>
            </a:r>
            <a:r>
              <a:rPr lang="pt-BR" dirty="0"/>
              <a:t>.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5448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5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/>
              <a:t>Resultados</a:t>
            </a:r>
            <a:br>
              <a:rPr lang="pt-BR" sz="2800" b="1" dirty="0" smtClean="0"/>
            </a:br>
            <a:r>
              <a:rPr lang="pt-BR" sz="2800" b="1" dirty="0" smtClean="0"/>
              <a:t>META </a:t>
            </a:r>
            <a:r>
              <a:rPr lang="pt-BR" sz="2800" b="1" dirty="0"/>
              <a:t>3:</a:t>
            </a:r>
            <a:r>
              <a:rPr lang="pt-BR" sz="2800" dirty="0"/>
              <a:t> Garantir a captação de 100% das gestantes no primeiro trimestre de gestação.</a:t>
            </a:r>
            <a:br>
              <a:rPr lang="pt-BR" sz="2800" dirty="0"/>
            </a:b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476805"/>
              </p:ext>
            </p:extLst>
          </p:nvPr>
        </p:nvGraphicFramePr>
        <p:xfrm>
          <a:off x="827584" y="1700808"/>
          <a:ext cx="7272808" cy="432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74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/>
              <a:t>Resultados</a:t>
            </a:r>
            <a:br>
              <a:rPr lang="pt-BR" sz="2800" b="1" dirty="0" smtClean="0"/>
            </a:br>
            <a:r>
              <a:rPr lang="pt-BR" sz="2800" b="1" dirty="0" smtClean="0"/>
              <a:t>META</a:t>
            </a:r>
            <a:r>
              <a:rPr lang="pt-BR" sz="2800" b="1" dirty="0"/>
              <a:t>: </a:t>
            </a:r>
            <a:r>
              <a:rPr lang="pt-BR" sz="2800" dirty="0"/>
              <a:t>Realizar pelo menos um exame ginecológico por trimestre em 100% das gestantes durante o pré-natal.</a:t>
            </a:r>
            <a:br>
              <a:rPr lang="pt-BR" sz="2800" dirty="0"/>
            </a:b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9345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4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Resultados</a:t>
            </a:r>
            <a:br>
              <a:rPr lang="pt-BR" sz="2400" b="1" dirty="0" smtClean="0"/>
            </a:br>
            <a:r>
              <a:rPr lang="pt-BR" sz="2400" b="1" dirty="0" smtClean="0"/>
              <a:t>META</a:t>
            </a:r>
            <a:r>
              <a:rPr lang="pt-BR" sz="2400" b="1" dirty="0"/>
              <a:t>: </a:t>
            </a:r>
            <a:r>
              <a:rPr lang="pt-BR" sz="2400" dirty="0"/>
              <a:t>Realizar pelo menos um exame ginecológico por trimestre em 100% das gestantes durante o pré-natal.</a:t>
            </a:r>
            <a:br>
              <a:rPr lang="pt-BR" sz="2400" dirty="0"/>
            </a:br>
            <a:endParaRPr lang="pt-BR" sz="24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5568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8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rq51599bb55c92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6" name="Picture 2" descr="D:\arq51599bb55c92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Resultados</a:t>
            </a:r>
            <a:br>
              <a:rPr lang="pt-BR" sz="3600" b="1" dirty="0" smtClean="0"/>
            </a:br>
            <a:r>
              <a:rPr lang="pt-BR" sz="2700" b="1" dirty="0" smtClean="0"/>
              <a:t>META</a:t>
            </a:r>
            <a:r>
              <a:rPr lang="pt-BR" sz="2700" b="1" dirty="0"/>
              <a:t>:</a:t>
            </a:r>
            <a:r>
              <a:rPr lang="pt-BR" sz="2700" dirty="0"/>
              <a:t> Garantir 100%das gestantes a prescrição de suplemento de sulfato ferroso.</a:t>
            </a:r>
            <a:br>
              <a:rPr lang="pt-BR" sz="2700" dirty="0"/>
            </a:br>
            <a:endParaRPr lang="pt-BR" sz="27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5439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97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>Resultados</a:t>
            </a:r>
            <a:br>
              <a:rPr lang="pt-BR" sz="3200" b="1" dirty="0" smtClean="0"/>
            </a:br>
            <a:r>
              <a:rPr lang="pt-BR" sz="2800" b="1" dirty="0" smtClean="0"/>
              <a:t>META</a:t>
            </a:r>
            <a:r>
              <a:rPr lang="pt-BR" sz="2800" b="1" dirty="0"/>
              <a:t>:</a:t>
            </a:r>
            <a:r>
              <a:rPr lang="pt-BR" sz="2800" dirty="0"/>
              <a:t> Garantir 100% das gestantes prescrições de suplementação de ácido fólico conforme protocolo.</a:t>
            </a:r>
            <a:br>
              <a:rPr lang="pt-BR" sz="2800" dirty="0"/>
            </a:b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4132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98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/>
              <a:t>Resultados</a:t>
            </a:r>
            <a:br>
              <a:rPr lang="pt-BR" sz="2400" b="1" dirty="0" smtClean="0"/>
            </a:br>
            <a:r>
              <a:rPr lang="pt-BR" sz="2400" b="1" dirty="0" smtClean="0"/>
              <a:t>Meta</a:t>
            </a:r>
            <a:r>
              <a:rPr lang="pt-BR" sz="2400" b="1" dirty="0"/>
              <a:t>:</a:t>
            </a:r>
            <a:r>
              <a:rPr lang="pt-BR" sz="2400" dirty="0"/>
              <a:t> Garantir 100,0% das gestantes orientações nutricionais durante a gestação.</a:t>
            </a:r>
            <a:br>
              <a:rPr lang="pt-BR" sz="2400" dirty="0"/>
            </a:b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6117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19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/>
              <a:t/>
            </a:r>
            <a:br>
              <a:rPr lang="pt-BR" sz="2700" b="1" dirty="0"/>
            </a:br>
            <a:r>
              <a:rPr lang="pt-BR" sz="2700" b="1" dirty="0" smtClean="0"/>
              <a:t>Resultados</a:t>
            </a:r>
            <a:br>
              <a:rPr lang="pt-BR" sz="2700" b="1" dirty="0" smtClean="0"/>
            </a:br>
            <a:r>
              <a:rPr lang="pt-BR" sz="2700" b="1" dirty="0" smtClean="0"/>
              <a:t>META</a:t>
            </a:r>
            <a:r>
              <a:rPr lang="pt-BR" sz="2700" dirty="0" smtClean="0"/>
              <a:t> </a:t>
            </a:r>
            <a:r>
              <a:rPr lang="pt-BR" sz="2700" dirty="0"/>
              <a:t>: Garantir a 100% das gestantes a solicitação de </a:t>
            </a:r>
            <a:r>
              <a:rPr lang="pt-BR" sz="2700" dirty="0" smtClean="0"/>
              <a:t>exames na primeira consulta conforme protocolo.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3755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44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Resultados</a:t>
            </a:r>
            <a:br>
              <a:rPr lang="pt-BR" sz="3600" b="1" dirty="0" smtClean="0"/>
            </a:br>
            <a:r>
              <a:rPr lang="pt-BR" sz="2700" b="1" dirty="0" smtClean="0"/>
              <a:t>META</a:t>
            </a:r>
            <a:r>
              <a:rPr lang="pt-BR" sz="2700" b="1" dirty="0"/>
              <a:t>:</a:t>
            </a:r>
            <a:r>
              <a:rPr lang="pt-BR" sz="2700" dirty="0"/>
              <a:t> Garantir que 100% das gestantes completem o esquema da vacina antitetânica</a:t>
            </a:r>
            <a:r>
              <a:rPr lang="pt-BR" sz="3600" dirty="0"/>
              <a:t>.  </a:t>
            </a:r>
            <a:br>
              <a:rPr lang="pt-BR" sz="3600" dirty="0"/>
            </a:br>
            <a:endParaRPr lang="pt-BR" sz="36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8503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38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Resultados</a:t>
            </a:r>
            <a:br>
              <a:rPr lang="pt-BR" sz="2400" b="1" dirty="0" smtClean="0"/>
            </a:br>
            <a:r>
              <a:rPr lang="pt-BR" sz="2400" b="1" dirty="0" smtClean="0"/>
              <a:t>META</a:t>
            </a:r>
            <a:r>
              <a:rPr lang="pt-BR" sz="2400" b="1" dirty="0"/>
              <a:t>:</a:t>
            </a:r>
            <a:r>
              <a:rPr lang="pt-BR" sz="2400" dirty="0"/>
              <a:t> Garantir que 100% das gestantes completem o esquema da vacina de Hepatite B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5498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6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/>
              <a:t>Resultados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META</a:t>
            </a:r>
            <a:r>
              <a:rPr lang="pt-BR" sz="2400" b="1" dirty="0"/>
              <a:t>: </a:t>
            </a:r>
            <a:r>
              <a:rPr lang="pt-BR" sz="2400" dirty="0"/>
              <a:t>Garantir100% das gestantes orientações nutricional durante a </a:t>
            </a:r>
            <a:r>
              <a:rPr lang="pt-BR" sz="2400" dirty="0" smtClean="0"/>
              <a:t>gestação.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1138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91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pPr algn="l"/>
            <a:r>
              <a:rPr lang="pt-BR" sz="3200" b="1" dirty="0"/>
              <a:t>	</a:t>
            </a:r>
            <a:r>
              <a:rPr lang="pt-BR" sz="3200" b="1" dirty="0" smtClean="0"/>
              <a:t>Resultados</a:t>
            </a:r>
            <a:br>
              <a:rPr lang="pt-BR" sz="3200" b="1" dirty="0" smtClean="0"/>
            </a:br>
            <a:r>
              <a:rPr lang="pt-BR" sz="2400" b="1" dirty="0" smtClean="0"/>
              <a:t>META: </a:t>
            </a:r>
            <a:r>
              <a:rPr lang="pt-BR" sz="2400" dirty="0"/>
              <a:t>Garantir100% das gestantes orientações nutricional dura</a:t>
            </a:r>
            <a:r>
              <a:rPr lang="pt-BR" sz="3200" dirty="0"/>
              <a:t>nte a gestação.</a:t>
            </a:r>
            <a:br>
              <a:rPr lang="pt-BR" sz="3200" dirty="0"/>
            </a:b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1238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41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Resultados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2800" b="1" dirty="0" smtClean="0"/>
              <a:t>META</a:t>
            </a:r>
            <a:r>
              <a:rPr lang="pt-BR" sz="2800" b="1" dirty="0"/>
              <a:t>:</a:t>
            </a:r>
            <a:r>
              <a:rPr lang="pt-BR" sz="2800" dirty="0"/>
              <a:t> Promover aleitamento materno junto a 100% das gestantes.</a:t>
            </a:r>
            <a:br>
              <a:rPr lang="pt-BR" sz="2800" dirty="0"/>
            </a:b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5090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55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/>
              <a:t>Resultados</a:t>
            </a:r>
            <a:br>
              <a:rPr lang="pt-BR" sz="3200" b="1" dirty="0" smtClean="0"/>
            </a:br>
            <a:r>
              <a:rPr lang="pt-BR" sz="2400" b="1" dirty="0" smtClean="0"/>
              <a:t>META</a:t>
            </a:r>
            <a:r>
              <a:rPr lang="pt-BR" sz="2400" b="1" dirty="0"/>
              <a:t>:</a:t>
            </a:r>
            <a:r>
              <a:rPr lang="pt-BR" sz="2400" dirty="0"/>
              <a:t> Orientar 60% das gestantes sobre os cuidados com o recém-nascido, teste do pezinho, decúbito dorsal para dormir</a:t>
            </a:r>
            <a:r>
              <a:rPr lang="pt-BR" sz="3200" dirty="0"/>
              <a:t>.</a:t>
            </a:r>
            <a:br>
              <a:rPr lang="pt-BR" sz="3200" dirty="0"/>
            </a:b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8255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9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589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 município de Itacoatiara faz parte do estado do Amazonas, localiza-se a leste da capital Manaus, distando desta cerca de 180 quilômetros. Ocupa um área de 8.891.993 Km </a:t>
            </a:r>
            <a:r>
              <a:rPr lang="pt-BR" sz="2400" baseline="30000" dirty="0"/>
              <a:t>2</a:t>
            </a:r>
            <a:r>
              <a:rPr lang="pt-BR" sz="2400" dirty="0"/>
              <a:t>, em perímetro </a:t>
            </a:r>
            <a:r>
              <a:rPr lang="pt-BR" sz="2400" dirty="0" smtClean="0"/>
              <a:t>urbano.</a:t>
            </a: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 smtClean="0"/>
              <a:t>População Total: </a:t>
            </a:r>
            <a:r>
              <a:rPr lang="pt-BR" sz="2400" dirty="0"/>
              <a:t>87.970 </a:t>
            </a:r>
            <a:r>
              <a:rPr lang="pt-BR" sz="2400" dirty="0" smtClean="0"/>
              <a:t>habitantes- </a:t>
            </a:r>
            <a:r>
              <a:rPr lang="pt-BR" sz="2400" dirty="0"/>
              <a:t>77% da população vivem em zona </a:t>
            </a:r>
            <a:r>
              <a:rPr lang="pt-BR" sz="2400" dirty="0" smtClean="0"/>
              <a:t>urbana  (IBGE, 2010).</a:t>
            </a:r>
          </a:p>
          <a:p>
            <a:pPr>
              <a:lnSpc>
                <a:spcPct val="150000"/>
              </a:lnSpc>
              <a:buNone/>
            </a:pPr>
            <a:r>
              <a:rPr lang="pt-BR" sz="2400" dirty="0" smtClean="0"/>
              <a:t> 	Possui o maior pólo agropecuário da Região Norte.</a:t>
            </a:r>
          </a:p>
          <a:p>
            <a:pPr>
              <a:lnSpc>
                <a:spcPct val="150000"/>
              </a:lnSpc>
              <a:buNone/>
            </a:pPr>
            <a:r>
              <a:rPr lang="pt-BR" sz="2400" dirty="0" smtClean="0"/>
              <a:t>	Conhecida como cidade da pedra pintada.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199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Resultados</a:t>
            </a:r>
            <a:br>
              <a:rPr lang="pt-BR" sz="2800" b="1" dirty="0" smtClean="0"/>
            </a:br>
            <a:r>
              <a:rPr lang="pt-BR" sz="2400" b="1" dirty="0" smtClean="0"/>
              <a:t>META</a:t>
            </a:r>
            <a:r>
              <a:rPr lang="pt-BR" sz="2800" b="1" dirty="0"/>
              <a:t>:</a:t>
            </a:r>
            <a:r>
              <a:rPr lang="pt-BR" sz="2800" dirty="0"/>
              <a:t> </a:t>
            </a:r>
            <a:r>
              <a:rPr lang="pt-BR" sz="2400" dirty="0"/>
              <a:t>Orientar 100% das gestantes sobre os riscos do tabagismo e do uso de álcool e drogas na gestação.</a:t>
            </a:r>
            <a:br>
              <a:rPr lang="pt-BR" sz="2400" dirty="0"/>
            </a:b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6415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09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57592" cy="92697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Resultados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META</a:t>
            </a:r>
            <a:r>
              <a:rPr lang="pt-BR" sz="2400" b="1" dirty="0"/>
              <a:t>:</a:t>
            </a:r>
            <a:r>
              <a:rPr lang="pt-BR" sz="2400" dirty="0"/>
              <a:t> Orientar 100% das gestantes sobre anticoncepção pós parto.</a:t>
            </a:r>
            <a:br>
              <a:rPr lang="pt-BR" sz="2400" dirty="0"/>
            </a:b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121981"/>
              </p:ext>
            </p:extLst>
          </p:nvPr>
        </p:nvGraphicFramePr>
        <p:xfrm>
          <a:off x="395536" y="184482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36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 smtClean="0"/>
              <a:t>Resultados</a:t>
            </a:r>
            <a:br>
              <a:rPr lang="pt-BR" sz="3100" b="1" dirty="0" smtClean="0"/>
            </a:br>
            <a:r>
              <a:rPr lang="pt-BR" sz="2700" b="1" dirty="0" smtClean="0"/>
              <a:t>META</a:t>
            </a:r>
            <a:r>
              <a:rPr lang="pt-BR" sz="2700" dirty="0"/>
              <a:t>: Monitorar a realização de avaliação de risco gestacional em 100,0% das gestantes.</a:t>
            </a:r>
            <a:br>
              <a:rPr lang="pt-BR" sz="2700" dirty="0"/>
            </a:br>
            <a:endParaRPr lang="pt-BR" sz="27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376519"/>
              </p:ext>
            </p:extLst>
          </p:nvPr>
        </p:nvGraphicFramePr>
        <p:xfrm>
          <a:off x="323528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0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 smtClean="0"/>
              <a:t>Resultados</a:t>
            </a: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 smtClean="0"/>
              <a:t>META</a:t>
            </a:r>
            <a:r>
              <a:rPr lang="pt-BR" sz="3100" b="1" dirty="0"/>
              <a:t>:</a:t>
            </a:r>
            <a:r>
              <a:rPr lang="pt-BR" sz="3100" dirty="0"/>
              <a:t> Realizar exame de puerpério em 100% das gestantes entre </a:t>
            </a:r>
            <a:r>
              <a:rPr lang="pt-BR" sz="3100" dirty="0" smtClean="0"/>
              <a:t>o</a:t>
            </a:r>
            <a:r>
              <a:rPr lang="pt-BR" dirty="0"/>
              <a:t> </a:t>
            </a:r>
            <a:r>
              <a:rPr lang="pt-BR" sz="3100" dirty="0"/>
              <a:t>30</a:t>
            </a:r>
            <a:r>
              <a:rPr lang="pt-BR" sz="3100" baseline="30000" dirty="0"/>
              <a:t>0</a:t>
            </a:r>
            <a:r>
              <a:rPr lang="pt-BR" sz="3100" dirty="0"/>
              <a:t>.  e 42</a:t>
            </a:r>
            <a:r>
              <a:rPr lang="pt-BR" sz="3100" baseline="30000" dirty="0"/>
              <a:t>0</a:t>
            </a:r>
            <a:r>
              <a:rPr lang="pt-BR" sz="3100" dirty="0"/>
              <a:t>. dia do pós-parto.</a:t>
            </a:r>
            <a:br>
              <a:rPr lang="pt-BR" sz="3100" dirty="0"/>
            </a:br>
            <a:r>
              <a:rPr lang="pt-BR" dirty="0" smtClean="0"/>
              <a:t>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111780"/>
              </p:ext>
            </p:extLst>
          </p:nvPr>
        </p:nvGraphicFramePr>
        <p:xfrm>
          <a:off x="395536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93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dirty="0" smtClean="0"/>
              <a:t>Discussão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Ampliação da cobertura ao Pré-Natal;</a:t>
            </a:r>
          </a:p>
          <a:p>
            <a:r>
              <a:rPr lang="pt-BR" dirty="0" smtClean="0"/>
              <a:t>Impacto positivo na qualidade do Pré-Natal;</a:t>
            </a:r>
          </a:p>
          <a:p>
            <a:r>
              <a:rPr lang="pt-BR" dirty="0" smtClean="0"/>
              <a:t>Importância da Intervenção para o serviço e para a comunidade;</a:t>
            </a:r>
          </a:p>
          <a:p>
            <a:r>
              <a:rPr lang="pt-BR" dirty="0" smtClean="0"/>
              <a:t>Vínculo fortalecido em Profissional versos Gestante e suas famílias e Gestantes versos Nutrizes.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87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Reflexão Crítica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1225689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O curso significou para mim além de um aprendizado, um olhar crítico sobre meu trabalho, entendendo que o conhecimento adquirido na construção do saber traz em seu contexto instrumentos para análise da realidade, compreensão do que há por trás das situações que se depara no cotidiano profissional e busca de soluções através de planejamento.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01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fotos familia\IMG_3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3488"/>
            <a:ext cx="9432032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imagens-imagens-de-gestantes-489cf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/>
              <a:t>Obrigada por todas as ferramentas que o curso ofereceu  para a construção e desenvolvimento do meu trabalho!</a:t>
            </a:r>
            <a:br>
              <a:rPr lang="pt-BR" sz="2800" dirty="0" smtClean="0"/>
            </a:br>
            <a:endParaRPr lang="pt-B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2e0e9c34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Introdução- Local de 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 </a:t>
            </a:r>
            <a:r>
              <a:rPr lang="pt-BR" sz="2400" b="1" dirty="0" smtClean="0"/>
              <a:t>UBS Nicolas Euthemes 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Lekakis</a:t>
            </a:r>
            <a:r>
              <a:rPr lang="pt-BR" sz="2400" b="1" dirty="0" smtClean="0"/>
              <a:t> </a:t>
            </a:r>
            <a:r>
              <a:rPr lang="pt-BR" sz="2400" b="1" dirty="0" smtClean="0"/>
              <a:t>Neto - Urbana</a:t>
            </a:r>
          </a:p>
          <a:p>
            <a:pPr marL="0" indent="0">
              <a:buNone/>
            </a:pPr>
            <a:r>
              <a:rPr lang="pt-BR" sz="2400" dirty="0" smtClean="0"/>
              <a:t>   03 </a:t>
            </a:r>
            <a:r>
              <a:rPr lang="pt-BR" sz="2400" dirty="0"/>
              <a:t>E</a:t>
            </a:r>
            <a:r>
              <a:rPr lang="pt-BR" sz="2400" dirty="0" smtClean="0"/>
              <a:t>quipes </a:t>
            </a:r>
            <a:r>
              <a:rPr lang="pt-BR" sz="2400" dirty="0" smtClean="0"/>
              <a:t>de </a:t>
            </a:r>
            <a:r>
              <a:rPr lang="pt-BR" sz="2400" dirty="0" smtClean="0"/>
              <a:t>ESF. </a:t>
            </a:r>
          </a:p>
          <a:p>
            <a:pPr marL="0" indent="0">
              <a:buNone/>
            </a:pPr>
            <a:r>
              <a:rPr lang="pt-BR" sz="2400" dirty="0" smtClean="0"/>
              <a:t>Famílias: 1.993</a:t>
            </a:r>
          </a:p>
          <a:p>
            <a:pPr marL="0" indent="0">
              <a:buNone/>
            </a:pPr>
            <a:r>
              <a:rPr lang="pt-BR" sz="2400" dirty="0" smtClean="0"/>
              <a:t>Pessoas: 11.193</a:t>
            </a:r>
          </a:p>
          <a:p>
            <a:pPr marL="0" indent="0">
              <a:buNone/>
            </a:pPr>
            <a:r>
              <a:rPr lang="pt-BR" sz="2400" dirty="0" smtClean="0"/>
              <a:t>Equipe composta por:</a:t>
            </a:r>
          </a:p>
          <a:p>
            <a:pPr marL="0" indent="0">
              <a:buNone/>
            </a:pPr>
            <a:r>
              <a:rPr lang="pt-BR" sz="2400" dirty="0" smtClean="0"/>
              <a:t>O1 Médico da Família;</a:t>
            </a:r>
          </a:p>
          <a:p>
            <a:pPr marL="0" indent="0">
              <a:buNone/>
            </a:pPr>
            <a:r>
              <a:rPr lang="pt-BR" sz="2400" dirty="0" smtClean="0"/>
              <a:t>O1 Enfermeiro;</a:t>
            </a:r>
          </a:p>
          <a:p>
            <a:pPr marL="0" indent="0">
              <a:buNone/>
            </a:pPr>
            <a:r>
              <a:rPr lang="pt-BR" sz="2400" dirty="0" smtClean="0"/>
              <a:t>01 Técnico de Enfermagem;</a:t>
            </a:r>
          </a:p>
          <a:p>
            <a:pPr marL="0" indent="0">
              <a:buNone/>
            </a:pPr>
            <a:r>
              <a:rPr lang="pt-BR" sz="2400" dirty="0" smtClean="0"/>
              <a:t>01 Dentista;</a:t>
            </a:r>
          </a:p>
          <a:p>
            <a:pPr marL="0" indent="0">
              <a:buNone/>
            </a:pPr>
            <a:r>
              <a:rPr lang="pt-BR" sz="2400" dirty="0" smtClean="0"/>
              <a:t>01 ACD;</a:t>
            </a:r>
          </a:p>
          <a:p>
            <a:pPr marL="0" indent="0">
              <a:buNone/>
            </a:pPr>
            <a:r>
              <a:rPr lang="pt-BR" sz="2400" dirty="0" smtClean="0"/>
              <a:t>06 agentes de comunitários de saúde.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71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pPr algn="l"/>
            <a:r>
              <a:rPr lang="pt-BR" sz="3100" dirty="0" smtClean="0"/>
              <a:t>Objetivo Geral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5976664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r>
              <a:rPr lang="pt-BR" dirty="0" smtClean="0"/>
              <a:t>	</a:t>
            </a:r>
            <a:r>
              <a:rPr lang="pt-BR" sz="9600" dirty="0" smtClean="0"/>
              <a:t>Melhoria </a:t>
            </a:r>
            <a:r>
              <a:rPr lang="pt-BR" sz="9600" dirty="0"/>
              <a:t>da atenção ao pré-natal e puerpério </a:t>
            </a:r>
            <a:endParaRPr lang="pt-BR" sz="9600" dirty="0" smtClean="0"/>
          </a:p>
          <a:p>
            <a:pPr marL="0" indent="0">
              <a:buNone/>
            </a:pPr>
            <a:endParaRPr lang="pt-BR" sz="80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8000" b="1" dirty="0" smtClean="0"/>
              <a:t>Objetivos Específicos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8000" dirty="0"/>
              <a:t>Ampliar a cobertura ao programa </a:t>
            </a:r>
            <a:r>
              <a:rPr lang="pt-BR" sz="8000" dirty="0" smtClean="0"/>
              <a:t>do pré-natal </a:t>
            </a:r>
            <a:r>
              <a:rPr lang="pt-BR" sz="8000" dirty="0"/>
              <a:t>e </a:t>
            </a:r>
            <a:r>
              <a:rPr lang="pt-BR" sz="8000" dirty="0" smtClean="0"/>
              <a:t>puerpério.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8000" dirty="0" smtClean="0"/>
              <a:t>Melhorar a </a:t>
            </a:r>
            <a:r>
              <a:rPr lang="pt-BR" sz="8000" dirty="0"/>
              <a:t>adesão ao </a:t>
            </a:r>
            <a:r>
              <a:rPr lang="pt-BR" sz="8000" dirty="0" smtClean="0"/>
              <a:t>pré-natal.</a:t>
            </a:r>
            <a:endParaRPr lang="pt-BR" sz="8000" dirty="0"/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8000" dirty="0" smtClean="0"/>
              <a:t>Melhorar </a:t>
            </a:r>
            <a:r>
              <a:rPr lang="pt-BR" sz="8000" dirty="0"/>
              <a:t>a qualidade da </a:t>
            </a:r>
            <a:r>
              <a:rPr lang="pt-BR" sz="8000" dirty="0" smtClean="0"/>
              <a:t>atenção </a:t>
            </a:r>
            <a:r>
              <a:rPr lang="pt-BR" sz="8000" dirty="0"/>
              <a:t>ao pré-natal e </a:t>
            </a:r>
            <a:r>
              <a:rPr lang="pt-BR" sz="8000" dirty="0" smtClean="0"/>
              <a:t>puerpério.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8000" dirty="0" smtClean="0"/>
              <a:t> Melhorar registro das informações na folha espelho e cartão da gestante.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8000" dirty="0" smtClean="0"/>
              <a:t> </a:t>
            </a:r>
            <a:r>
              <a:rPr lang="pt-BR" sz="8000" dirty="0"/>
              <a:t>Mapear as gestantes de risco através da avaliação da classificação de risco por trimestre.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8000" dirty="0" smtClean="0"/>
              <a:t> </a:t>
            </a:r>
            <a:r>
              <a:rPr lang="pt-BR" sz="8000" dirty="0"/>
              <a:t>Realizar promoção de Saúde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64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Metas-y-objetiv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6000" dirty="0" smtClean="0"/>
              <a:t>METAS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21100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600" dirty="0" smtClean="0"/>
              <a:t>Ampliar a cobertura do Pré-Natal em 100%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600" dirty="0"/>
              <a:t>Captar todas as gestantes da área que não faz pré-natal nem na UBS nem em outro serviço.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600" dirty="0" smtClean="0"/>
              <a:t> </a:t>
            </a:r>
            <a:r>
              <a:rPr lang="pt-BR" sz="2600" dirty="0"/>
              <a:t>Garantir a captação de 100% das gestantes no primeiro trimestre de gestação</a:t>
            </a:r>
            <a:r>
              <a:rPr lang="pt-BR" sz="2600" dirty="0" smtClean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600" dirty="0"/>
              <a:t>Recuperar 100% das gestantes faltosas às consultas de </a:t>
            </a:r>
            <a:r>
              <a:rPr lang="pt-BR" sz="2600" dirty="0" smtClean="0"/>
              <a:t>pré-natal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600" dirty="0" smtClean="0"/>
              <a:t>Realizar </a:t>
            </a:r>
            <a:r>
              <a:rPr lang="pt-BR" sz="2600" dirty="0"/>
              <a:t>pelo menos um exame </a:t>
            </a:r>
            <a:r>
              <a:rPr lang="pt-BR" sz="2600" dirty="0" smtClean="0"/>
              <a:t>ginecológico </a:t>
            </a:r>
            <a:r>
              <a:rPr lang="pt-BR" sz="2600" dirty="0"/>
              <a:t>por trimestre em 100% das gestantes durante o pré-natal.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88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002060"/>
                </a:solidFill>
              </a:rPr>
              <a:t>METODOLOGIA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estudo20acompanhado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9001156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476</Words>
  <Application>Microsoft Office PowerPoint</Application>
  <PresentationFormat>Apresentação na tela (4:3)</PresentationFormat>
  <Paragraphs>97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   Qualificação da Atenção ao Pré-natal na UBS Nicolas Euthemes  Lekakis Neto em Itacoatiara-AM   </vt:lpstr>
      <vt:lpstr>Apresentação do PowerPoint</vt:lpstr>
      <vt:lpstr>Introdução</vt:lpstr>
      <vt:lpstr>Apresentação do PowerPoint</vt:lpstr>
      <vt:lpstr>Introdução- Local de Estudo</vt:lpstr>
      <vt:lpstr>Objetivo Geral </vt:lpstr>
      <vt:lpstr>METAS</vt:lpstr>
      <vt:lpstr>Apresentação do PowerPoint</vt:lpstr>
      <vt:lpstr>METODOLOGIA</vt:lpstr>
      <vt:lpstr>Apresentação do PowerPoint</vt:lpstr>
      <vt:lpstr>Apresentação do PowerPoint</vt:lpstr>
      <vt:lpstr>LOGÍSTICA</vt:lpstr>
      <vt:lpstr>Apresentação do PowerPoint</vt:lpstr>
      <vt:lpstr>Resultados</vt:lpstr>
      <vt:lpstr>Apresentação do PowerPoint</vt:lpstr>
      <vt:lpstr> Resutados META: Recuperar 100% das gestantes faltosas a consulta de pré-natal. </vt:lpstr>
      <vt:lpstr>Resultados META 3: Garantir a captação de 100% das gestantes no primeiro trimestre de gestação. </vt:lpstr>
      <vt:lpstr>Resultados META: Realizar pelo menos um exame ginecológico por trimestre em 100% das gestantes durante o pré-natal. </vt:lpstr>
      <vt:lpstr>Resultados META: Realizar pelo menos um exame ginecológico por trimestre em 100% das gestantes durante o pré-natal. </vt:lpstr>
      <vt:lpstr> Resultados META: Garantir 100%das gestantes a prescrição de suplemento de sulfato ferroso. </vt:lpstr>
      <vt:lpstr> Resultados META: Garantir 100% das gestantes prescrições de suplementação de ácido fólico conforme protocolo. </vt:lpstr>
      <vt:lpstr>Resultados Meta: Garantir 100,0% das gestantes orientações nutricionais durante a gestação. </vt:lpstr>
      <vt:lpstr>  Resultados META : Garantir a 100% das gestantes a solicitação de exames na primeira consulta conforme protocolo. </vt:lpstr>
      <vt:lpstr> Resultados META: Garantir que 100% das gestantes completem o esquema da vacina antitetânica.   </vt:lpstr>
      <vt:lpstr>Resultados META: Garantir que 100% das gestantes completem o esquema da vacina de Hepatite B</vt:lpstr>
      <vt:lpstr>Resultados META: Garantir100% das gestantes orientações nutricional durante a gestação.</vt:lpstr>
      <vt:lpstr> Resultados META: Garantir100% das gestantes orientações nutricional durante a gestação. </vt:lpstr>
      <vt:lpstr>Resultados META: Promover aleitamento materno junto a 100% das gestantes. </vt:lpstr>
      <vt:lpstr>Resultados META: Orientar 60% das gestantes sobre os cuidados com o recém-nascido, teste do pezinho, decúbito dorsal para dormir. </vt:lpstr>
      <vt:lpstr>Resultados META: Orientar 100% das gestantes sobre os riscos do tabagismo e do uso de álcool e drogas na gestação. </vt:lpstr>
      <vt:lpstr>Resultados  META: Orientar 100% das gestantes sobre anticoncepção pós parto. </vt:lpstr>
      <vt:lpstr>  Resultados META: Monitorar a realização de avaliação de risco gestacional em 100,0% das gestantes. </vt:lpstr>
      <vt:lpstr>    Resultados META: Realizar exame de puerpério em 100% das gestantes entre o 300.  e 420. dia do pós-parto. . </vt:lpstr>
      <vt:lpstr>Discussão</vt:lpstr>
      <vt:lpstr>Reflexão Crítica </vt:lpstr>
      <vt:lpstr>Apresentação do PowerPoint</vt:lpstr>
      <vt:lpstr> Obrigada por todas as ferramentas que o curso ofereceu  para a construção e desenvolvimento do meu trabalho!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ao Pré-natal na UBS Nicolas Euthemes  Lekakis Neto em Itacoatiara-AM</dc:title>
  <dc:creator>Edivaldo PC</dc:creator>
  <cp:lastModifiedBy>Edivaldo PC</cp:lastModifiedBy>
  <cp:revision>47</cp:revision>
  <dcterms:created xsi:type="dcterms:W3CDTF">2014-02-21T02:48:37Z</dcterms:created>
  <dcterms:modified xsi:type="dcterms:W3CDTF">2014-02-27T09:09:56Z</dcterms:modified>
</cp:coreProperties>
</file>