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92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0EBDB-4B84-4A24-A78A-E19F3612E34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05D6-9B76-43C9-A420-1DF5DE68DB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2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05D6-9B76-43C9-A420-1DF5DE68DB5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26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6C70E9-47C6-4520-A1F9-8EECD45B39DD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7114A8-4D5F-48B5-BC8B-4DBC779E2D2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98" y="1521425"/>
            <a:ext cx="1335314" cy="10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7505" y="2680718"/>
            <a:ext cx="8876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Melhoria da Atenção aos Usuários com Hipertensão Arterial Sistêmica e/ou Diabetes mellitus, na UBS Alberto Lima, Santana-AP 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Orientando: Nixy Garcia Giraldo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Orientador: Pablo Viana Stolz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Pelotas, 2015</a:t>
            </a:r>
          </a:p>
          <a:p>
            <a:pPr algn="ctr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5597" y="188640"/>
            <a:ext cx="8848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>
                <a:ea typeface="Calibri" pitchFamily="34" charset="0"/>
              </a:rPr>
              <a:t>Universidade Aberta do Sistema Único de Saúde</a:t>
            </a:r>
            <a:endParaRPr lang="pt-BR" altLang="pt-BR" dirty="0"/>
          </a:p>
          <a:p>
            <a:pPr algn="ctr">
              <a:defRPr/>
            </a:pPr>
            <a:r>
              <a:rPr lang="pt-BR" altLang="pt-BR" b="1" dirty="0">
                <a:ea typeface="Calibri" pitchFamily="34" charset="0"/>
              </a:rPr>
              <a:t>Universidade Federal de Pelotas </a:t>
            </a:r>
          </a:p>
          <a:p>
            <a:pPr algn="ctr">
              <a:defRPr/>
            </a:pPr>
            <a:r>
              <a:rPr lang="pt-BR" altLang="pt-BR" b="1" dirty="0">
                <a:ea typeface="Calibri" pitchFamily="34" charset="0"/>
              </a:rPr>
              <a:t>Departamento de Medicina Social</a:t>
            </a:r>
            <a:br>
              <a:rPr lang="pt-BR" altLang="pt-BR" b="1" dirty="0">
                <a:ea typeface="Calibri" pitchFamily="34" charset="0"/>
              </a:rPr>
            </a:br>
            <a:r>
              <a:rPr lang="pt-BR" altLang="pt-BR" b="1" dirty="0">
                <a:ea typeface="Calibri" pitchFamily="34" charset="0"/>
              </a:rPr>
              <a:t>Curso de Especialização em  Saúde da Família - Modalidade à Distância </a:t>
            </a:r>
          </a:p>
          <a:p>
            <a:pPr algn="ctr">
              <a:defRPr/>
            </a:pPr>
            <a:r>
              <a:rPr lang="pt-BR" altLang="pt-BR" b="1" dirty="0"/>
              <a:t>Turma </a:t>
            </a:r>
            <a:r>
              <a:rPr lang="pt-BR" altLang="pt-BR" b="1" dirty="0" smtClean="0"/>
              <a:t>7</a:t>
            </a:r>
            <a:endParaRPr lang="pt-BR" altLang="pt-BR" dirty="0"/>
          </a:p>
        </p:txBody>
      </p:sp>
      <p:pic>
        <p:nvPicPr>
          <p:cNvPr id="6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93" y="1496307"/>
            <a:ext cx="1368152" cy="112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63280" y="0"/>
            <a:ext cx="2423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9212" y="703945"/>
            <a:ext cx="890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1: Ampliar a cobertura aos Hipertensos e/ou Diabéticos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1.1: Cadastrar 60 % dos Hipertensos da área de abrangência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9886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9212" y="2088939"/>
            <a:ext cx="8725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Alcançamos a cobertura de 545 hipertensos correspondendo a 24,5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64" y="2768154"/>
            <a:ext cx="6058347" cy="35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1" y="1556792"/>
            <a:ext cx="7899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Nos diabéticos atingimos a cobertura de 166 diabéticos correspondendo a 30,2%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5" y="33265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1: Ampliar a cobertura aos Hipertensos e/ou Diabéticos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1.2: Cadastrar 60 % dos diabéticos da área de abrangência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84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2.1: Realizar exame clínico apropriado em 100% dos hipertensos.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412775"/>
            <a:ext cx="5323528" cy="21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26083" y="5273197"/>
            <a:ext cx="3756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1912" y="4021033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Realizar exame clínico apropriado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460597"/>
            <a:ext cx="5323528" cy="22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0197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Meta 2.3: Garantir aos 100% dos hipertensos a realização de exames complementares em dia de acordo com o protocolo.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184576" cy="207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7054751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3" y="3068960"/>
            <a:ext cx="878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Meta 2.4: </a:t>
            </a:r>
            <a:r>
              <a:rPr lang="pt-BR" dirty="0"/>
              <a:t>Garantir aos 100% dos </a:t>
            </a:r>
            <a:r>
              <a:rPr lang="pt-BR" dirty="0" smtClean="0"/>
              <a:t>diabéticos </a:t>
            </a:r>
            <a:r>
              <a:rPr lang="pt-BR" dirty="0"/>
              <a:t>a realização de exames complementares em dia de acordo com o protocolo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6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083" y="1166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2.5 e 2.6 : Priorizar a prescrição de medicamentos da farmácia popular para 100% dos hipertensos e diabéticos  cadastrados na unidade de saúde.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9" y="1155301"/>
            <a:ext cx="6692898" cy="206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76928"/>
            <a:ext cx="6192258" cy="215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9083" y="37170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2.5 e 2.6 : Priorizar a prescrição de medicamentos da farmácia popular para 100% dos hipertensos e diabéticos  cadastrados 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 2.7: Realizar avaliação da necessidade de atendimento odontológico em 100% dos hipertensos.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1" y="762962"/>
            <a:ext cx="7495750" cy="201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1546"/>
            <a:ext cx="6796112" cy="230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2981" y="2967335"/>
            <a:ext cx="884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2.8 </a:t>
            </a:r>
            <a:r>
              <a:rPr lang="pt-BR" dirty="0">
                <a:latin typeface="Arial" pitchFamily="34" charset="0"/>
                <a:cs typeface="Arial" pitchFamily="34" charset="0"/>
              </a:rPr>
              <a:t>: Realizar avaliação da necessidade de atendimento odontológico em 100%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dirty="0">
                <a:latin typeface="Arial" pitchFamily="34" charset="0"/>
                <a:cs typeface="Arial" pitchFamily="34" charset="0"/>
              </a:rPr>
              <a:t>diabéticos.</a:t>
            </a:r>
          </a:p>
        </p:txBody>
      </p:sp>
    </p:spTree>
    <p:extLst>
      <p:ext uri="{BB962C8B-B14F-4D97-AF65-F5344CB8AC3E}">
        <p14:creationId xmlns:p14="http://schemas.microsoft.com/office/powerpoint/2010/main" val="1244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3556" y="11663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Objetivo 3: melhorar a adesão de Hipertensos e/ou Diabéticos ao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2032" y="82451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3.1: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Buscar 100% dos Hipertensos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faltosos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às consultas na unidade de saúde conforme a periodicidade recomendada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6" y="1532404"/>
            <a:ext cx="5953504" cy="20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93556" y="371703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Buscar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Diabéticos faltosos às consultas na unidade de saúde conforme a periodicidade recomendada.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1" y="4424918"/>
            <a:ext cx="5954509" cy="20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681" y="97097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Objetivo 4: Melhorar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registro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informações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0" y="1339027"/>
            <a:ext cx="7570798" cy="237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77330" y="692696"/>
            <a:ext cx="828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4.1: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ficha de acompanhamento de 100% dos hipertensos cadastrados na unidade de saúde. </a:t>
            </a:r>
            <a:endParaRPr lang="es-V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48" y="4363363"/>
            <a:ext cx="7044152" cy="227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77330" y="3717032"/>
            <a:ext cx="821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4.2 : Manter ficha de acompanhamento de 100% dos diabéticos cadastrados na unidade de saúde</a:t>
            </a:r>
          </a:p>
        </p:txBody>
      </p:sp>
    </p:spTree>
    <p:extLst>
      <p:ext uri="{BB962C8B-B14F-4D97-AF65-F5344CB8AC3E}">
        <p14:creationId xmlns:p14="http://schemas.microsoft.com/office/powerpoint/2010/main" val="24167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3940" y="33265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Objetivo 5. Mapear hipertensos e diabéticos de risco para doença cardiovascular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5.1 e 5.2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estratificação do risco cardiovascular em 100% dos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diabéticos cadastrados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Neste indicador conseguimos obter 100% durante os três meses para ambos.</a:t>
            </a:r>
          </a:p>
        </p:txBody>
      </p:sp>
    </p:spTree>
    <p:extLst>
      <p:ext uri="{BB962C8B-B14F-4D97-AF65-F5344CB8AC3E}">
        <p14:creationId xmlns:p14="http://schemas.microsoft.com/office/powerpoint/2010/main" val="182170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7524" y="15415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Objetivo 6. Promover a saúde de hipertensos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9480" y="90872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6.1 e 6.2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nutricional sobre alimentação saudável 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9076" y="189366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6.3 e 6.4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em relação à prática regular de atividade física 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4052" y="3140968"/>
            <a:ext cx="7594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6.5 e 6.6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sobre os riscos do tabagismo 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e diabéticos.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4552" y="434005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6.7 e 6.8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sobre higiene bucal a 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 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diabéticos.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9076" y="5157192"/>
            <a:ext cx="830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Todas estas metas obtiveram 100% durante os três meses de intervenção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23928" y="260648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Santana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Município do estado Amapá (segundo lugar em importância do estado)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-População estimada de 102.868 habitantes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-Localizada às margens do Rio Amazonas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-Possui 10 Unidades Básicas de saúde (UBS) , com 30 Equipes da Estratégia de Saúde da Família (ESF)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8743" y="12449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Elipse 2"/>
          <p:cNvSpPr/>
          <p:nvPr/>
        </p:nvSpPr>
        <p:spPr>
          <a:xfrm>
            <a:off x="2711697" y="474114"/>
            <a:ext cx="4104456" cy="11735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915726" y="830039"/>
            <a:ext cx="3900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Importância da intervenção</a:t>
            </a:r>
          </a:p>
        </p:txBody>
      </p:sp>
      <p:sp>
        <p:nvSpPr>
          <p:cNvPr id="5" name="Seta para baixo 4"/>
          <p:cNvSpPr/>
          <p:nvPr/>
        </p:nvSpPr>
        <p:spPr>
          <a:xfrm rot="1961592">
            <a:off x="2574129" y="13470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359692" y="16879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9788875">
            <a:off x="6372628" y="1376862"/>
            <a:ext cx="484632" cy="99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23713" y="2234854"/>
            <a:ext cx="257058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Comunidade</a:t>
            </a:r>
          </a:p>
        </p:txBody>
      </p:sp>
      <p:sp>
        <p:nvSpPr>
          <p:cNvPr id="9" name="Elipse 8"/>
          <p:cNvSpPr/>
          <p:nvPr/>
        </p:nvSpPr>
        <p:spPr>
          <a:xfrm>
            <a:off x="3486001" y="2717765"/>
            <a:ext cx="2304256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336148" y="2260565"/>
            <a:ext cx="2232248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65476" y="2375387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Comunidade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21261" y="301382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Serviço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10104" y="2486932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Equipe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1498300" y="3265221"/>
            <a:ext cx="242316" cy="844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4493732" y="3659541"/>
            <a:ext cx="292541" cy="821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7452273" y="3265221"/>
            <a:ext cx="28450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1520" y="4453894"/>
            <a:ext cx="2642592" cy="18714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39967" y="4581128"/>
            <a:ext cx="2916210" cy="22768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490155" y="4427496"/>
            <a:ext cx="2493237" cy="18714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03505" y="4453894"/>
            <a:ext cx="2490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Mais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Participação.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Maior conhecimento destas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doenças.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Maior vínculos  com 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equipes.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Satisfação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194297" y="4750068"/>
            <a:ext cx="3094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Acolhimento </a:t>
            </a:r>
            <a:r>
              <a:rPr lang="pt-BR" sz="2000" dirty="0" smtClean="0"/>
              <a:t>de mais Qualidade </a:t>
            </a:r>
            <a:endParaRPr lang="pt-BR" sz="2000" dirty="0"/>
          </a:p>
          <a:p>
            <a:r>
              <a:rPr lang="pt-BR" sz="2000" dirty="0"/>
              <a:t>Agendamentos mais </a:t>
            </a:r>
            <a:r>
              <a:rPr lang="pt-BR" sz="2000" dirty="0" smtClean="0"/>
              <a:t>organizados.</a:t>
            </a:r>
            <a:endParaRPr lang="pt-BR" sz="2000" dirty="0"/>
          </a:p>
          <a:p>
            <a:r>
              <a:rPr lang="pt-BR" sz="2000" dirty="0"/>
              <a:t>Melhor definição  do papel </a:t>
            </a:r>
            <a:r>
              <a:rPr lang="pt-BR" sz="2000" dirty="0" smtClean="0"/>
              <a:t>dos profissionais </a:t>
            </a:r>
            <a:endParaRPr lang="pt-BR" sz="2000" dirty="0"/>
          </a:p>
        </p:txBody>
      </p:sp>
      <p:sp>
        <p:nvSpPr>
          <p:cNvPr id="27" name="Retângulo 26"/>
          <p:cNvSpPr/>
          <p:nvPr/>
        </p:nvSpPr>
        <p:spPr>
          <a:xfrm>
            <a:off x="6614944" y="4581128"/>
            <a:ext cx="2361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Melhor organizada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Adequado planejamento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Mais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capacitada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Mais unida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36419" y="188640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9" name="Placa 8"/>
          <p:cNvSpPr/>
          <p:nvPr/>
        </p:nvSpPr>
        <p:spPr>
          <a:xfrm>
            <a:off x="1403648" y="980728"/>
            <a:ext cx="6264696" cy="141845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86000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Intervenção incorporada à rotina do serviço</a:t>
            </a:r>
          </a:p>
        </p:txBody>
      </p:sp>
      <p:sp>
        <p:nvSpPr>
          <p:cNvPr id="11" name="Seta para cima e para baixo 10"/>
          <p:cNvSpPr/>
          <p:nvPr/>
        </p:nvSpPr>
        <p:spPr>
          <a:xfrm>
            <a:off x="4293680" y="2660360"/>
            <a:ext cx="484632" cy="1216152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o explicativo retangular 11"/>
          <p:cNvSpPr/>
          <p:nvPr/>
        </p:nvSpPr>
        <p:spPr>
          <a:xfrm>
            <a:off x="1751352" y="3876512"/>
            <a:ext cx="5976664" cy="2504816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286000" y="3982769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t-BR" sz="2800" dirty="0">
                <a:latin typeface="Arial" pitchFamily="34" charset="0"/>
                <a:cs typeface="Arial" pitchFamily="34" charset="0"/>
              </a:rPr>
              <a:t>Pretendemos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Continuar com a intervenção  aos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- Expandir nossa intervenção às demais equipes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1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Reflexão crítica sobre meu processo pessoal de aprendizagem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importância deste curso de especialização pois me permitiu: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os conhecimentos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o Sistema Único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identificar as necessidades acumuladas da população da minha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área;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Possibilidade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desenvolver uma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integral no indivíduo, família e comunidade;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Superação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idioma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português;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Estreitar as relações com a minha equipe e melhorar o funcionamento da mesma;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Cumprimentar as minhas expectativas em relacione ao curso e o trabalho no Brasil.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" y="908720"/>
            <a:ext cx="41161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ELL INSPIRON\Downloads\fotos acc\11040342_10202763201960146_60863627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87824" y="154913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Visita domiciliar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9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 INSPIRON\Downloads\20150514_094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75967" cy="35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 INSPIRON\Downloads\20150710_092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4276" y="1710672"/>
            <a:ext cx="35599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9672" y="552059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Ações de saúde em igrejas, escolas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0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 INSPIRON\Downloads\20150618_09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935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 INSPIRON\Downloads\11079750_10202795875736970_145304597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53" y="1511783"/>
            <a:ext cx="412179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476672"/>
            <a:ext cx="2677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Visita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domiciliar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9"/>
            <a:ext cx="460851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9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284576"/>
            <a:ext cx="6462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Muito Obrigada!</a:t>
            </a:r>
            <a:endParaRPr lang="pt-BR" sz="60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5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3146" y="103705"/>
            <a:ext cx="2709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 Introdução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039557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HAS e  DM</a:t>
            </a:r>
          </a:p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Alta morbimortalidade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404969" y="2265839"/>
            <a:ext cx="4680520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5816" y="2467054"/>
            <a:ext cx="4169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na Atenção Básica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051720" y="30365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336748" y="3284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6461225" y="30326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326919" y="4014943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43087" y="426339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08313" y="4005345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Assistência Médica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ta em curva para a direita 14"/>
          <p:cNvSpPr/>
          <p:nvPr/>
        </p:nvSpPr>
        <p:spPr>
          <a:xfrm>
            <a:off x="1042102" y="446306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esquerda 15"/>
          <p:cNvSpPr/>
          <p:nvPr/>
        </p:nvSpPr>
        <p:spPr>
          <a:xfrm>
            <a:off x="7577564" y="44942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007249" y="5282272"/>
            <a:ext cx="5311867" cy="14127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536352" y="55731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as complicações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de vida.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4822" y="979772"/>
            <a:ext cx="8469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Unidade Básica de Saúde  Alberto Lima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 rot="2017206">
            <a:off x="1782519" y="1657956"/>
            <a:ext cx="504056" cy="1155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9567667">
            <a:off x="6327518" y="1690068"/>
            <a:ext cx="484632" cy="109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16541" y="2944442"/>
            <a:ext cx="349465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e5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442179" y="2944442"/>
            <a:ext cx="309468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4285156" y="2096298"/>
            <a:ext cx="484632" cy="2772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91680" y="5013176"/>
            <a:ext cx="612068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89675" y="3232364"/>
            <a:ext cx="3592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5 Equipes De Saúde Familiar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882841" y="3078476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 adstrita de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14641 habitantes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91680" y="500424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ESTIMATIVA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2227 usuários portadores de HAS e 549 portadores de DM na área abrangência da UBS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71095" y="905098"/>
            <a:ext cx="7422724" cy="13690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flipH="1">
            <a:off x="3298097" y="2387799"/>
            <a:ext cx="158053" cy="1039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20982009">
            <a:off x="6353301" y="2349400"/>
            <a:ext cx="117888" cy="2608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0188701">
            <a:off x="7655300" y="2069584"/>
            <a:ext cx="13981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800848">
            <a:off x="2038460" y="2276426"/>
            <a:ext cx="133453" cy="2691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2091739">
            <a:off x="814415" y="2194809"/>
            <a:ext cx="13485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86000" y="1299719"/>
            <a:ext cx="510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Ação programática de atenção aos HAS e DM antes da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91822" y="3222766"/>
            <a:ext cx="1622590" cy="11817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2562" y="5104911"/>
            <a:ext cx="239401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327554" y="3514738"/>
            <a:ext cx="1896604" cy="1138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382457" y="3557504"/>
            <a:ext cx="1890767" cy="1095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5771640" y="5225667"/>
            <a:ext cx="264094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649089" y="3139113"/>
            <a:ext cx="2152233" cy="11910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519" y="3342713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Baixa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Cobertura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258683" y="5234480"/>
            <a:ext cx="1111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Baixa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Adesão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515160" y="3696656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Acolhimento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inadequado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965502" y="5269623"/>
            <a:ext cx="3031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Insuficiente ações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promoção de saúde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717264" y="3622265"/>
            <a:ext cx="213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Deficientes registros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880714" y="3145684"/>
            <a:ext cx="2515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Deficiente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qualidade dos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atendimentos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49" y="2356041"/>
            <a:ext cx="219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   Objetivo Geral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584" y="1484784"/>
            <a:ext cx="7704856" cy="28803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87624" y="184482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atenção à saúde dos usuários com Hipertensão e Diabetes, na UBS Alberto Lima , no município de Santana /AP.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91880" y="620688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Metodologia </a:t>
            </a:r>
            <a:endParaRPr lang="pt-BR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958" y="17166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Monitorar o número de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hipertensos e diabéticos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cadastrados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1880" y="3475673"/>
            <a:ext cx="185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</a:t>
            </a:r>
            <a:endParaRPr lang="pt-BR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" y="331234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 registro dos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hipertensos e diabéticos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cadastrados.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59" y="5306344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Melhorar o acolhimento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98903" y="1655186"/>
            <a:ext cx="3199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Capacitar a equipe da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unidade de saúde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07128" y="3052664"/>
            <a:ext cx="3793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Informar a comunidade sobre a existência do Programa de Atenção à HAS / DM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409317" y="4983179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Monitorar o cumprimento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periodicidade das consultas 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previstas no protocolo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uxograma: Disco magnético 14"/>
          <p:cNvSpPr/>
          <p:nvPr/>
        </p:nvSpPr>
        <p:spPr>
          <a:xfrm>
            <a:off x="3491881" y="2259606"/>
            <a:ext cx="1858162" cy="3724795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787378" y="3081512"/>
            <a:ext cx="1267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 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trela de 7 Pontos 2"/>
          <p:cNvSpPr/>
          <p:nvPr/>
        </p:nvSpPr>
        <p:spPr>
          <a:xfrm>
            <a:off x="1619672" y="1268760"/>
            <a:ext cx="5616624" cy="4104456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25804" y="270892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Objetivos,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Metas e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Resultados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626</TotalTime>
  <Words>895</Words>
  <Application>Microsoft Office PowerPoint</Application>
  <PresentationFormat>Apresentação na tela (4:3)</PresentationFormat>
  <Paragraphs>136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Nixy</dc:creator>
  <cp:lastModifiedBy>Nixy Garcia</cp:lastModifiedBy>
  <cp:revision>59</cp:revision>
  <dcterms:created xsi:type="dcterms:W3CDTF">2015-08-20T19:30:50Z</dcterms:created>
  <dcterms:modified xsi:type="dcterms:W3CDTF">2015-10-14T12:50:29Z</dcterms:modified>
</cp:coreProperties>
</file>