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7" r:id="rId2"/>
    <p:sldId id="258" r:id="rId3"/>
    <p:sldId id="259" r:id="rId4"/>
    <p:sldId id="269" r:id="rId5"/>
    <p:sldId id="270" r:id="rId6"/>
    <p:sldId id="271" r:id="rId7"/>
    <p:sldId id="260" r:id="rId8"/>
    <p:sldId id="261" r:id="rId9"/>
    <p:sldId id="263" r:id="rId10"/>
    <p:sldId id="264" r:id="rId11"/>
    <p:sldId id="272" r:id="rId12"/>
    <p:sldId id="273" r:id="rId13"/>
    <p:sldId id="275" r:id="rId14"/>
    <p:sldId id="276" r:id="rId15"/>
    <p:sldId id="278" r:id="rId16"/>
    <p:sldId id="279" r:id="rId17"/>
    <p:sldId id="280" r:id="rId18"/>
    <p:sldId id="281" r:id="rId19"/>
    <p:sldId id="282" r:id="rId20"/>
    <p:sldId id="283" r:id="rId21"/>
    <p:sldId id="284" r:id="rId22"/>
    <p:sldId id="285" r:id="rId23"/>
    <p:sldId id="289" r:id="rId24"/>
    <p:sldId id="290" r:id="rId25"/>
    <p:sldId id="286" r:id="rId26"/>
    <p:sldId id="288" r:id="rId27"/>
  </p:sldIdLst>
  <p:sldSz cx="12192000" cy="6858000"/>
  <p:notesSz cx="6858000" cy="9144000"/>
  <p:embeddedFontLst>
    <p:embeddedFont>
      <p:font typeface="Verdana" panose="020B0604030504040204" pitchFamily="34" charset="0"/>
      <p:regular r:id="rId28"/>
      <p:bold r:id="rId29"/>
      <p:italic r:id="rId30"/>
      <p:boldItalic r:id="rId31"/>
    </p:embeddedFont>
    <p:embeddedFont>
      <p:font typeface="Arial Black" panose="020B0A04020102020204" pitchFamily="34" charset="0"/>
      <p:bold r:id="rId32"/>
    </p:embeddedFont>
    <p:embeddedFont>
      <p:font typeface="Calibri" panose="020F0502020204030204" pitchFamily="34" charset="0"/>
      <p:regular r:id="rId33"/>
      <p:bold r:id="rId34"/>
      <p:italic r:id="rId35"/>
      <p:boldItalic r:id="rId36"/>
    </p:embeddedFont>
  </p:embeddedFontLst>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3.fntdata"/><Relationship Id="rId35"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6"/>
            <a:ext cx="10363200" cy="1470025"/>
          </a:xfrm>
        </p:spPr>
        <p:txBody>
          <a:bodyPr/>
          <a:lstStyle/>
          <a:p>
            <a:r>
              <a:rPr lang="en-US" smtClean="0"/>
              <a:t>Click to edit Master title style</a:t>
            </a:r>
            <a:endParaRPr lang="pt-BR"/>
          </a:p>
        </p:txBody>
      </p:sp>
      <p:sp>
        <p:nvSpPr>
          <p:cNvPr id="3" name="Subtítu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pt-BR"/>
          </a:p>
        </p:txBody>
      </p:sp>
      <p:sp>
        <p:nvSpPr>
          <p:cNvPr id="4" name="Espaço Reservado para Data 3"/>
          <p:cNvSpPr>
            <a:spLocks noGrp="1"/>
          </p:cNvSpPr>
          <p:nvPr>
            <p:ph type="dt" sz="half" idx="10"/>
          </p:nvPr>
        </p:nvSpPr>
        <p:spPr/>
        <p:txBody>
          <a:bodyPr/>
          <a:lstStyle/>
          <a:p>
            <a:pPr>
              <a:defRPr/>
            </a:pPr>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pPr>
              <a:defRPr/>
            </a:pPr>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pPr>
              <a:defRPr/>
            </a:pPr>
            <a:fld id="{520B92FD-A755-4450-B422-F70FE7928CF8}" type="slidenum">
              <a:rPr lang="pt-BR" smtClean="0">
                <a:solidFill>
                  <a:prstClr val="black">
                    <a:tint val="75000"/>
                  </a:prstClr>
                </a:solidFill>
              </a:rPr>
              <a:pPr>
                <a:defRPr/>
              </a:pPr>
              <a:t>‹nº›</a:t>
            </a:fld>
            <a:endParaRPr lang="pt-BR">
              <a:solidFill>
                <a:prstClr val="black">
                  <a:tint val="75000"/>
                </a:prstClr>
              </a:solidFill>
            </a:endParaRPr>
          </a:p>
        </p:txBody>
      </p:sp>
    </p:spTree>
    <p:extLst>
      <p:ext uri="{BB962C8B-B14F-4D97-AF65-F5344CB8AC3E}">
        <p14:creationId xmlns:p14="http://schemas.microsoft.com/office/powerpoint/2010/main" val="2236792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Click to edit Master title style</a:t>
            </a:r>
            <a:endParaRPr lang="pt-BR"/>
          </a:p>
        </p:txBody>
      </p:sp>
      <p:sp>
        <p:nvSpPr>
          <p:cNvPr id="3" name="Espaço Reservado para Texto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Espaço Reservado para Data 3"/>
          <p:cNvSpPr>
            <a:spLocks noGrp="1"/>
          </p:cNvSpPr>
          <p:nvPr>
            <p:ph type="dt" sz="half" idx="10"/>
          </p:nvPr>
        </p:nvSpPr>
        <p:spPr/>
        <p:txBody>
          <a:bodyPr/>
          <a:lstStyle/>
          <a:p>
            <a:pPr>
              <a:defRPr/>
            </a:pPr>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pPr>
              <a:defRPr/>
            </a:pPr>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pPr>
              <a:defRPr/>
            </a:pPr>
            <a:fld id="{407917AD-F926-4A02-A17F-D3817455C397}" type="slidenum">
              <a:rPr lang="pt-BR" smtClean="0">
                <a:solidFill>
                  <a:prstClr val="black">
                    <a:tint val="75000"/>
                  </a:prstClr>
                </a:solidFill>
              </a:rPr>
              <a:pPr>
                <a:defRPr/>
              </a:pPr>
              <a:t>‹nº›</a:t>
            </a:fld>
            <a:endParaRPr lang="pt-BR">
              <a:solidFill>
                <a:prstClr val="black">
                  <a:tint val="75000"/>
                </a:prstClr>
              </a:solidFill>
            </a:endParaRPr>
          </a:p>
        </p:txBody>
      </p:sp>
    </p:spTree>
    <p:extLst>
      <p:ext uri="{BB962C8B-B14F-4D97-AF65-F5344CB8AC3E}">
        <p14:creationId xmlns:p14="http://schemas.microsoft.com/office/powerpoint/2010/main" val="3747890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9"/>
            <a:ext cx="2743200" cy="5851525"/>
          </a:xfrm>
        </p:spPr>
        <p:txBody>
          <a:bodyPr vert="eaVert"/>
          <a:lstStyle/>
          <a:p>
            <a:r>
              <a:rPr lang="en-US" smtClean="0"/>
              <a:t>Click to edit Master title style</a:t>
            </a:r>
            <a:endParaRPr lang="pt-BR"/>
          </a:p>
        </p:txBody>
      </p:sp>
      <p:sp>
        <p:nvSpPr>
          <p:cNvPr id="3" name="Espaço Reservado para Texto Vertical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Espaço Reservado para Data 3"/>
          <p:cNvSpPr>
            <a:spLocks noGrp="1"/>
          </p:cNvSpPr>
          <p:nvPr>
            <p:ph type="dt" sz="half" idx="10"/>
          </p:nvPr>
        </p:nvSpPr>
        <p:spPr/>
        <p:txBody>
          <a:bodyPr/>
          <a:lstStyle/>
          <a:p>
            <a:pPr>
              <a:defRPr/>
            </a:pPr>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pPr>
              <a:defRPr/>
            </a:pPr>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pPr>
              <a:defRPr/>
            </a:pPr>
            <a:fld id="{C84C9592-9AAD-4B26-9297-DCAE44208575}" type="slidenum">
              <a:rPr lang="pt-BR" smtClean="0">
                <a:solidFill>
                  <a:prstClr val="black">
                    <a:tint val="75000"/>
                  </a:prstClr>
                </a:solidFill>
              </a:rPr>
              <a:pPr>
                <a:defRPr/>
              </a:pPr>
              <a:t>‹nº›</a:t>
            </a:fld>
            <a:endParaRPr lang="pt-BR">
              <a:solidFill>
                <a:prstClr val="black">
                  <a:tint val="75000"/>
                </a:prstClr>
              </a:solidFill>
            </a:endParaRPr>
          </a:p>
        </p:txBody>
      </p:sp>
    </p:spTree>
    <p:extLst>
      <p:ext uri="{BB962C8B-B14F-4D97-AF65-F5344CB8AC3E}">
        <p14:creationId xmlns:p14="http://schemas.microsoft.com/office/powerpoint/2010/main" val="1019200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Click to edit Master title style</a:t>
            </a:r>
            <a:endParaRPr lang="pt-BR"/>
          </a:p>
        </p:txBody>
      </p:sp>
      <p:sp>
        <p:nvSpPr>
          <p:cNvPr id="3" name="Espaço Reservado para Conteúdo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Espaço Reservado para Data 3"/>
          <p:cNvSpPr>
            <a:spLocks noGrp="1"/>
          </p:cNvSpPr>
          <p:nvPr>
            <p:ph type="dt" sz="half" idx="10"/>
          </p:nvPr>
        </p:nvSpPr>
        <p:spPr/>
        <p:txBody>
          <a:bodyPr/>
          <a:lstStyle/>
          <a:p>
            <a:pPr>
              <a:defRPr/>
            </a:pPr>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pPr>
              <a:defRPr/>
            </a:pPr>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pPr>
              <a:defRPr/>
            </a:pPr>
            <a:fld id="{08155E6E-DF50-4478-8304-32A9F1A13FB2}" type="slidenum">
              <a:rPr lang="pt-BR" smtClean="0">
                <a:solidFill>
                  <a:prstClr val="black">
                    <a:tint val="75000"/>
                  </a:prstClr>
                </a:solidFill>
              </a:rPr>
              <a:pPr>
                <a:defRPr/>
              </a:pPr>
              <a:t>‹nº›</a:t>
            </a:fld>
            <a:endParaRPr lang="pt-BR">
              <a:solidFill>
                <a:prstClr val="black">
                  <a:tint val="75000"/>
                </a:prstClr>
              </a:solidFill>
            </a:endParaRPr>
          </a:p>
        </p:txBody>
      </p:sp>
    </p:spTree>
    <p:extLst>
      <p:ext uri="{BB962C8B-B14F-4D97-AF65-F5344CB8AC3E}">
        <p14:creationId xmlns:p14="http://schemas.microsoft.com/office/powerpoint/2010/main" val="3253971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pt-BR"/>
          </a:p>
        </p:txBody>
      </p:sp>
      <p:sp>
        <p:nvSpPr>
          <p:cNvPr id="3" name="Espaço Reservado para Tex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Espaço Reservado para Data 3"/>
          <p:cNvSpPr>
            <a:spLocks noGrp="1"/>
          </p:cNvSpPr>
          <p:nvPr>
            <p:ph type="dt" sz="half" idx="10"/>
          </p:nvPr>
        </p:nvSpPr>
        <p:spPr/>
        <p:txBody>
          <a:bodyPr/>
          <a:lstStyle/>
          <a:p>
            <a:pPr>
              <a:defRPr/>
            </a:pPr>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pPr>
              <a:defRPr/>
            </a:pPr>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pPr>
              <a:defRPr/>
            </a:pPr>
            <a:fld id="{ED9AEFAF-A6BD-404A-B8AF-CC3B224E9195}" type="slidenum">
              <a:rPr lang="pt-BR" smtClean="0">
                <a:solidFill>
                  <a:prstClr val="black">
                    <a:tint val="75000"/>
                  </a:prstClr>
                </a:solidFill>
              </a:rPr>
              <a:pPr>
                <a:defRPr/>
              </a:pPr>
              <a:t>‹nº›</a:t>
            </a:fld>
            <a:endParaRPr lang="pt-BR">
              <a:solidFill>
                <a:prstClr val="black">
                  <a:tint val="75000"/>
                </a:prstClr>
              </a:solidFill>
            </a:endParaRPr>
          </a:p>
        </p:txBody>
      </p:sp>
    </p:spTree>
    <p:extLst>
      <p:ext uri="{BB962C8B-B14F-4D97-AF65-F5344CB8AC3E}">
        <p14:creationId xmlns:p14="http://schemas.microsoft.com/office/powerpoint/2010/main" val="3128940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Click to edit Master title style</a:t>
            </a:r>
            <a:endParaRPr lang="pt-BR"/>
          </a:p>
        </p:txBody>
      </p:sp>
      <p:sp>
        <p:nvSpPr>
          <p:cNvPr id="3" name="Espaço Reservado para Conteúd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Espaço Reservado para Conteúd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5" name="Espaço Reservado para Data 4"/>
          <p:cNvSpPr>
            <a:spLocks noGrp="1"/>
          </p:cNvSpPr>
          <p:nvPr>
            <p:ph type="dt" sz="half" idx="10"/>
          </p:nvPr>
        </p:nvSpPr>
        <p:spPr/>
        <p:txBody>
          <a:bodyPr/>
          <a:lstStyle/>
          <a:p>
            <a:pPr>
              <a:defRPr/>
            </a:pPr>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pPr>
              <a:defRPr/>
            </a:pPr>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pPr>
              <a:defRPr/>
            </a:pPr>
            <a:fld id="{6A2D4C7E-D590-470B-88A0-A794075A175E}" type="slidenum">
              <a:rPr lang="pt-BR" smtClean="0">
                <a:solidFill>
                  <a:prstClr val="black">
                    <a:tint val="75000"/>
                  </a:prstClr>
                </a:solidFill>
              </a:rPr>
              <a:pPr>
                <a:defRPr/>
              </a:pPr>
              <a:t>‹nº›</a:t>
            </a:fld>
            <a:endParaRPr lang="pt-BR">
              <a:solidFill>
                <a:prstClr val="black">
                  <a:tint val="75000"/>
                </a:prstClr>
              </a:solidFill>
            </a:endParaRPr>
          </a:p>
        </p:txBody>
      </p:sp>
    </p:spTree>
    <p:extLst>
      <p:ext uri="{BB962C8B-B14F-4D97-AF65-F5344CB8AC3E}">
        <p14:creationId xmlns:p14="http://schemas.microsoft.com/office/powerpoint/2010/main" val="1740232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n-US" smtClean="0"/>
              <a:t>Click to edit Master title style</a:t>
            </a:r>
            <a:endParaRPr lang="pt-BR"/>
          </a:p>
        </p:txBody>
      </p:sp>
      <p:sp>
        <p:nvSpPr>
          <p:cNvPr id="3" name="Espaço Reservado para Tex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ço Reservado para Conteúd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5" name="Espaço Reservado para Tex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ço Reservado para Conteúd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7" name="Espaço Reservado para Data 6"/>
          <p:cNvSpPr>
            <a:spLocks noGrp="1"/>
          </p:cNvSpPr>
          <p:nvPr>
            <p:ph type="dt" sz="half" idx="10"/>
          </p:nvPr>
        </p:nvSpPr>
        <p:spPr/>
        <p:txBody>
          <a:bodyPr/>
          <a:lstStyle/>
          <a:p>
            <a:pPr>
              <a:defRPr/>
            </a:pPr>
            <a:endParaRPr lang="pt-BR">
              <a:solidFill>
                <a:prstClr val="black">
                  <a:tint val="75000"/>
                </a:prstClr>
              </a:solidFill>
            </a:endParaRPr>
          </a:p>
        </p:txBody>
      </p:sp>
      <p:sp>
        <p:nvSpPr>
          <p:cNvPr id="8" name="Espaço Reservado para Rodapé 7"/>
          <p:cNvSpPr>
            <a:spLocks noGrp="1"/>
          </p:cNvSpPr>
          <p:nvPr>
            <p:ph type="ftr" sz="quarter" idx="11"/>
          </p:nvPr>
        </p:nvSpPr>
        <p:spPr/>
        <p:txBody>
          <a:bodyPr/>
          <a:lstStyle/>
          <a:p>
            <a:pPr>
              <a:defRPr/>
            </a:pPr>
            <a:endParaRPr lang="pt-BR">
              <a:solidFill>
                <a:prstClr val="black">
                  <a:tint val="75000"/>
                </a:prstClr>
              </a:solidFill>
            </a:endParaRPr>
          </a:p>
        </p:txBody>
      </p:sp>
      <p:sp>
        <p:nvSpPr>
          <p:cNvPr id="9" name="Espaço Reservado para Número de Slide 8"/>
          <p:cNvSpPr>
            <a:spLocks noGrp="1"/>
          </p:cNvSpPr>
          <p:nvPr>
            <p:ph type="sldNum" sz="quarter" idx="12"/>
          </p:nvPr>
        </p:nvSpPr>
        <p:spPr/>
        <p:txBody>
          <a:bodyPr/>
          <a:lstStyle/>
          <a:p>
            <a:pPr>
              <a:defRPr/>
            </a:pPr>
            <a:fld id="{26C56694-EF79-4150-8116-47374930851A}" type="slidenum">
              <a:rPr lang="pt-BR" smtClean="0">
                <a:solidFill>
                  <a:prstClr val="black">
                    <a:tint val="75000"/>
                  </a:prstClr>
                </a:solidFill>
              </a:rPr>
              <a:pPr>
                <a:defRPr/>
              </a:pPr>
              <a:t>‹nº›</a:t>
            </a:fld>
            <a:endParaRPr lang="pt-BR">
              <a:solidFill>
                <a:prstClr val="black">
                  <a:tint val="75000"/>
                </a:prstClr>
              </a:solidFill>
            </a:endParaRPr>
          </a:p>
        </p:txBody>
      </p:sp>
    </p:spTree>
    <p:extLst>
      <p:ext uri="{BB962C8B-B14F-4D97-AF65-F5344CB8AC3E}">
        <p14:creationId xmlns:p14="http://schemas.microsoft.com/office/powerpoint/2010/main" val="1544377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Click to edit Master title style</a:t>
            </a:r>
            <a:endParaRPr lang="pt-BR"/>
          </a:p>
        </p:txBody>
      </p:sp>
      <p:sp>
        <p:nvSpPr>
          <p:cNvPr id="3" name="Espaço Reservado para Data 2"/>
          <p:cNvSpPr>
            <a:spLocks noGrp="1"/>
          </p:cNvSpPr>
          <p:nvPr>
            <p:ph type="dt" sz="half" idx="10"/>
          </p:nvPr>
        </p:nvSpPr>
        <p:spPr/>
        <p:txBody>
          <a:bodyPr/>
          <a:lstStyle/>
          <a:p>
            <a:pPr>
              <a:defRPr/>
            </a:pPr>
            <a:endParaRPr lang="pt-BR">
              <a:solidFill>
                <a:prstClr val="black">
                  <a:tint val="75000"/>
                </a:prstClr>
              </a:solidFill>
            </a:endParaRPr>
          </a:p>
        </p:txBody>
      </p:sp>
      <p:sp>
        <p:nvSpPr>
          <p:cNvPr id="4" name="Espaço Reservado para Rodapé 3"/>
          <p:cNvSpPr>
            <a:spLocks noGrp="1"/>
          </p:cNvSpPr>
          <p:nvPr>
            <p:ph type="ftr" sz="quarter" idx="11"/>
          </p:nvPr>
        </p:nvSpPr>
        <p:spPr/>
        <p:txBody>
          <a:bodyPr/>
          <a:lstStyle/>
          <a:p>
            <a:pPr>
              <a:defRPr/>
            </a:pPr>
            <a:endParaRPr lang="pt-BR">
              <a:solidFill>
                <a:prstClr val="black">
                  <a:tint val="75000"/>
                </a:prstClr>
              </a:solidFill>
            </a:endParaRPr>
          </a:p>
        </p:txBody>
      </p:sp>
      <p:sp>
        <p:nvSpPr>
          <p:cNvPr id="5" name="Espaço Reservado para Número de Slide 4"/>
          <p:cNvSpPr>
            <a:spLocks noGrp="1"/>
          </p:cNvSpPr>
          <p:nvPr>
            <p:ph type="sldNum" sz="quarter" idx="12"/>
          </p:nvPr>
        </p:nvSpPr>
        <p:spPr/>
        <p:txBody>
          <a:bodyPr/>
          <a:lstStyle/>
          <a:p>
            <a:pPr>
              <a:defRPr/>
            </a:pPr>
            <a:fld id="{5FED795A-DA2B-4FA1-9F85-BC1D531D84D6}" type="slidenum">
              <a:rPr lang="pt-BR" smtClean="0">
                <a:solidFill>
                  <a:prstClr val="black">
                    <a:tint val="75000"/>
                  </a:prstClr>
                </a:solidFill>
              </a:rPr>
              <a:pPr>
                <a:defRPr/>
              </a:pPr>
              <a:t>‹nº›</a:t>
            </a:fld>
            <a:endParaRPr lang="pt-BR">
              <a:solidFill>
                <a:prstClr val="black">
                  <a:tint val="75000"/>
                </a:prstClr>
              </a:solidFill>
            </a:endParaRPr>
          </a:p>
        </p:txBody>
      </p:sp>
    </p:spTree>
    <p:extLst>
      <p:ext uri="{BB962C8B-B14F-4D97-AF65-F5344CB8AC3E}">
        <p14:creationId xmlns:p14="http://schemas.microsoft.com/office/powerpoint/2010/main" val="757519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pPr>
              <a:defRPr/>
            </a:pPr>
            <a:endParaRPr lang="pt-BR">
              <a:solidFill>
                <a:prstClr val="black">
                  <a:tint val="75000"/>
                </a:prstClr>
              </a:solidFill>
            </a:endParaRPr>
          </a:p>
        </p:txBody>
      </p:sp>
      <p:sp>
        <p:nvSpPr>
          <p:cNvPr id="3" name="Espaço Reservado para Rodapé 2"/>
          <p:cNvSpPr>
            <a:spLocks noGrp="1"/>
          </p:cNvSpPr>
          <p:nvPr>
            <p:ph type="ftr" sz="quarter" idx="11"/>
          </p:nvPr>
        </p:nvSpPr>
        <p:spPr/>
        <p:txBody>
          <a:bodyPr/>
          <a:lstStyle/>
          <a:p>
            <a:pPr>
              <a:defRPr/>
            </a:pPr>
            <a:endParaRPr lang="pt-BR">
              <a:solidFill>
                <a:prstClr val="black">
                  <a:tint val="75000"/>
                </a:prstClr>
              </a:solidFill>
            </a:endParaRPr>
          </a:p>
        </p:txBody>
      </p:sp>
      <p:sp>
        <p:nvSpPr>
          <p:cNvPr id="4" name="Espaço Reservado para Número de Slide 3"/>
          <p:cNvSpPr>
            <a:spLocks noGrp="1"/>
          </p:cNvSpPr>
          <p:nvPr>
            <p:ph type="sldNum" sz="quarter" idx="12"/>
          </p:nvPr>
        </p:nvSpPr>
        <p:spPr/>
        <p:txBody>
          <a:bodyPr/>
          <a:lstStyle/>
          <a:p>
            <a:pPr>
              <a:defRPr/>
            </a:pPr>
            <a:fld id="{BF8F7CF8-CC4C-4862-B12C-2083793BB922}" type="slidenum">
              <a:rPr lang="pt-BR" smtClean="0">
                <a:solidFill>
                  <a:prstClr val="black">
                    <a:tint val="75000"/>
                  </a:prstClr>
                </a:solidFill>
              </a:rPr>
              <a:pPr>
                <a:defRPr/>
              </a:pPr>
              <a:t>‹nº›</a:t>
            </a:fld>
            <a:endParaRPr lang="pt-BR">
              <a:solidFill>
                <a:prstClr val="black">
                  <a:tint val="75000"/>
                </a:prstClr>
              </a:solidFill>
            </a:endParaRPr>
          </a:p>
        </p:txBody>
      </p:sp>
    </p:spTree>
    <p:extLst>
      <p:ext uri="{BB962C8B-B14F-4D97-AF65-F5344CB8AC3E}">
        <p14:creationId xmlns:p14="http://schemas.microsoft.com/office/powerpoint/2010/main" val="3697778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pt-BR"/>
          </a:p>
        </p:txBody>
      </p:sp>
      <p:sp>
        <p:nvSpPr>
          <p:cNvPr id="3" name="Espaço Reservado para Conteúd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Espaço Reservado para Tex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ço Reservado para Data 4"/>
          <p:cNvSpPr>
            <a:spLocks noGrp="1"/>
          </p:cNvSpPr>
          <p:nvPr>
            <p:ph type="dt" sz="half" idx="10"/>
          </p:nvPr>
        </p:nvSpPr>
        <p:spPr/>
        <p:txBody>
          <a:bodyPr/>
          <a:lstStyle/>
          <a:p>
            <a:pPr>
              <a:defRPr/>
            </a:pPr>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pPr>
              <a:defRPr/>
            </a:pPr>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pPr>
              <a:defRPr/>
            </a:pPr>
            <a:fld id="{C253854D-1DDB-4D6A-AF4D-48EC7DBD1EC1}" type="slidenum">
              <a:rPr lang="pt-BR" smtClean="0">
                <a:solidFill>
                  <a:prstClr val="black">
                    <a:tint val="75000"/>
                  </a:prstClr>
                </a:solidFill>
              </a:rPr>
              <a:pPr>
                <a:defRPr/>
              </a:pPr>
              <a:t>‹nº›</a:t>
            </a:fld>
            <a:endParaRPr lang="pt-BR">
              <a:solidFill>
                <a:prstClr val="black">
                  <a:tint val="75000"/>
                </a:prstClr>
              </a:solidFill>
            </a:endParaRPr>
          </a:p>
        </p:txBody>
      </p:sp>
    </p:spTree>
    <p:extLst>
      <p:ext uri="{BB962C8B-B14F-4D97-AF65-F5344CB8AC3E}">
        <p14:creationId xmlns:p14="http://schemas.microsoft.com/office/powerpoint/2010/main" val="321626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pt-BR"/>
          </a:p>
        </p:txBody>
      </p:sp>
      <p:sp>
        <p:nvSpPr>
          <p:cNvPr id="3" name="Espaço Reservado para Imagem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pt-BR"/>
          </a:p>
        </p:txBody>
      </p:sp>
      <p:sp>
        <p:nvSpPr>
          <p:cNvPr id="4" name="Espaço Reservado para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ço Reservado para Data 4"/>
          <p:cNvSpPr>
            <a:spLocks noGrp="1"/>
          </p:cNvSpPr>
          <p:nvPr>
            <p:ph type="dt" sz="half" idx="10"/>
          </p:nvPr>
        </p:nvSpPr>
        <p:spPr/>
        <p:txBody>
          <a:bodyPr/>
          <a:lstStyle/>
          <a:p>
            <a:pPr>
              <a:defRPr/>
            </a:pPr>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pPr>
              <a:defRPr/>
            </a:pPr>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pPr>
              <a:defRPr/>
            </a:pPr>
            <a:fld id="{253B33EB-ED29-444A-828E-4E8931BD0795}" type="slidenum">
              <a:rPr lang="pt-BR" smtClean="0">
                <a:solidFill>
                  <a:prstClr val="black">
                    <a:tint val="75000"/>
                  </a:prstClr>
                </a:solidFill>
              </a:rPr>
              <a:pPr>
                <a:defRPr/>
              </a:pPr>
              <a:t>‹nº›</a:t>
            </a:fld>
            <a:endParaRPr lang="pt-BR">
              <a:solidFill>
                <a:prstClr val="black">
                  <a:tint val="75000"/>
                </a:prstClr>
              </a:solidFill>
            </a:endParaRPr>
          </a:p>
        </p:txBody>
      </p:sp>
    </p:spTree>
    <p:extLst>
      <p:ext uri="{BB962C8B-B14F-4D97-AF65-F5344CB8AC3E}">
        <p14:creationId xmlns:p14="http://schemas.microsoft.com/office/powerpoint/2010/main" val="3719012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pt-BR">
              <a:solidFill>
                <a:prstClr val="black">
                  <a:tint val="75000"/>
                </a:prstClr>
              </a:solidFill>
              <a:latin typeface="Verdana" pitchFamily="34" charset="0"/>
            </a:endParaRPr>
          </a:p>
        </p:txBody>
      </p:sp>
      <p:sp>
        <p:nvSpPr>
          <p:cNvPr id="5" name="Espaço Reservado para Rodapé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pt-BR">
              <a:solidFill>
                <a:prstClr val="black">
                  <a:tint val="75000"/>
                </a:prstClr>
              </a:solidFill>
              <a:latin typeface="Verdana" pitchFamily="34" charset="0"/>
            </a:endParaRPr>
          </a:p>
        </p:txBody>
      </p:sp>
      <p:sp>
        <p:nvSpPr>
          <p:cNvPr id="6" name="Espaço Reservado para Número de Slid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CB20EA1C-696A-4BF4-BCB6-FC01F03945B0}" type="slidenum">
              <a:rPr lang="pt-BR" smtClean="0">
                <a:solidFill>
                  <a:prstClr val="black">
                    <a:tint val="75000"/>
                  </a:prstClr>
                </a:solidFill>
                <a:latin typeface="Verdana" pitchFamily="34" charset="0"/>
              </a:rPr>
              <a:pPr fontAlgn="base">
                <a:spcBef>
                  <a:spcPct val="0"/>
                </a:spcBef>
                <a:spcAft>
                  <a:spcPct val="0"/>
                </a:spcAft>
                <a:defRPr/>
              </a:pPr>
              <a:t>‹nº›</a:t>
            </a:fld>
            <a:endParaRPr lang="pt-BR">
              <a:solidFill>
                <a:prstClr val="black">
                  <a:tint val="75000"/>
                </a:prstClr>
              </a:solidFill>
              <a:latin typeface="Verdana" pitchFamily="34" charset="0"/>
            </a:endParaRPr>
          </a:p>
        </p:txBody>
      </p:sp>
    </p:spTree>
    <p:extLst>
      <p:ext uri="{BB962C8B-B14F-4D97-AF65-F5344CB8AC3E}">
        <p14:creationId xmlns:p14="http://schemas.microsoft.com/office/powerpoint/2010/main" val="37292942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14.emf"/></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16.emf"/></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image" Target="../media/image19.emf"/></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2"/>
          <p:cNvPicPr>
            <a:picLocks noChangeAspect="1" noChangeArrowheads="1"/>
          </p:cNvPicPr>
          <p:nvPr/>
        </p:nvPicPr>
        <p:blipFill rotWithShape="1">
          <a:blip r:embed="rId2"/>
          <a:srcRect l="6361" t="17719" r="52043" b="63577"/>
          <a:stretch/>
        </p:blipFill>
        <p:spPr bwMode="auto">
          <a:xfrm>
            <a:off x="596085" y="106999"/>
            <a:ext cx="6136180" cy="1550988"/>
          </a:xfrm>
          <a:prstGeom prst="rect">
            <a:avLst/>
          </a:prstGeom>
          <a:solidFill>
            <a:schemeClr val="accent1">
              <a:lumMod val="40000"/>
              <a:lumOff val="60000"/>
            </a:schemeClr>
          </a:solidFill>
          <a:ln w="9525" algn="ctr">
            <a:noFill/>
            <a:miter lim="800000"/>
            <a:headEnd/>
            <a:tailEnd/>
          </a:ln>
        </p:spPr>
      </p:pic>
      <p:sp>
        <p:nvSpPr>
          <p:cNvPr id="27650" name="Rectangle 2"/>
          <p:cNvSpPr>
            <a:spLocks noGrp="1" noChangeArrowheads="1"/>
          </p:cNvSpPr>
          <p:nvPr>
            <p:ph type="ctrTitle"/>
          </p:nvPr>
        </p:nvSpPr>
        <p:spPr>
          <a:xfrm>
            <a:off x="1633004" y="1577703"/>
            <a:ext cx="8982399" cy="2914014"/>
          </a:xfrm>
        </p:spPr>
        <p:txBody>
          <a:bodyPr>
            <a:normAutofit/>
          </a:bodyPr>
          <a:lstStyle/>
          <a:p>
            <a:r>
              <a:rPr lang="pt-BR" sz="2800" b="1" dirty="0" smtClean="0"/>
              <a:t> </a:t>
            </a:r>
            <a:r>
              <a:rPr lang="pt-BR" sz="2800" dirty="0" smtClean="0"/>
              <a:t/>
            </a:r>
            <a:br>
              <a:rPr lang="pt-BR" sz="2800" dirty="0" smtClean="0"/>
            </a:br>
            <a:r>
              <a:rPr lang="pt-BR" sz="2800" b="1" dirty="0" smtClean="0"/>
              <a:t> </a:t>
            </a:r>
            <a:r>
              <a:rPr lang="pt-BR" sz="2800" dirty="0" smtClean="0"/>
              <a:t/>
            </a:r>
            <a:br>
              <a:rPr lang="pt-BR" sz="2800" dirty="0" smtClean="0"/>
            </a:br>
            <a:r>
              <a:rPr lang="pt-BR" sz="2400" b="1" dirty="0" smtClean="0">
                <a:latin typeface="Arial" panose="020B0604020202020204" pitchFamily="34" charset="0"/>
                <a:cs typeface="Arial" panose="020B0604020202020204" pitchFamily="34" charset="0"/>
              </a:rPr>
              <a:t>Melhoria </a:t>
            </a:r>
            <a:r>
              <a:rPr lang="pt-BR" sz="2400" b="1" dirty="0">
                <a:latin typeface="Arial" panose="020B0604020202020204" pitchFamily="34" charset="0"/>
                <a:cs typeface="Arial" panose="020B0604020202020204" pitchFamily="34" charset="0"/>
              </a:rPr>
              <a:t>da atenção à saúde de usuários com hipertensão arterial sistêmica e/ou diabetes mellitus da UBS Leocádia, Pelotas/RS</a:t>
            </a:r>
            <a:r>
              <a:rPr lang="pt-BR" sz="2400" b="1" dirty="0"/>
              <a:t/>
            </a:r>
            <a:br>
              <a:rPr lang="pt-BR" sz="2400" b="1" dirty="0"/>
            </a:br>
            <a:endParaRPr lang="pt-BR" sz="2400" b="1" dirty="0">
              <a:solidFill>
                <a:srgbClr val="002060"/>
              </a:solidFill>
              <a:latin typeface="Arial Black" pitchFamily="34" charset="0"/>
            </a:endParaRPr>
          </a:p>
        </p:txBody>
      </p:sp>
      <p:sp>
        <p:nvSpPr>
          <p:cNvPr id="7" name="CaixaDeTexto 6"/>
          <p:cNvSpPr txBox="1"/>
          <p:nvPr/>
        </p:nvSpPr>
        <p:spPr>
          <a:xfrm>
            <a:off x="1291084" y="4625578"/>
            <a:ext cx="9118257" cy="2077492"/>
          </a:xfrm>
          <a:prstGeom prst="rect">
            <a:avLst/>
          </a:prstGeom>
          <a:noFill/>
        </p:spPr>
        <p:txBody>
          <a:bodyPr wrap="square">
            <a:spAutoFit/>
          </a:bodyPr>
          <a:lstStyle/>
          <a:p>
            <a:pPr algn="ctr" fontAlgn="base">
              <a:lnSpc>
                <a:spcPct val="150000"/>
              </a:lnSpc>
              <a:spcBef>
                <a:spcPct val="0"/>
              </a:spcBef>
              <a:spcAft>
                <a:spcPct val="0"/>
              </a:spcAft>
              <a:defRPr/>
            </a:pPr>
            <a:r>
              <a:rPr lang="es-CO" sz="2400" b="1" dirty="0">
                <a:solidFill>
                  <a:srgbClr val="002060"/>
                </a:solidFill>
                <a:latin typeface="Arial" panose="020B0604020202020204" pitchFamily="34" charset="0"/>
                <a:cs typeface="Arial" panose="020B0604020202020204" pitchFamily="34" charset="0"/>
              </a:rPr>
              <a:t>Noalvis Noblet </a:t>
            </a:r>
            <a:r>
              <a:rPr lang="es-CO" sz="2400" b="1" dirty="0" smtClean="0">
                <a:solidFill>
                  <a:srgbClr val="002060"/>
                </a:solidFill>
                <a:latin typeface="Arial" panose="020B0604020202020204" pitchFamily="34" charset="0"/>
                <a:cs typeface="Arial" panose="020B0604020202020204" pitchFamily="34" charset="0"/>
              </a:rPr>
              <a:t>Baro</a:t>
            </a:r>
            <a:endParaRPr lang="pt-BR" sz="2400" dirty="0">
              <a:solidFill>
                <a:srgbClr val="002060"/>
              </a:solidFill>
              <a:latin typeface="Arial" panose="020B0604020202020204" pitchFamily="34" charset="0"/>
              <a:cs typeface="Arial" panose="020B0604020202020204" pitchFamily="34" charset="0"/>
            </a:endParaRPr>
          </a:p>
          <a:p>
            <a:pPr algn="ctr" fontAlgn="base">
              <a:lnSpc>
                <a:spcPct val="150000"/>
              </a:lnSpc>
              <a:spcBef>
                <a:spcPct val="0"/>
              </a:spcBef>
              <a:spcAft>
                <a:spcPct val="0"/>
              </a:spcAft>
              <a:defRPr/>
            </a:pPr>
            <a:r>
              <a:rPr lang="pt-BR" sz="2000" b="1" dirty="0">
                <a:solidFill>
                  <a:srgbClr val="002060"/>
                </a:solidFill>
                <a:latin typeface="Arial" panose="020B0604020202020204" pitchFamily="34" charset="0"/>
                <a:cs typeface="Arial" panose="020B0604020202020204" pitchFamily="34" charset="0"/>
              </a:rPr>
              <a:t>Orientadora: Lenice Muniz de Quadros.</a:t>
            </a:r>
          </a:p>
          <a:p>
            <a:pPr algn="ctr">
              <a:lnSpc>
                <a:spcPct val="150000"/>
              </a:lnSpc>
            </a:pPr>
            <a:r>
              <a:rPr lang="pt-BR" b="1" dirty="0">
                <a:solidFill>
                  <a:srgbClr val="002060"/>
                </a:solidFill>
                <a:latin typeface="Arial" panose="020B0604020202020204" pitchFamily="34" charset="0"/>
                <a:cs typeface="Arial" panose="020B0604020202020204" pitchFamily="34" charset="0"/>
              </a:rPr>
              <a:t>Pelotas, 2015</a:t>
            </a:r>
          </a:p>
          <a:p>
            <a:r>
              <a:rPr lang="pt-BR" dirty="0"/>
              <a:t/>
            </a:r>
            <a:br>
              <a:rPr lang="pt-BR" dirty="0"/>
            </a:br>
            <a:endParaRPr lang="pt-BR" dirty="0" smtClean="0">
              <a:solidFill>
                <a:srgbClr val="002060"/>
              </a:solidFill>
            </a:endParaRPr>
          </a:p>
        </p:txBody>
      </p:sp>
      <p:pic>
        <p:nvPicPr>
          <p:cNvPr id="27652" name="il_fi" descr="http://3.bp.blogspot.com/_TMzEax0xNOA/TOpL8Tn1RfI/AAAAAAAAAEw/3d30uvcmv3I/S220/logo_UFPEL.gif"/>
          <p:cNvPicPr>
            <a:picLocks noChangeAspect="1" noChangeArrowheads="1"/>
          </p:cNvPicPr>
          <p:nvPr/>
        </p:nvPicPr>
        <p:blipFill>
          <a:blip r:embed="rId3"/>
          <a:srcRect/>
          <a:stretch>
            <a:fillRect/>
          </a:stretch>
        </p:blipFill>
        <p:spPr bwMode="auto">
          <a:xfrm>
            <a:off x="9526903" y="383476"/>
            <a:ext cx="1223962" cy="1075307"/>
          </a:xfrm>
          <a:prstGeom prst="rect">
            <a:avLst/>
          </a:prstGeom>
          <a:noFill/>
          <a:ln w="9525">
            <a:noFill/>
            <a:miter lim="800000"/>
            <a:headEnd/>
            <a:tailEnd/>
          </a:ln>
        </p:spPr>
      </p:pic>
    </p:spTree>
    <p:extLst>
      <p:ext uri="{BB962C8B-B14F-4D97-AF65-F5344CB8AC3E}">
        <p14:creationId xmlns:p14="http://schemas.microsoft.com/office/powerpoint/2010/main" val="32896919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0"/>
            <a:ext cx="10972800" cy="1210614"/>
          </a:xfrm>
        </p:spPr>
        <p:txBody>
          <a:bodyPr>
            <a:normAutofit/>
          </a:bodyPr>
          <a:lstStyle/>
          <a:p>
            <a:r>
              <a:rPr lang="pt-BR" sz="3200" b="1" dirty="0" smtClean="0">
                <a:solidFill>
                  <a:srgbClr val="002060"/>
                </a:solidFill>
                <a:latin typeface="Arial" panose="020B0604020202020204" pitchFamily="34" charset="0"/>
                <a:cs typeface="Arial" panose="020B0604020202020204" pitchFamily="34" charset="0"/>
              </a:rPr>
              <a:t>Metas, estimativas, Objetivos e Resultados</a:t>
            </a:r>
            <a:endParaRPr lang="pt-BR" sz="3200"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965915" y="957398"/>
            <a:ext cx="10616485" cy="1236373"/>
          </a:xfrm>
        </p:spPr>
        <p:txBody>
          <a:bodyPr>
            <a:normAutofit/>
          </a:bodyPr>
          <a:lstStyle/>
          <a:p>
            <a:pPr marL="0" indent="0" algn="just">
              <a:buNone/>
            </a:pPr>
            <a:r>
              <a:rPr lang="pt-BR" sz="2800" u="sng" dirty="0" smtClean="0">
                <a:solidFill>
                  <a:srgbClr val="002060"/>
                </a:solidFill>
                <a:latin typeface="Arial" panose="020B0604020202020204" pitchFamily="34" charset="0"/>
                <a:cs typeface="Arial" panose="020B0604020202020204" pitchFamily="34" charset="0"/>
              </a:rPr>
              <a:t>Objetivo 1 - Ampliar a cobertura a hipertensos e/ou diabéticos.</a:t>
            </a:r>
            <a:endParaRPr lang="pt-BR" sz="2800" dirty="0">
              <a:solidFill>
                <a:srgbClr val="002060"/>
              </a:solidFill>
              <a:latin typeface="Arial" panose="020B0604020202020204" pitchFamily="34" charset="0"/>
              <a:cs typeface="Arial" panose="020B0604020202020204" pitchFamily="34" charset="0"/>
            </a:endParaRPr>
          </a:p>
        </p:txBody>
      </p:sp>
      <p:sp>
        <p:nvSpPr>
          <p:cNvPr id="8" name="Retângulo 7"/>
          <p:cNvSpPr/>
          <p:nvPr/>
        </p:nvSpPr>
        <p:spPr>
          <a:xfrm>
            <a:off x="0" y="5430519"/>
            <a:ext cx="5012755" cy="369332"/>
          </a:xfrm>
          <a:prstGeom prst="rect">
            <a:avLst/>
          </a:prstGeom>
        </p:spPr>
        <p:txBody>
          <a:bodyPr wrap="square">
            <a:spAutoFit/>
          </a:bodyPr>
          <a:lstStyle/>
          <a:p>
            <a:r>
              <a:rPr lang="pt-BR" dirty="0" smtClean="0">
                <a:solidFill>
                  <a:srgbClr val="002060"/>
                </a:solidFill>
                <a:latin typeface="+mn-lt"/>
              </a:rPr>
              <a:t> </a:t>
            </a:r>
            <a:endParaRPr lang="pt-BR" dirty="0"/>
          </a:p>
        </p:txBody>
      </p:sp>
      <p:sp>
        <p:nvSpPr>
          <p:cNvPr id="10" name="CuadroTexto 9"/>
          <p:cNvSpPr txBox="1"/>
          <p:nvPr/>
        </p:nvSpPr>
        <p:spPr>
          <a:xfrm>
            <a:off x="1094704" y="1931831"/>
            <a:ext cx="9311426" cy="923330"/>
          </a:xfrm>
          <a:prstGeom prst="rect">
            <a:avLst/>
          </a:prstGeom>
          <a:noFill/>
        </p:spPr>
        <p:txBody>
          <a:bodyPr wrap="square" rtlCol="0">
            <a:spAutoFit/>
          </a:bodyPr>
          <a:lstStyle/>
          <a:p>
            <a:pPr algn="just"/>
            <a:r>
              <a:rPr lang="pt-BR" b="1" dirty="0">
                <a:solidFill>
                  <a:srgbClr val="002060"/>
                </a:solidFill>
                <a:latin typeface="Arial" panose="020B0604020202020204" pitchFamily="34" charset="0"/>
                <a:cs typeface="Arial" panose="020B0604020202020204" pitchFamily="34" charset="0"/>
              </a:rPr>
              <a:t>Meta </a:t>
            </a:r>
            <a:r>
              <a:rPr lang="pt-BR" b="1" dirty="0" smtClean="0">
                <a:solidFill>
                  <a:srgbClr val="002060"/>
                </a:solidFill>
                <a:latin typeface="Arial" panose="020B0604020202020204" pitchFamily="34" charset="0"/>
                <a:cs typeface="Arial" panose="020B0604020202020204" pitchFamily="34" charset="0"/>
              </a:rPr>
              <a:t>1.1 e 1.2 -</a:t>
            </a:r>
            <a:r>
              <a:rPr lang="pt-BR" dirty="0" smtClean="0">
                <a:solidFill>
                  <a:srgbClr val="002060"/>
                </a:solidFill>
                <a:latin typeface="Arial" panose="020B0604020202020204" pitchFamily="34" charset="0"/>
                <a:cs typeface="Arial" panose="020B0604020202020204" pitchFamily="34" charset="0"/>
              </a:rPr>
              <a:t>Cadastrar </a:t>
            </a:r>
            <a:r>
              <a:rPr lang="pt-BR" dirty="0">
                <a:solidFill>
                  <a:srgbClr val="002060"/>
                </a:solidFill>
                <a:latin typeface="Arial" panose="020B0604020202020204" pitchFamily="34" charset="0"/>
                <a:cs typeface="Arial" panose="020B0604020202020204" pitchFamily="34" charset="0"/>
              </a:rPr>
              <a:t>50% dos hipertensos </a:t>
            </a:r>
            <a:r>
              <a:rPr lang="pt-BR" dirty="0" smtClean="0">
                <a:solidFill>
                  <a:srgbClr val="002060"/>
                </a:solidFill>
                <a:latin typeface="Arial" panose="020B0604020202020204" pitchFamily="34" charset="0"/>
                <a:cs typeface="Arial" panose="020B0604020202020204" pitchFamily="34" charset="0"/>
              </a:rPr>
              <a:t>e diabéticos da </a:t>
            </a:r>
            <a:r>
              <a:rPr lang="pt-BR" dirty="0">
                <a:solidFill>
                  <a:srgbClr val="002060"/>
                </a:solidFill>
                <a:latin typeface="Arial" panose="020B0604020202020204" pitchFamily="34" charset="0"/>
                <a:cs typeface="Arial" panose="020B0604020202020204" pitchFamily="34" charset="0"/>
              </a:rPr>
              <a:t>área de abrangência no Programa de </a:t>
            </a:r>
            <a:r>
              <a:rPr lang="pt-BR" dirty="0" smtClean="0">
                <a:solidFill>
                  <a:srgbClr val="002060"/>
                </a:solidFill>
                <a:latin typeface="Arial" panose="020B0604020202020204" pitchFamily="34" charset="0"/>
                <a:cs typeface="Arial" panose="020B0604020202020204" pitchFamily="34" charset="0"/>
              </a:rPr>
              <a:t>Atenção </a:t>
            </a:r>
            <a:r>
              <a:rPr lang="pt-BR" dirty="0">
                <a:solidFill>
                  <a:srgbClr val="002060"/>
                </a:solidFill>
                <a:latin typeface="Arial" panose="020B0604020202020204" pitchFamily="34" charset="0"/>
                <a:cs typeface="Arial" panose="020B0604020202020204" pitchFamily="34" charset="0"/>
              </a:rPr>
              <a:t>à Hipertensão Arterial e à Diabetes Mellitus da unidade de </a:t>
            </a:r>
            <a:r>
              <a:rPr lang="pt-BR" dirty="0" smtClean="0">
                <a:solidFill>
                  <a:srgbClr val="002060"/>
                </a:solidFill>
                <a:latin typeface="Arial" panose="020B0604020202020204" pitchFamily="34" charset="0"/>
                <a:cs typeface="Arial" panose="020B0604020202020204" pitchFamily="34" charset="0"/>
              </a:rPr>
              <a:t>saúde.</a:t>
            </a:r>
            <a:endParaRPr lang="pt-BR" dirty="0">
              <a:solidFill>
                <a:srgbClr val="002060"/>
              </a:solidFill>
              <a:latin typeface="Arial" panose="020B0604020202020204" pitchFamily="34" charset="0"/>
              <a:cs typeface="Arial" panose="020B0604020202020204" pitchFamily="34" charset="0"/>
            </a:endParaRPr>
          </a:p>
          <a:p>
            <a:pPr algn="just"/>
            <a:endParaRPr lang="pt-BR" dirty="0"/>
          </a:p>
        </p:txBody>
      </p:sp>
      <p:pic>
        <p:nvPicPr>
          <p:cNvPr id="11"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85489"/>
            <a:ext cx="1785046" cy="872511"/>
          </a:xfrm>
          <a:prstGeom prst="rect">
            <a:avLst/>
          </a:prstGeom>
        </p:spPr>
      </p:pic>
      <p:pic>
        <p:nvPicPr>
          <p:cNvPr id="12" name="Imagem 6" descr="es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CuadroTexto 12"/>
          <p:cNvSpPr txBox="1"/>
          <p:nvPr/>
        </p:nvSpPr>
        <p:spPr>
          <a:xfrm>
            <a:off x="1785046" y="5985489"/>
            <a:ext cx="9140184" cy="923330"/>
          </a:xfrm>
          <a:prstGeom prst="rect">
            <a:avLst/>
          </a:prstGeom>
          <a:noFill/>
        </p:spPr>
        <p:txBody>
          <a:bodyPr wrap="square" rtlCol="0">
            <a:spAutoFit/>
          </a:bodyPr>
          <a:lstStyle/>
          <a:p>
            <a:pPr algn="ctr"/>
            <a:r>
              <a:rPr lang="pt-BR" dirty="0">
                <a:latin typeface="Arial" panose="020B0604020202020204" pitchFamily="34" charset="0"/>
                <a:ea typeface="Calibri" panose="020F0502020204030204" pitchFamily="34" charset="0"/>
                <a:cs typeface="Times New Roman" panose="02020603050405020304" pitchFamily="18" charset="0"/>
              </a:rPr>
              <a:t>Cobertura do programa de atenção ao hipertenso </a:t>
            </a:r>
            <a:r>
              <a:rPr lang="pt-BR" dirty="0" smtClean="0">
                <a:latin typeface="Arial" panose="020B0604020202020204" pitchFamily="34" charset="0"/>
                <a:ea typeface="Calibri" panose="020F0502020204030204" pitchFamily="34" charset="0"/>
                <a:cs typeface="Times New Roman" panose="02020603050405020304" pitchFamily="18" charset="0"/>
              </a:rPr>
              <a:t>e ao diabético na </a:t>
            </a:r>
            <a:r>
              <a:rPr lang="pt-BR" dirty="0">
                <a:latin typeface="Arial" panose="020B0604020202020204" pitchFamily="34" charset="0"/>
                <a:ea typeface="Calibri" panose="020F0502020204030204" pitchFamily="34" charset="0"/>
                <a:cs typeface="Times New Roman" panose="02020603050405020304" pitchFamily="18" charset="0"/>
              </a:rPr>
              <a:t>unidade de saúde. UBS </a:t>
            </a:r>
            <a:r>
              <a:rPr lang="pt-BR" dirty="0">
                <a:latin typeface="Arial" panose="020B0604020202020204" pitchFamily="34" charset="0"/>
                <a:cs typeface="Arial" panose="020B0604020202020204" pitchFamily="34" charset="0"/>
              </a:rPr>
              <a:t>Leocádia</a:t>
            </a:r>
            <a:r>
              <a:rPr lang="pt-BR" dirty="0">
                <a:latin typeface="Arial" panose="020B0604020202020204" pitchFamily="34" charset="0"/>
                <a:ea typeface="Calibri" panose="020F0502020204030204" pitchFamily="34" charset="0"/>
                <a:cs typeface="Times New Roman" panose="02020603050405020304" pitchFamily="18" charset="0"/>
              </a:rPr>
              <a:t>/ Pelotas – RS 2015.  Fonte de dados; Planilha de coleta de dados-UPEL</a:t>
            </a:r>
            <a:endParaRPr lang="pt-BR" dirty="0">
              <a:latin typeface="Calibri" panose="020F0502020204030204" pitchFamily="34" charset="0"/>
              <a:ea typeface="Calibri" panose="020F0502020204030204" pitchFamily="34" charset="0"/>
              <a:cs typeface="Times New Roman" panose="02020603050405020304" pitchFamily="18" charset="0"/>
            </a:endParaRPr>
          </a:p>
          <a:p>
            <a:endParaRPr lang="pt-BR" dirty="0"/>
          </a:p>
        </p:txBody>
      </p:sp>
      <p:pic>
        <p:nvPicPr>
          <p:cNvPr id="1025" name="Chart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992" y="3189394"/>
            <a:ext cx="4033118" cy="2541587"/>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3"/>
          <p:cNvPicPr>
            <a:picLocks noChangeAspect="1"/>
          </p:cNvPicPr>
          <p:nvPr/>
        </p:nvPicPr>
        <p:blipFill>
          <a:blip r:embed="rId5"/>
          <a:stretch>
            <a:fillRect/>
          </a:stretch>
        </p:blipFill>
        <p:spPr>
          <a:xfrm>
            <a:off x="6462687" y="3180359"/>
            <a:ext cx="3967528" cy="2607220"/>
          </a:xfrm>
          <a:prstGeom prst="rect">
            <a:avLst/>
          </a:prstGeom>
        </p:spPr>
      </p:pic>
      <p:sp>
        <p:nvSpPr>
          <p:cNvPr id="7" name="TextBox 6"/>
          <p:cNvSpPr txBox="1"/>
          <p:nvPr/>
        </p:nvSpPr>
        <p:spPr>
          <a:xfrm>
            <a:off x="134871" y="4843583"/>
            <a:ext cx="1539806" cy="830997"/>
          </a:xfrm>
          <a:prstGeom prst="rect">
            <a:avLst/>
          </a:prstGeom>
          <a:noFill/>
        </p:spPr>
        <p:txBody>
          <a:bodyPr wrap="square" rtlCol="0">
            <a:spAutoFit/>
          </a:bodyPr>
          <a:lstStyle/>
          <a:p>
            <a:r>
              <a:rPr lang="en-US" sz="1200" dirty="0" err="1" smtClean="0">
                <a:latin typeface="Arial"/>
                <a:cs typeface="Arial"/>
              </a:rPr>
              <a:t>Mês</a:t>
            </a:r>
            <a:r>
              <a:rPr lang="en-US" sz="1200" dirty="0" smtClean="0">
                <a:latin typeface="Arial"/>
                <a:cs typeface="Arial"/>
              </a:rPr>
              <a:t> 1 – 39 (6,4%)</a:t>
            </a:r>
          </a:p>
          <a:p>
            <a:r>
              <a:rPr lang="en-US" sz="1200" dirty="0" err="1" smtClean="0">
                <a:latin typeface="Arial"/>
                <a:cs typeface="Arial"/>
              </a:rPr>
              <a:t>Mês</a:t>
            </a:r>
            <a:r>
              <a:rPr lang="en-US" sz="1200" dirty="0" smtClean="0">
                <a:latin typeface="Arial"/>
                <a:cs typeface="Arial"/>
              </a:rPr>
              <a:t> 2 – 64 (10,5%)</a:t>
            </a:r>
          </a:p>
          <a:p>
            <a:r>
              <a:rPr lang="en-US" sz="1200" dirty="0" err="1" smtClean="0">
                <a:latin typeface="Arial"/>
                <a:cs typeface="Arial"/>
              </a:rPr>
              <a:t>Mês</a:t>
            </a:r>
            <a:r>
              <a:rPr lang="en-US" sz="1200" dirty="0" smtClean="0">
                <a:latin typeface="Arial"/>
                <a:cs typeface="Arial"/>
              </a:rPr>
              <a:t> 3 – 80 (13,2%)</a:t>
            </a:r>
          </a:p>
          <a:p>
            <a:r>
              <a:rPr lang="en-US" sz="1200" dirty="0" err="1" smtClean="0">
                <a:latin typeface="Arial"/>
                <a:cs typeface="Arial"/>
              </a:rPr>
              <a:t>Mês</a:t>
            </a:r>
            <a:r>
              <a:rPr lang="en-US" sz="1200" dirty="0" smtClean="0">
                <a:latin typeface="Arial"/>
                <a:cs typeface="Arial"/>
              </a:rPr>
              <a:t> 4 -  94 (15,5%)</a:t>
            </a:r>
            <a:endParaRPr lang="en-US" sz="1200" dirty="0">
              <a:latin typeface="Arial"/>
              <a:cs typeface="Arial"/>
            </a:endParaRPr>
          </a:p>
        </p:txBody>
      </p:sp>
      <p:sp>
        <p:nvSpPr>
          <p:cNvPr id="16" name="TextBox 15"/>
          <p:cNvSpPr txBox="1"/>
          <p:nvPr/>
        </p:nvSpPr>
        <p:spPr>
          <a:xfrm>
            <a:off x="10627151" y="4917317"/>
            <a:ext cx="1539806" cy="830997"/>
          </a:xfrm>
          <a:prstGeom prst="rect">
            <a:avLst/>
          </a:prstGeom>
          <a:noFill/>
        </p:spPr>
        <p:txBody>
          <a:bodyPr wrap="square" rtlCol="0">
            <a:spAutoFit/>
          </a:bodyPr>
          <a:lstStyle/>
          <a:p>
            <a:r>
              <a:rPr lang="en-US" sz="1200" dirty="0" err="1" smtClean="0">
                <a:latin typeface="Arial"/>
                <a:cs typeface="Arial"/>
              </a:rPr>
              <a:t>Mês</a:t>
            </a:r>
            <a:r>
              <a:rPr lang="en-US" sz="1200" dirty="0" smtClean="0">
                <a:latin typeface="Arial"/>
                <a:cs typeface="Arial"/>
              </a:rPr>
              <a:t> 1 – 14 (9,3%)</a:t>
            </a:r>
          </a:p>
          <a:p>
            <a:r>
              <a:rPr lang="en-US" sz="1200" dirty="0" err="1" smtClean="0">
                <a:latin typeface="Arial"/>
                <a:cs typeface="Arial"/>
              </a:rPr>
              <a:t>Mês</a:t>
            </a:r>
            <a:r>
              <a:rPr lang="en-US" sz="1200" dirty="0" smtClean="0">
                <a:latin typeface="Arial"/>
                <a:cs typeface="Arial"/>
              </a:rPr>
              <a:t> 2 – 23 (15,3%)</a:t>
            </a:r>
          </a:p>
          <a:p>
            <a:r>
              <a:rPr lang="en-US" sz="1200" dirty="0" err="1" smtClean="0">
                <a:latin typeface="Arial"/>
                <a:cs typeface="Arial"/>
              </a:rPr>
              <a:t>Mês</a:t>
            </a:r>
            <a:r>
              <a:rPr lang="en-US" sz="1200" dirty="0" smtClean="0">
                <a:latin typeface="Arial"/>
                <a:cs typeface="Arial"/>
              </a:rPr>
              <a:t> 3 – 28 (18,7%)</a:t>
            </a:r>
          </a:p>
          <a:p>
            <a:r>
              <a:rPr lang="en-US" sz="1200" dirty="0" err="1" smtClean="0">
                <a:latin typeface="Arial"/>
                <a:cs typeface="Arial"/>
              </a:rPr>
              <a:t>Mês</a:t>
            </a:r>
            <a:r>
              <a:rPr lang="en-US" sz="1200" dirty="0" smtClean="0">
                <a:latin typeface="Arial"/>
                <a:cs typeface="Arial"/>
              </a:rPr>
              <a:t> 4 -  34 (22,0%)</a:t>
            </a:r>
            <a:endParaRPr lang="en-US" sz="1200" dirty="0">
              <a:latin typeface="Arial"/>
              <a:cs typeface="Arial"/>
            </a:endParaRPr>
          </a:p>
        </p:txBody>
      </p:sp>
    </p:spTree>
    <p:extLst>
      <p:ext uri="{BB962C8B-B14F-4D97-AF65-F5344CB8AC3E}">
        <p14:creationId xmlns:p14="http://schemas.microsoft.com/office/powerpoint/2010/main" val="37571279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646202"/>
            <a:ext cx="10972800" cy="953999"/>
          </a:xfrm>
        </p:spPr>
        <p:txBody>
          <a:bodyPr>
            <a:normAutofit fontScale="90000"/>
          </a:bodyPr>
          <a:lstStyle/>
          <a:p>
            <a:r>
              <a:rPr lang="pt-PT" sz="3100" b="1" u="sng" dirty="0">
                <a:solidFill>
                  <a:srgbClr val="002060"/>
                </a:solidFill>
                <a:latin typeface="Arial" panose="020B0604020202020204" pitchFamily="34" charset="0"/>
                <a:cs typeface="Arial" panose="020B0604020202020204" pitchFamily="34" charset="0"/>
              </a:rPr>
              <a:t>Objetivo 2 -</a:t>
            </a:r>
            <a:r>
              <a:rPr lang="pt-PT" sz="3100" u="sng" dirty="0">
                <a:solidFill>
                  <a:srgbClr val="002060"/>
                </a:solidFill>
                <a:latin typeface="Arial" panose="020B0604020202020204" pitchFamily="34" charset="0"/>
                <a:cs typeface="Arial" panose="020B0604020202020204" pitchFamily="34" charset="0"/>
              </a:rPr>
              <a:t> Melhorar a qualidade da atenção a hipertensos e/ou diabéticos:</a:t>
            </a:r>
            <a:r>
              <a:rPr lang="pt-BR" dirty="0"/>
              <a:t/>
            </a:r>
            <a:br>
              <a:rPr lang="pt-BR" dirty="0"/>
            </a:br>
            <a:endParaRPr lang="pt-BR" dirty="0"/>
          </a:p>
        </p:txBody>
      </p:sp>
      <p:sp>
        <p:nvSpPr>
          <p:cNvPr id="3" name="Marcador de contenido 2"/>
          <p:cNvSpPr>
            <a:spLocks noGrp="1"/>
          </p:cNvSpPr>
          <p:nvPr>
            <p:ph idx="1"/>
          </p:nvPr>
        </p:nvSpPr>
        <p:spPr>
          <a:xfrm>
            <a:off x="609600" y="1678867"/>
            <a:ext cx="10972800" cy="383145"/>
          </a:xfrm>
        </p:spPr>
        <p:txBody>
          <a:bodyPr>
            <a:normAutofit fontScale="62500" lnSpcReduction="20000"/>
          </a:bodyPr>
          <a:lstStyle/>
          <a:p>
            <a:pPr marL="0" indent="0">
              <a:buNone/>
            </a:pPr>
            <a:r>
              <a:rPr lang="pt-BR" b="1" dirty="0">
                <a:solidFill>
                  <a:srgbClr val="002060"/>
                </a:solidFill>
                <a:latin typeface="Arial" panose="020B0604020202020204" pitchFamily="34" charset="0"/>
                <a:cs typeface="Arial" panose="020B0604020202020204" pitchFamily="34" charset="0"/>
              </a:rPr>
              <a:t>Meta </a:t>
            </a:r>
            <a:r>
              <a:rPr lang="pt-BR" b="1" dirty="0" smtClean="0">
                <a:solidFill>
                  <a:srgbClr val="002060"/>
                </a:solidFill>
                <a:latin typeface="Arial" panose="020B0604020202020204" pitchFamily="34" charset="0"/>
                <a:cs typeface="Arial" panose="020B0604020202020204" pitchFamily="34" charset="0"/>
              </a:rPr>
              <a:t>2.1 e 2.2-</a:t>
            </a:r>
            <a:r>
              <a:rPr lang="pt-BR" dirty="0" smtClean="0">
                <a:solidFill>
                  <a:srgbClr val="002060"/>
                </a:solidFill>
                <a:latin typeface="Arial" panose="020B0604020202020204" pitchFamily="34" charset="0"/>
                <a:cs typeface="Arial" panose="020B0604020202020204" pitchFamily="34" charset="0"/>
              </a:rPr>
              <a:t> </a:t>
            </a:r>
            <a:r>
              <a:rPr lang="pt-BR" dirty="0">
                <a:solidFill>
                  <a:srgbClr val="002060"/>
                </a:solidFill>
                <a:latin typeface="Arial" panose="020B0604020202020204" pitchFamily="34" charset="0"/>
                <a:cs typeface="Arial" panose="020B0604020202020204" pitchFamily="34" charset="0"/>
              </a:rPr>
              <a:t>Realizar exame clínico apropriado em 100% dos </a:t>
            </a:r>
            <a:r>
              <a:rPr lang="pt-BR" dirty="0" smtClean="0">
                <a:solidFill>
                  <a:srgbClr val="002060"/>
                </a:solidFill>
                <a:latin typeface="Arial" panose="020B0604020202020204" pitchFamily="34" charset="0"/>
                <a:cs typeface="Arial" panose="020B0604020202020204" pitchFamily="34" charset="0"/>
              </a:rPr>
              <a:t>hipertensos e diabéticos. </a:t>
            </a:r>
            <a:endParaRPr lang="pt-BR" dirty="0">
              <a:solidFill>
                <a:srgbClr val="002060"/>
              </a:solidFill>
              <a:latin typeface="Arial" panose="020B0604020202020204" pitchFamily="34" charset="0"/>
              <a:cs typeface="Arial" panose="020B0604020202020204" pitchFamily="34" charset="0"/>
            </a:endParaRPr>
          </a:p>
          <a:p>
            <a:pPr marL="0" indent="0">
              <a:buNone/>
            </a:pPr>
            <a:endParaRPr lang="pt-BR" dirty="0" smtClean="0">
              <a:latin typeface="Arial" panose="020B0604020202020204" pitchFamily="34" charset="0"/>
              <a:cs typeface="Arial" panose="020B0604020202020204" pitchFamily="34" charset="0"/>
            </a:endParaRPr>
          </a:p>
          <a:p>
            <a:pPr marL="0" indent="0">
              <a:buNone/>
            </a:pPr>
            <a:endParaRPr lang="pt-BR" dirty="0">
              <a:latin typeface="Arial" panose="020B0604020202020204" pitchFamily="34" charset="0"/>
              <a:cs typeface="Arial" panose="020B0604020202020204" pitchFamily="34" charset="0"/>
            </a:endParaRPr>
          </a:p>
          <a:p>
            <a:pPr marL="0" indent="0">
              <a:buNone/>
            </a:pPr>
            <a:endParaRPr lang="pt-BR" dirty="0" smtClean="0">
              <a:latin typeface="Arial" panose="020B0604020202020204" pitchFamily="34" charset="0"/>
              <a:cs typeface="Arial" panose="020B0604020202020204" pitchFamily="34" charset="0"/>
            </a:endParaRPr>
          </a:p>
          <a:p>
            <a:pPr marL="0" indent="0">
              <a:buNone/>
            </a:pPr>
            <a:endParaRPr lang="pt-BR" dirty="0">
              <a:latin typeface="Arial" panose="020B0604020202020204" pitchFamily="34" charset="0"/>
              <a:cs typeface="Arial" panose="020B0604020202020204" pitchFamily="34" charset="0"/>
            </a:endParaRPr>
          </a:p>
        </p:txBody>
      </p:sp>
      <p:pic>
        <p:nvPicPr>
          <p:cNvPr id="6" name="Imagem 6" descr="esf.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Image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85489"/>
            <a:ext cx="1785046" cy="872511"/>
          </a:xfrm>
          <a:prstGeom prst="rect">
            <a:avLst/>
          </a:prstGeom>
        </p:spPr>
      </p:pic>
      <p:pic>
        <p:nvPicPr>
          <p:cNvPr id="9" name="Picture 8"/>
          <p:cNvPicPr>
            <a:picLocks noChangeAspect="1"/>
          </p:cNvPicPr>
          <p:nvPr/>
        </p:nvPicPr>
        <p:blipFill>
          <a:blip r:embed="rId4"/>
          <a:stretch>
            <a:fillRect/>
          </a:stretch>
        </p:blipFill>
        <p:spPr>
          <a:xfrm>
            <a:off x="1127833" y="2737987"/>
            <a:ext cx="4446937" cy="2425700"/>
          </a:xfrm>
          <a:prstGeom prst="rect">
            <a:avLst/>
          </a:prstGeom>
        </p:spPr>
      </p:pic>
      <p:pic>
        <p:nvPicPr>
          <p:cNvPr id="10" name="Picture 9"/>
          <p:cNvPicPr>
            <a:picLocks noChangeAspect="1"/>
          </p:cNvPicPr>
          <p:nvPr/>
        </p:nvPicPr>
        <p:blipFill>
          <a:blip r:embed="rId5"/>
          <a:stretch>
            <a:fillRect/>
          </a:stretch>
        </p:blipFill>
        <p:spPr>
          <a:xfrm>
            <a:off x="6218290" y="2809505"/>
            <a:ext cx="4504151" cy="2348744"/>
          </a:xfrm>
          <a:prstGeom prst="rect">
            <a:avLst/>
          </a:prstGeom>
        </p:spPr>
      </p:pic>
      <p:sp>
        <p:nvSpPr>
          <p:cNvPr id="11" name="TextBox 10"/>
          <p:cNvSpPr txBox="1"/>
          <p:nvPr/>
        </p:nvSpPr>
        <p:spPr>
          <a:xfrm>
            <a:off x="2731080" y="5326817"/>
            <a:ext cx="1539806" cy="830997"/>
          </a:xfrm>
          <a:prstGeom prst="rect">
            <a:avLst/>
          </a:prstGeom>
          <a:noFill/>
        </p:spPr>
        <p:txBody>
          <a:bodyPr wrap="square" rtlCol="0">
            <a:spAutoFit/>
          </a:bodyPr>
          <a:lstStyle/>
          <a:p>
            <a:r>
              <a:rPr lang="en-US" sz="1200" dirty="0" err="1" smtClean="0">
                <a:latin typeface="Arial"/>
                <a:cs typeface="Arial"/>
              </a:rPr>
              <a:t>Mês</a:t>
            </a:r>
            <a:r>
              <a:rPr lang="en-US" sz="1200" dirty="0" smtClean="0">
                <a:latin typeface="Arial"/>
                <a:cs typeface="Arial"/>
              </a:rPr>
              <a:t> 1 – 9 (23,1%)</a:t>
            </a:r>
          </a:p>
          <a:p>
            <a:r>
              <a:rPr lang="en-US" sz="1200" dirty="0" err="1" smtClean="0">
                <a:latin typeface="Arial"/>
                <a:cs typeface="Arial"/>
              </a:rPr>
              <a:t>Mês</a:t>
            </a:r>
            <a:r>
              <a:rPr lang="en-US" sz="1200" dirty="0" smtClean="0">
                <a:latin typeface="Arial"/>
                <a:cs typeface="Arial"/>
              </a:rPr>
              <a:t> 2 – 35 (54,7%)</a:t>
            </a:r>
          </a:p>
          <a:p>
            <a:r>
              <a:rPr lang="en-US" sz="1200" dirty="0" err="1" smtClean="0">
                <a:latin typeface="Arial"/>
                <a:cs typeface="Arial"/>
              </a:rPr>
              <a:t>Mês</a:t>
            </a:r>
            <a:r>
              <a:rPr lang="en-US" sz="1200" dirty="0" smtClean="0">
                <a:latin typeface="Arial"/>
                <a:cs typeface="Arial"/>
              </a:rPr>
              <a:t> 3 – 65 (81,3%)</a:t>
            </a:r>
          </a:p>
          <a:p>
            <a:r>
              <a:rPr lang="en-US" sz="1200" dirty="0" err="1" smtClean="0">
                <a:latin typeface="Arial"/>
                <a:cs typeface="Arial"/>
              </a:rPr>
              <a:t>Mês</a:t>
            </a:r>
            <a:r>
              <a:rPr lang="en-US" sz="1200" dirty="0" smtClean="0">
                <a:latin typeface="Arial"/>
                <a:cs typeface="Arial"/>
              </a:rPr>
              <a:t> 4 -  94 (100%)</a:t>
            </a:r>
            <a:endParaRPr lang="en-US" sz="1200" dirty="0">
              <a:latin typeface="Arial"/>
              <a:cs typeface="Arial"/>
            </a:endParaRPr>
          </a:p>
        </p:txBody>
      </p:sp>
      <p:sp>
        <p:nvSpPr>
          <p:cNvPr id="13" name="TextBox 12"/>
          <p:cNvSpPr txBox="1"/>
          <p:nvPr/>
        </p:nvSpPr>
        <p:spPr>
          <a:xfrm>
            <a:off x="7963508" y="5355599"/>
            <a:ext cx="1539806" cy="830997"/>
          </a:xfrm>
          <a:prstGeom prst="rect">
            <a:avLst/>
          </a:prstGeom>
          <a:noFill/>
        </p:spPr>
        <p:txBody>
          <a:bodyPr wrap="square" rtlCol="0">
            <a:spAutoFit/>
          </a:bodyPr>
          <a:lstStyle/>
          <a:p>
            <a:r>
              <a:rPr lang="en-US" sz="1200" dirty="0" err="1" smtClean="0">
                <a:latin typeface="Arial"/>
                <a:cs typeface="Arial"/>
              </a:rPr>
              <a:t>Mês</a:t>
            </a:r>
            <a:r>
              <a:rPr lang="en-US" sz="1200" dirty="0" smtClean="0">
                <a:latin typeface="Arial"/>
                <a:cs typeface="Arial"/>
              </a:rPr>
              <a:t> 1 – 5 (35,4%)</a:t>
            </a:r>
          </a:p>
          <a:p>
            <a:r>
              <a:rPr lang="en-US" sz="1200" dirty="0" err="1" smtClean="0">
                <a:latin typeface="Arial"/>
                <a:cs typeface="Arial"/>
              </a:rPr>
              <a:t>Mês</a:t>
            </a:r>
            <a:r>
              <a:rPr lang="en-US" sz="1200" dirty="0" smtClean="0">
                <a:latin typeface="Arial"/>
                <a:cs typeface="Arial"/>
              </a:rPr>
              <a:t> 2 – 35 (60,9%)</a:t>
            </a:r>
          </a:p>
          <a:p>
            <a:r>
              <a:rPr lang="en-US" sz="1200" dirty="0" err="1" smtClean="0">
                <a:latin typeface="Arial"/>
                <a:cs typeface="Arial"/>
              </a:rPr>
              <a:t>Mês</a:t>
            </a:r>
            <a:r>
              <a:rPr lang="en-US" sz="1200" dirty="0" smtClean="0">
                <a:latin typeface="Arial"/>
                <a:cs typeface="Arial"/>
              </a:rPr>
              <a:t> 3 – 65 (82,1%)</a:t>
            </a:r>
          </a:p>
          <a:p>
            <a:r>
              <a:rPr lang="en-US" sz="1200" dirty="0" err="1" smtClean="0">
                <a:latin typeface="Arial"/>
                <a:cs typeface="Arial"/>
              </a:rPr>
              <a:t>Mês</a:t>
            </a:r>
            <a:r>
              <a:rPr lang="en-US" sz="1200" dirty="0" smtClean="0">
                <a:latin typeface="Arial"/>
                <a:cs typeface="Arial"/>
              </a:rPr>
              <a:t> 4 -  94 (100%)</a:t>
            </a:r>
            <a:endParaRPr lang="en-US" sz="1200" dirty="0">
              <a:latin typeface="Arial"/>
              <a:cs typeface="Arial"/>
            </a:endParaRPr>
          </a:p>
        </p:txBody>
      </p:sp>
    </p:spTree>
    <p:extLst>
      <p:ext uri="{BB962C8B-B14F-4D97-AF65-F5344CB8AC3E}">
        <p14:creationId xmlns:p14="http://schemas.microsoft.com/office/powerpoint/2010/main" val="25341412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09600" y="1037068"/>
            <a:ext cx="10972800" cy="383145"/>
          </a:xfrm>
        </p:spPr>
        <p:txBody>
          <a:bodyPr>
            <a:noAutofit/>
          </a:bodyPr>
          <a:lstStyle/>
          <a:p>
            <a:pPr marL="0" indent="0">
              <a:buNone/>
            </a:pPr>
            <a:r>
              <a:rPr lang="pt-PT" sz="2000" b="1" dirty="0" smtClean="0">
                <a:solidFill>
                  <a:srgbClr val="002060"/>
                </a:solidFill>
                <a:latin typeface="Arial" panose="020B0604020202020204" pitchFamily="34" charset="0"/>
                <a:cs typeface="Arial" panose="020B0604020202020204" pitchFamily="34" charset="0"/>
              </a:rPr>
              <a:t>Meta 2.3 e 2.4 -</a:t>
            </a:r>
            <a:r>
              <a:rPr lang="pt-PT" sz="2000" dirty="0" smtClean="0">
                <a:solidFill>
                  <a:srgbClr val="002060"/>
                </a:solidFill>
                <a:latin typeface="Arial" panose="020B0604020202020204" pitchFamily="34" charset="0"/>
                <a:cs typeface="Arial" panose="020B0604020202020204" pitchFamily="34" charset="0"/>
              </a:rPr>
              <a:t> </a:t>
            </a:r>
            <a:r>
              <a:rPr lang="pt-PT" sz="2000" b="1" dirty="0">
                <a:solidFill>
                  <a:srgbClr val="002060"/>
                </a:solidFill>
                <a:latin typeface="Arial" panose="020B0604020202020204" pitchFamily="34" charset="0"/>
                <a:cs typeface="Arial" panose="020B0604020202020204" pitchFamily="34" charset="0"/>
              </a:rPr>
              <a:t>Garantir a 100% dos </a:t>
            </a:r>
            <a:r>
              <a:rPr lang="pt-PT" sz="2000" b="1" dirty="0" smtClean="0">
                <a:solidFill>
                  <a:srgbClr val="002060"/>
                </a:solidFill>
                <a:latin typeface="Arial" panose="020B0604020202020204" pitchFamily="34" charset="0"/>
                <a:cs typeface="Arial" panose="020B0604020202020204" pitchFamily="34" charset="0"/>
              </a:rPr>
              <a:t>hipertensos e diabéticos </a:t>
            </a:r>
            <a:r>
              <a:rPr lang="pt-PT" sz="2000" b="1" dirty="0">
                <a:solidFill>
                  <a:srgbClr val="002060"/>
                </a:solidFill>
                <a:latin typeface="Arial" panose="020B0604020202020204" pitchFamily="34" charset="0"/>
                <a:cs typeface="Arial" panose="020B0604020202020204" pitchFamily="34" charset="0"/>
              </a:rPr>
              <a:t>a realização de exames complementares em dia de acordo com o protocolo.</a:t>
            </a:r>
            <a:endParaRPr lang="pt-BR" sz="2000" b="1" dirty="0">
              <a:solidFill>
                <a:srgbClr val="002060"/>
              </a:solidFill>
              <a:latin typeface="Arial" panose="020B0604020202020204" pitchFamily="34" charset="0"/>
              <a:cs typeface="Arial" panose="020B0604020202020204" pitchFamily="34" charset="0"/>
            </a:endParaRPr>
          </a:p>
        </p:txBody>
      </p:sp>
      <p:pic>
        <p:nvPicPr>
          <p:cNvPr id="6" name="Imagem 6" descr="esf.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Image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85489"/>
            <a:ext cx="1785046" cy="872511"/>
          </a:xfrm>
          <a:prstGeom prst="rect">
            <a:avLst/>
          </a:prstGeom>
        </p:spPr>
      </p:pic>
      <p:pic>
        <p:nvPicPr>
          <p:cNvPr id="2" name="Picture 1"/>
          <p:cNvPicPr>
            <a:picLocks noChangeAspect="1"/>
          </p:cNvPicPr>
          <p:nvPr/>
        </p:nvPicPr>
        <p:blipFill>
          <a:blip r:embed="rId4"/>
          <a:stretch>
            <a:fillRect/>
          </a:stretch>
        </p:blipFill>
        <p:spPr>
          <a:xfrm>
            <a:off x="1449889" y="2324646"/>
            <a:ext cx="4678695" cy="2578100"/>
          </a:xfrm>
          <a:prstGeom prst="rect">
            <a:avLst/>
          </a:prstGeom>
        </p:spPr>
      </p:pic>
      <p:pic>
        <p:nvPicPr>
          <p:cNvPr id="8" name="Picture 7"/>
          <p:cNvPicPr>
            <a:picLocks noChangeAspect="1"/>
          </p:cNvPicPr>
          <p:nvPr/>
        </p:nvPicPr>
        <p:blipFill>
          <a:blip r:embed="rId5"/>
          <a:stretch>
            <a:fillRect/>
          </a:stretch>
        </p:blipFill>
        <p:spPr>
          <a:xfrm>
            <a:off x="6746545" y="2279694"/>
            <a:ext cx="4436714" cy="2709986"/>
          </a:xfrm>
          <a:prstGeom prst="rect">
            <a:avLst/>
          </a:prstGeom>
        </p:spPr>
      </p:pic>
      <p:sp>
        <p:nvSpPr>
          <p:cNvPr id="11" name="TextBox 10"/>
          <p:cNvSpPr txBox="1"/>
          <p:nvPr/>
        </p:nvSpPr>
        <p:spPr>
          <a:xfrm>
            <a:off x="3169401" y="5113295"/>
            <a:ext cx="1539806" cy="830997"/>
          </a:xfrm>
          <a:prstGeom prst="rect">
            <a:avLst/>
          </a:prstGeom>
          <a:noFill/>
        </p:spPr>
        <p:txBody>
          <a:bodyPr wrap="square" rtlCol="0">
            <a:spAutoFit/>
          </a:bodyPr>
          <a:lstStyle/>
          <a:p>
            <a:r>
              <a:rPr lang="en-US" sz="1200" dirty="0" err="1" smtClean="0">
                <a:latin typeface="Arial"/>
                <a:cs typeface="Arial"/>
              </a:rPr>
              <a:t>Mês</a:t>
            </a:r>
            <a:r>
              <a:rPr lang="en-US" sz="1200" dirty="0" smtClean="0">
                <a:latin typeface="Arial"/>
                <a:cs typeface="Arial"/>
              </a:rPr>
              <a:t> 1 – 12 (30,8%)</a:t>
            </a:r>
          </a:p>
          <a:p>
            <a:r>
              <a:rPr lang="en-US" sz="1200" dirty="0" err="1" smtClean="0">
                <a:latin typeface="Arial"/>
                <a:cs typeface="Arial"/>
              </a:rPr>
              <a:t>Mês</a:t>
            </a:r>
            <a:r>
              <a:rPr lang="en-US" sz="1200" dirty="0" smtClean="0">
                <a:latin typeface="Arial"/>
                <a:cs typeface="Arial"/>
              </a:rPr>
              <a:t> 2 – 21 (32,8%)</a:t>
            </a:r>
          </a:p>
          <a:p>
            <a:r>
              <a:rPr lang="en-US" sz="1200" dirty="0" err="1" smtClean="0">
                <a:latin typeface="Arial"/>
                <a:cs typeface="Arial"/>
              </a:rPr>
              <a:t>Mês</a:t>
            </a:r>
            <a:r>
              <a:rPr lang="en-US" sz="1200" dirty="0" smtClean="0">
                <a:latin typeface="Arial"/>
                <a:cs typeface="Arial"/>
              </a:rPr>
              <a:t> 3 – 68 (85,0%)</a:t>
            </a:r>
          </a:p>
          <a:p>
            <a:r>
              <a:rPr lang="en-US" sz="1200" dirty="0" err="1" smtClean="0">
                <a:latin typeface="Arial"/>
                <a:cs typeface="Arial"/>
              </a:rPr>
              <a:t>Mês</a:t>
            </a:r>
            <a:r>
              <a:rPr lang="en-US" sz="1200" dirty="0" smtClean="0">
                <a:latin typeface="Arial"/>
                <a:cs typeface="Arial"/>
              </a:rPr>
              <a:t> 4 -  88 (93,6%)</a:t>
            </a:r>
            <a:endParaRPr lang="en-US" sz="1200" dirty="0">
              <a:latin typeface="Arial"/>
              <a:cs typeface="Arial"/>
            </a:endParaRPr>
          </a:p>
        </p:txBody>
      </p:sp>
      <p:sp>
        <p:nvSpPr>
          <p:cNvPr id="12" name="TextBox 11"/>
          <p:cNvSpPr txBox="1"/>
          <p:nvPr/>
        </p:nvSpPr>
        <p:spPr>
          <a:xfrm>
            <a:off x="8541992" y="5097125"/>
            <a:ext cx="1843272" cy="830997"/>
          </a:xfrm>
          <a:prstGeom prst="rect">
            <a:avLst/>
          </a:prstGeom>
          <a:noFill/>
        </p:spPr>
        <p:txBody>
          <a:bodyPr wrap="square" rtlCol="0">
            <a:spAutoFit/>
          </a:bodyPr>
          <a:lstStyle/>
          <a:p>
            <a:r>
              <a:rPr lang="en-US" sz="1200" dirty="0" err="1" smtClean="0">
                <a:latin typeface="Arial"/>
                <a:cs typeface="Arial"/>
              </a:rPr>
              <a:t>Mês</a:t>
            </a:r>
            <a:r>
              <a:rPr lang="en-US" sz="1200" dirty="0" smtClean="0">
                <a:latin typeface="Arial"/>
                <a:cs typeface="Arial"/>
              </a:rPr>
              <a:t> 1 – 8 (57,1%)</a:t>
            </a:r>
          </a:p>
          <a:p>
            <a:r>
              <a:rPr lang="en-US" sz="1200" dirty="0" err="1" smtClean="0">
                <a:latin typeface="Arial"/>
                <a:cs typeface="Arial"/>
              </a:rPr>
              <a:t>Mês</a:t>
            </a:r>
            <a:r>
              <a:rPr lang="en-US" sz="1200" dirty="0" smtClean="0">
                <a:latin typeface="Arial"/>
                <a:cs typeface="Arial"/>
              </a:rPr>
              <a:t> 2 – 13 (56,5%)</a:t>
            </a:r>
          </a:p>
          <a:p>
            <a:r>
              <a:rPr lang="en-US" sz="1200" dirty="0" err="1" smtClean="0">
                <a:latin typeface="Arial"/>
                <a:cs typeface="Arial"/>
              </a:rPr>
              <a:t>Mês</a:t>
            </a:r>
            <a:r>
              <a:rPr lang="en-US" sz="1200" dirty="0" smtClean="0">
                <a:latin typeface="Arial"/>
                <a:cs typeface="Arial"/>
              </a:rPr>
              <a:t> 3 – 26 (92,9%)</a:t>
            </a:r>
          </a:p>
          <a:p>
            <a:r>
              <a:rPr lang="en-US" sz="1200" dirty="0" err="1" smtClean="0">
                <a:latin typeface="Arial"/>
                <a:cs typeface="Arial"/>
              </a:rPr>
              <a:t>Mês</a:t>
            </a:r>
            <a:r>
              <a:rPr lang="en-US" sz="1200" dirty="0" smtClean="0">
                <a:latin typeface="Arial"/>
                <a:cs typeface="Arial"/>
              </a:rPr>
              <a:t> 4 -  94 (97,0%)</a:t>
            </a:r>
            <a:endParaRPr lang="en-US" sz="1200" dirty="0">
              <a:latin typeface="Arial"/>
              <a:cs typeface="Arial"/>
            </a:endParaRPr>
          </a:p>
        </p:txBody>
      </p:sp>
    </p:spTree>
    <p:extLst>
      <p:ext uri="{BB962C8B-B14F-4D97-AF65-F5344CB8AC3E}">
        <p14:creationId xmlns:p14="http://schemas.microsoft.com/office/powerpoint/2010/main" val="39196778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09600" y="1037068"/>
            <a:ext cx="10972800" cy="383145"/>
          </a:xfrm>
        </p:spPr>
        <p:txBody>
          <a:bodyPr>
            <a:noAutofit/>
          </a:bodyPr>
          <a:lstStyle/>
          <a:p>
            <a:pPr marL="0" indent="0">
              <a:buNone/>
            </a:pPr>
            <a:r>
              <a:rPr lang="pt-PT" sz="2000" b="1" dirty="0" smtClean="0">
                <a:solidFill>
                  <a:srgbClr val="002060"/>
                </a:solidFill>
                <a:latin typeface="Arial" panose="020B0604020202020204" pitchFamily="34" charset="0"/>
                <a:cs typeface="Arial" panose="020B0604020202020204" pitchFamily="34" charset="0"/>
              </a:rPr>
              <a:t>Meta 2.5 e 2.6 - Priorizar </a:t>
            </a:r>
            <a:r>
              <a:rPr lang="pt-PT" sz="2000" b="1" dirty="0">
                <a:solidFill>
                  <a:srgbClr val="002060"/>
                </a:solidFill>
                <a:latin typeface="Arial" panose="020B0604020202020204" pitchFamily="34" charset="0"/>
                <a:cs typeface="Arial" panose="020B0604020202020204" pitchFamily="34" charset="0"/>
              </a:rPr>
              <a:t>a prescrição de medicamentos da farmácia popular para 100% dos </a:t>
            </a:r>
            <a:r>
              <a:rPr lang="pt-PT" sz="2000" b="1" dirty="0" smtClean="0">
                <a:solidFill>
                  <a:srgbClr val="002060"/>
                </a:solidFill>
                <a:latin typeface="Arial" panose="020B0604020202020204" pitchFamily="34" charset="0"/>
                <a:cs typeface="Arial" panose="020B0604020202020204" pitchFamily="34" charset="0"/>
              </a:rPr>
              <a:t>hipertensos e diabéticos </a:t>
            </a:r>
            <a:r>
              <a:rPr lang="pt-PT" sz="2000" b="1" dirty="0">
                <a:solidFill>
                  <a:srgbClr val="002060"/>
                </a:solidFill>
                <a:latin typeface="Arial" panose="020B0604020202020204" pitchFamily="34" charset="0"/>
                <a:cs typeface="Arial" panose="020B0604020202020204" pitchFamily="34" charset="0"/>
              </a:rPr>
              <a:t>cadastrados na unidade de saúde</a:t>
            </a:r>
            <a:r>
              <a:rPr lang="pt-PT" sz="2000" b="1" dirty="0" smtClean="0">
                <a:solidFill>
                  <a:srgbClr val="002060"/>
                </a:solidFill>
                <a:latin typeface="Arial" panose="020B0604020202020204" pitchFamily="34" charset="0"/>
                <a:cs typeface="Arial" panose="020B0604020202020204" pitchFamily="34" charset="0"/>
              </a:rPr>
              <a:t>.</a:t>
            </a:r>
            <a:endParaRPr lang="pt-BR" sz="2000" b="1" dirty="0">
              <a:solidFill>
                <a:srgbClr val="002060"/>
              </a:solidFill>
              <a:latin typeface="Arial" panose="020B0604020202020204" pitchFamily="34" charset="0"/>
              <a:cs typeface="Arial" panose="020B0604020202020204" pitchFamily="34" charset="0"/>
            </a:endParaRPr>
          </a:p>
        </p:txBody>
      </p:sp>
      <p:pic>
        <p:nvPicPr>
          <p:cNvPr id="6" name="Imagem 6" descr="esf.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Image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85489"/>
            <a:ext cx="1785046" cy="872511"/>
          </a:xfrm>
          <a:prstGeom prst="rect">
            <a:avLst/>
          </a:prstGeom>
        </p:spPr>
      </p:pic>
      <p:pic>
        <p:nvPicPr>
          <p:cNvPr id="4" name="Picture 3"/>
          <p:cNvPicPr>
            <a:picLocks noChangeAspect="1"/>
          </p:cNvPicPr>
          <p:nvPr/>
        </p:nvPicPr>
        <p:blipFill>
          <a:blip r:embed="rId4"/>
          <a:stretch>
            <a:fillRect/>
          </a:stretch>
        </p:blipFill>
        <p:spPr>
          <a:xfrm>
            <a:off x="1483608" y="2171700"/>
            <a:ext cx="4529501" cy="2514600"/>
          </a:xfrm>
          <a:prstGeom prst="rect">
            <a:avLst/>
          </a:prstGeom>
        </p:spPr>
      </p:pic>
      <p:sp>
        <p:nvSpPr>
          <p:cNvPr id="10" name="TextBox 9"/>
          <p:cNvSpPr txBox="1"/>
          <p:nvPr/>
        </p:nvSpPr>
        <p:spPr>
          <a:xfrm>
            <a:off x="7001900" y="3303977"/>
            <a:ext cx="1539806" cy="830997"/>
          </a:xfrm>
          <a:prstGeom prst="rect">
            <a:avLst/>
          </a:prstGeom>
          <a:noFill/>
        </p:spPr>
        <p:txBody>
          <a:bodyPr wrap="square" rtlCol="0">
            <a:spAutoFit/>
          </a:bodyPr>
          <a:lstStyle/>
          <a:p>
            <a:r>
              <a:rPr lang="en-US" sz="1200" dirty="0" err="1" smtClean="0">
                <a:latin typeface="Arial"/>
                <a:cs typeface="Arial"/>
              </a:rPr>
              <a:t>Mês</a:t>
            </a:r>
            <a:r>
              <a:rPr lang="en-US" sz="1200" dirty="0" smtClean="0">
                <a:latin typeface="Arial"/>
                <a:cs typeface="Arial"/>
              </a:rPr>
              <a:t> 1 – 37 (97,4%)</a:t>
            </a:r>
          </a:p>
          <a:p>
            <a:r>
              <a:rPr lang="en-US" sz="1200" dirty="0" err="1" smtClean="0">
                <a:latin typeface="Arial"/>
                <a:cs typeface="Arial"/>
              </a:rPr>
              <a:t>Mês</a:t>
            </a:r>
            <a:r>
              <a:rPr lang="en-US" sz="1200" dirty="0" smtClean="0">
                <a:latin typeface="Arial"/>
                <a:cs typeface="Arial"/>
              </a:rPr>
              <a:t> 2 – 56 (87,5%)</a:t>
            </a:r>
          </a:p>
          <a:p>
            <a:r>
              <a:rPr lang="en-US" sz="1200" dirty="0" err="1" smtClean="0">
                <a:latin typeface="Arial"/>
                <a:cs typeface="Arial"/>
              </a:rPr>
              <a:t>Mês</a:t>
            </a:r>
            <a:r>
              <a:rPr lang="en-US" sz="1200" dirty="0" smtClean="0">
                <a:latin typeface="Arial"/>
                <a:cs typeface="Arial"/>
              </a:rPr>
              <a:t> 3 – 69 (86,3%)</a:t>
            </a:r>
          </a:p>
          <a:p>
            <a:r>
              <a:rPr lang="en-US" sz="1200" dirty="0" err="1" smtClean="0">
                <a:latin typeface="Arial"/>
                <a:cs typeface="Arial"/>
              </a:rPr>
              <a:t>Mês</a:t>
            </a:r>
            <a:r>
              <a:rPr lang="en-US" sz="1200" dirty="0" smtClean="0">
                <a:latin typeface="Arial"/>
                <a:cs typeface="Arial"/>
              </a:rPr>
              <a:t> 4 -  81 (86,2%)</a:t>
            </a:r>
            <a:endParaRPr lang="en-US" sz="1200" dirty="0">
              <a:latin typeface="Arial"/>
              <a:cs typeface="Arial"/>
            </a:endParaRPr>
          </a:p>
        </p:txBody>
      </p:sp>
      <p:sp>
        <p:nvSpPr>
          <p:cNvPr id="5" name="TextBox 4"/>
          <p:cNvSpPr txBox="1"/>
          <p:nvPr/>
        </p:nvSpPr>
        <p:spPr>
          <a:xfrm>
            <a:off x="1639455" y="5180726"/>
            <a:ext cx="9190182" cy="1477328"/>
          </a:xfrm>
          <a:prstGeom prst="rect">
            <a:avLst/>
          </a:prstGeom>
          <a:noFill/>
        </p:spPr>
        <p:txBody>
          <a:bodyPr wrap="square" rtlCol="0">
            <a:spAutoFit/>
          </a:bodyPr>
          <a:lstStyle/>
          <a:p>
            <a:pPr algn="just"/>
            <a:r>
              <a:rPr lang="pt-PT" b="1" dirty="0">
                <a:latin typeface="Arial"/>
                <a:cs typeface="Arial"/>
              </a:rPr>
              <a:t>Meta 2.6. </a:t>
            </a:r>
            <a:r>
              <a:rPr lang="pt-PT" dirty="0">
                <a:latin typeface="Arial"/>
                <a:cs typeface="Arial"/>
              </a:rPr>
              <a:t>Priorizar a prescrição de medicamentos da farmácia popular para 100% dos diabéticos cadastrados na unidade de saúde. </a:t>
            </a:r>
          </a:p>
          <a:p>
            <a:endParaRPr lang="pt-BR" dirty="0">
              <a:latin typeface="Arial"/>
              <a:cs typeface="Arial"/>
            </a:endParaRPr>
          </a:p>
          <a:p>
            <a:pPr marL="0" lvl="4" indent="0" algn="ctr">
              <a:buNone/>
            </a:pPr>
            <a:r>
              <a:rPr lang="pt-BR" b="1" dirty="0" smtClean="0">
                <a:latin typeface="Arial"/>
                <a:cs typeface="Arial"/>
              </a:rPr>
              <a:t>Meta atingida </a:t>
            </a:r>
            <a:r>
              <a:rPr lang="pt-BR" b="1" dirty="0">
                <a:latin typeface="Arial"/>
                <a:cs typeface="Arial"/>
              </a:rPr>
              <a:t>em 100%</a:t>
            </a:r>
          </a:p>
          <a:p>
            <a:endParaRPr lang="pt-BR" dirty="0"/>
          </a:p>
        </p:txBody>
      </p:sp>
    </p:spTree>
    <p:extLst>
      <p:ext uri="{BB962C8B-B14F-4D97-AF65-F5344CB8AC3E}">
        <p14:creationId xmlns:p14="http://schemas.microsoft.com/office/powerpoint/2010/main" val="3880608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09600" y="1037068"/>
            <a:ext cx="10972800" cy="383145"/>
          </a:xfrm>
        </p:spPr>
        <p:txBody>
          <a:bodyPr>
            <a:noAutofit/>
          </a:bodyPr>
          <a:lstStyle/>
          <a:p>
            <a:pPr marL="0" indent="0">
              <a:buNone/>
            </a:pPr>
            <a:r>
              <a:rPr lang="pt-PT" sz="2000" b="1" dirty="0" smtClean="0">
                <a:solidFill>
                  <a:srgbClr val="002060"/>
                </a:solidFill>
                <a:latin typeface="Arial" panose="020B0604020202020204" pitchFamily="34" charset="0"/>
                <a:cs typeface="Arial" panose="020B0604020202020204" pitchFamily="34" charset="0"/>
              </a:rPr>
              <a:t>Meta 2.7 e 2.8 - </a:t>
            </a:r>
            <a:r>
              <a:rPr lang="pt-PT" sz="2000" b="1" dirty="0">
                <a:solidFill>
                  <a:srgbClr val="002060"/>
                </a:solidFill>
                <a:latin typeface="Arial" panose="020B0604020202020204" pitchFamily="34" charset="0"/>
                <a:cs typeface="Arial" panose="020B0604020202020204" pitchFamily="34" charset="0"/>
              </a:rPr>
              <a:t>Realizar avaliação da necessidade de atendimento odontológico em 100% dos </a:t>
            </a:r>
            <a:r>
              <a:rPr lang="pt-PT" sz="2000" b="1" dirty="0" smtClean="0">
                <a:solidFill>
                  <a:srgbClr val="002060"/>
                </a:solidFill>
                <a:latin typeface="Arial" panose="020B0604020202020204" pitchFamily="34" charset="0"/>
                <a:cs typeface="Arial" panose="020B0604020202020204" pitchFamily="34" charset="0"/>
              </a:rPr>
              <a:t>hipertensos e diabéticos.</a:t>
            </a:r>
            <a:endParaRPr lang="pt-BR" sz="2000" b="1" dirty="0">
              <a:solidFill>
                <a:srgbClr val="002060"/>
              </a:solidFill>
              <a:latin typeface="Arial" panose="020B0604020202020204" pitchFamily="34" charset="0"/>
              <a:cs typeface="Arial" panose="020B0604020202020204" pitchFamily="34" charset="0"/>
            </a:endParaRPr>
          </a:p>
        </p:txBody>
      </p:sp>
      <p:pic>
        <p:nvPicPr>
          <p:cNvPr id="6" name="Imagem 6" descr="esf.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Image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85489"/>
            <a:ext cx="1785046" cy="872511"/>
          </a:xfrm>
          <a:prstGeom prst="rect">
            <a:avLst/>
          </a:prstGeom>
        </p:spPr>
      </p:pic>
      <p:pic>
        <p:nvPicPr>
          <p:cNvPr id="2" name="Picture 1"/>
          <p:cNvPicPr>
            <a:picLocks noChangeAspect="1"/>
          </p:cNvPicPr>
          <p:nvPr/>
        </p:nvPicPr>
        <p:blipFill>
          <a:blip r:embed="rId4"/>
          <a:stretch>
            <a:fillRect/>
          </a:stretch>
        </p:blipFill>
        <p:spPr>
          <a:xfrm>
            <a:off x="711972" y="2257218"/>
            <a:ext cx="5270500" cy="2590800"/>
          </a:xfrm>
          <a:prstGeom prst="rect">
            <a:avLst/>
          </a:prstGeom>
        </p:spPr>
      </p:pic>
      <p:pic>
        <p:nvPicPr>
          <p:cNvPr id="8" name="Picture 7"/>
          <p:cNvPicPr>
            <a:picLocks noChangeAspect="1"/>
          </p:cNvPicPr>
          <p:nvPr/>
        </p:nvPicPr>
        <p:blipFill>
          <a:blip r:embed="rId5"/>
          <a:stretch>
            <a:fillRect/>
          </a:stretch>
        </p:blipFill>
        <p:spPr>
          <a:xfrm>
            <a:off x="6366880" y="2257217"/>
            <a:ext cx="5245100" cy="2590800"/>
          </a:xfrm>
          <a:prstGeom prst="rect">
            <a:avLst/>
          </a:prstGeom>
        </p:spPr>
      </p:pic>
      <p:sp>
        <p:nvSpPr>
          <p:cNvPr id="10" name="TextBox 9"/>
          <p:cNvSpPr txBox="1"/>
          <p:nvPr/>
        </p:nvSpPr>
        <p:spPr>
          <a:xfrm>
            <a:off x="2776036" y="5057105"/>
            <a:ext cx="1539806" cy="830997"/>
          </a:xfrm>
          <a:prstGeom prst="rect">
            <a:avLst/>
          </a:prstGeom>
          <a:noFill/>
        </p:spPr>
        <p:txBody>
          <a:bodyPr wrap="square" rtlCol="0">
            <a:spAutoFit/>
          </a:bodyPr>
          <a:lstStyle/>
          <a:p>
            <a:r>
              <a:rPr lang="en-US" sz="1200" dirty="0" err="1" smtClean="0">
                <a:latin typeface="Arial"/>
                <a:cs typeface="Arial"/>
              </a:rPr>
              <a:t>Mês</a:t>
            </a:r>
            <a:r>
              <a:rPr lang="en-US" sz="1200" dirty="0" smtClean="0">
                <a:latin typeface="Arial"/>
                <a:cs typeface="Arial"/>
              </a:rPr>
              <a:t> 1 – 3 (7,7%)</a:t>
            </a:r>
          </a:p>
          <a:p>
            <a:r>
              <a:rPr lang="en-US" sz="1200" dirty="0" err="1" smtClean="0">
                <a:latin typeface="Arial"/>
                <a:cs typeface="Arial"/>
              </a:rPr>
              <a:t>Mês</a:t>
            </a:r>
            <a:r>
              <a:rPr lang="en-US" sz="1200" dirty="0" smtClean="0">
                <a:latin typeface="Arial"/>
                <a:cs typeface="Arial"/>
              </a:rPr>
              <a:t> 2 – 9 (14,1%)</a:t>
            </a:r>
          </a:p>
          <a:p>
            <a:r>
              <a:rPr lang="en-US" sz="1200" dirty="0" err="1" smtClean="0">
                <a:latin typeface="Arial"/>
                <a:cs typeface="Arial"/>
              </a:rPr>
              <a:t>Mês</a:t>
            </a:r>
            <a:r>
              <a:rPr lang="en-US" sz="1200" dirty="0" smtClean="0">
                <a:latin typeface="Arial"/>
                <a:cs typeface="Arial"/>
              </a:rPr>
              <a:t> 3 – 15 (18,8%)</a:t>
            </a:r>
          </a:p>
          <a:p>
            <a:r>
              <a:rPr lang="en-US" sz="1200" dirty="0" err="1" smtClean="0">
                <a:latin typeface="Arial"/>
                <a:cs typeface="Arial"/>
              </a:rPr>
              <a:t>Mês</a:t>
            </a:r>
            <a:r>
              <a:rPr lang="en-US" sz="1200" dirty="0" smtClean="0">
                <a:latin typeface="Arial"/>
                <a:cs typeface="Arial"/>
              </a:rPr>
              <a:t> 4 -  18 (19,1%)</a:t>
            </a:r>
            <a:endParaRPr lang="en-US" sz="1200" dirty="0">
              <a:latin typeface="Arial"/>
              <a:cs typeface="Arial"/>
            </a:endParaRPr>
          </a:p>
        </p:txBody>
      </p:sp>
      <p:sp>
        <p:nvSpPr>
          <p:cNvPr id="11" name="TextBox 10"/>
          <p:cNvSpPr txBox="1"/>
          <p:nvPr/>
        </p:nvSpPr>
        <p:spPr>
          <a:xfrm>
            <a:off x="8429253" y="5023391"/>
            <a:ext cx="1539806" cy="830997"/>
          </a:xfrm>
          <a:prstGeom prst="rect">
            <a:avLst/>
          </a:prstGeom>
          <a:noFill/>
        </p:spPr>
        <p:txBody>
          <a:bodyPr wrap="square" rtlCol="0">
            <a:spAutoFit/>
          </a:bodyPr>
          <a:lstStyle/>
          <a:p>
            <a:r>
              <a:rPr lang="en-US" sz="1200" dirty="0" err="1" smtClean="0">
                <a:latin typeface="Arial"/>
                <a:cs typeface="Arial"/>
              </a:rPr>
              <a:t>Mês</a:t>
            </a:r>
            <a:r>
              <a:rPr lang="en-US" sz="1200" dirty="0" smtClean="0">
                <a:latin typeface="Arial"/>
                <a:cs typeface="Arial"/>
              </a:rPr>
              <a:t> 1 – 2 (14,3%)</a:t>
            </a:r>
          </a:p>
          <a:p>
            <a:r>
              <a:rPr lang="en-US" sz="1200" dirty="0" err="1" smtClean="0">
                <a:latin typeface="Arial"/>
                <a:cs typeface="Arial"/>
              </a:rPr>
              <a:t>Mês</a:t>
            </a:r>
            <a:r>
              <a:rPr lang="en-US" sz="1200" dirty="0" smtClean="0">
                <a:latin typeface="Arial"/>
                <a:cs typeface="Arial"/>
              </a:rPr>
              <a:t> 2 – 5 (21,7%)</a:t>
            </a:r>
          </a:p>
          <a:p>
            <a:r>
              <a:rPr lang="en-US" sz="1200" dirty="0" err="1" smtClean="0">
                <a:latin typeface="Arial"/>
                <a:cs typeface="Arial"/>
              </a:rPr>
              <a:t>Mês</a:t>
            </a:r>
            <a:r>
              <a:rPr lang="en-US" sz="1200" dirty="0" smtClean="0">
                <a:latin typeface="Arial"/>
                <a:cs typeface="Arial"/>
              </a:rPr>
              <a:t> 3 – 6 (21,4%)</a:t>
            </a:r>
          </a:p>
          <a:p>
            <a:r>
              <a:rPr lang="en-US" sz="1200" dirty="0" err="1" smtClean="0">
                <a:latin typeface="Arial"/>
                <a:cs typeface="Arial"/>
              </a:rPr>
              <a:t>Mês</a:t>
            </a:r>
            <a:r>
              <a:rPr lang="en-US" sz="1200" dirty="0" smtClean="0">
                <a:latin typeface="Arial"/>
                <a:cs typeface="Arial"/>
              </a:rPr>
              <a:t> 4 -  7 (21,2%)</a:t>
            </a:r>
            <a:endParaRPr lang="en-US" sz="1200" dirty="0">
              <a:latin typeface="Arial"/>
              <a:cs typeface="Arial"/>
            </a:endParaRPr>
          </a:p>
        </p:txBody>
      </p:sp>
    </p:spTree>
    <p:extLst>
      <p:ext uri="{BB962C8B-B14F-4D97-AF65-F5344CB8AC3E}">
        <p14:creationId xmlns:p14="http://schemas.microsoft.com/office/powerpoint/2010/main" val="32179725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646202"/>
            <a:ext cx="10972800" cy="953999"/>
          </a:xfrm>
        </p:spPr>
        <p:txBody>
          <a:bodyPr>
            <a:noAutofit/>
          </a:bodyPr>
          <a:lstStyle/>
          <a:p>
            <a:r>
              <a:rPr lang="pt-PT" sz="2800" b="1" u="sng" dirty="0">
                <a:solidFill>
                  <a:srgbClr val="002060"/>
                </a:solidFill>
                <a:latin typeface="Arial" panose="020B0604020202020204" pitchFamily="34" charset="0"/>
                <a:cs typeface="Arial" panose="020B0604020202020204" pitchFamily="34" charset="0"/>
              </a:rPr>
              <a:t>Objetivo </a:t>
            </a:r>
            <a:r>
              <a:rPr lang="pt-PT" sz="2800" b="1" u="sng" dirty="0" smtClean="0">
                <a:solidFill>
                  <a:srgbClr val="002060"/>
                </a:solidFill>
                <a:latin typeface="Arial" panose="020B0604020202020204" pitchFamily="34" charset="0"/>
                <a:cs typeface="Arial" panose="020B0604020202020204" pitchFamily="34" charset="0"/>
              </a:rPr>
              <a:t>3 </a:t>
            </a:r>
            <a:r>
              <a:rPr lang="pt-PT" sz="2800" b="1" u="sng" dirty="0">
                <a:solidFill>
                  <a:srgbClr val="002060"/>
                </a:solidFill>
                <a:latin typeface="Arial" panose="020B0604020202020204" pitchFamily="34" charset="0"/>
                <a:cs typeface="Arial" panose="020B0604020202020204" pitchFamily="34" charset="0"/>
              </a:rPr>
              <a:t>- </a:t>
            </a:r>
            <a:r>
              <a:rPr lang="pt-BR" sz="2800" b="1" u="sng" dirty="0">
                <a:solidFill>
                  <a:srgbClr val="002060"/>
                </a:solidFill>
                <a:latin typeface="Arial" panose="020B0604020202020204" pitchFamily="34" charset="0"/>
                <a:cs typeface="Arial" panose="020B0604020202020204" pitchFamily="34" charset="0"/>
              </a:rPr>
              <a:t>Melhorar a adesão de hipertensos e/ou diabéticos ao </a:t>
            </a:r>
            <a:r>
              <a:rPr lang="pt-BR" sz="2800" b="1" u="sng" dirty="0" smtClean="0">
                <a:solidFill>
                  <a:srgbClr val="002060"/>
                </a:solidFill>
                <a:latin typeface="Arial" panose="020B0604020202020204" pitchFamily="34" charset="0"/>
                <a:cs typeface="Arial" panose="020B0604020202020204" pitchFamily="34" charset="0"/>
              </a:rPr>
              <a:t>programa</a:t>
            </a:r>
            <a:r>
              <a:rPr lang="pt-PT" sz="2800" b="1" u="sng" dirty="0" smtClean="0">
                <a:solidFill>
                  <a:srgbClr val="002060"/>
                </a:solidFill>
                <a:latin typeface="Arial" panose="020B0604020202020204" pitchFamily="34" charset="0"/>
                <a:cs typeface="Arial" panose="020B0604020202020204" pitchFamily="34" charset="0"/>
              </a:rPr>
              <a:t>:</a:t>
            </a:r>
            <a:r>
              <a:rPr lang="pt-BR" sz="3200" b="1" dirty="0"/>
              <a:t/>
            </a:r>
            <a:br>
              <a:rPr lang="pt-BR" sz="3200" b="1" dirty="0"/>
            </a:br>
            <a:endParaRPr lang="pt-BR" sz="3200" b="1" dirty="0"/>
          </a:p>
        </p:txBody>
      </p:sp>
      <p:sp>
        <p:nvSpPr>
          <p:cNvPr id="3" name="Marcador de contenido 2"/>
          <p:cNvSpPr>
            <a:spLocks noGrp="1"/>
          </p:cNvSpPr>
          <p:nvPr>
            <p:ph idx="1"/>
          </p:nvPr>
        </p:nvSpPr>
        <p:spPr>
          <a:xfrm>
            <a:off x="609600" y="1600201"/>
            <a:ext cx="10972800" cy="383145"/>
          </a:xfrm>
        </p:spPr>
        <p:txBody>
          <a:bodyPr>
            <a:normAutofit fontScale="25000" lnSpcReduction="20000"/>
          </a:bodyPr>
          <a:lstStyle/>
          <a:p>
            <a:pPr marL="0" indent="0">
              <a:buNone/>
            </a:pPr>
            <a:r>
              <a:rPr lang="pt-BR" sz="8000" b="1" dirty="0">
                <a:solidFill>
                  <a:srgbClr val="002060"/>
                </a:solidFill>
                <a:latin typeface="Arial" panose="020B0604020202020204" pitchFamily="34" charset="0"/>
                <a:cs typeface="Arial" panose="020B0604020202020204" pitchFamily="34" charset="0"/>
              </a:rPr>
              <a:t>Meta </a:t>
            </a:r>
            <a:r>
              <a:rPr lang="pt-BR" sz="8000" b="1" dirty="0" smtClean="0">
                <a:solidFill>
                  <a:srgbClr val="002060"/>
                </a:solidFill>
                <a:latin typeface="Arial" panose="020B0604020202020204" pitchFamily="34" charset="0"/>
                <a:cs typeface="Arial" panose="020B0604020202020204" pitchFamily="34" charset="0"/>
              </a:rPr>
              <a:t>3.1 e 3.2 -</a:t>
            </a:r>
            <a:r>
              <a:rPr lang="pt-PT" sz="8000" b="1" dirty="0" smtClean="0">
                <a:solidFill>
                  <a:srgbClr val="002060"/>
                </a:solidFill>
                <a:latin typeface="Arial" panose="020B0604020202020204" pitchFamily="34" charset="0"/>
                <a:cs typeface="Arial" panose="020B0604020202020204" pitchFamily="34" charset="0"/>
              </a:rPr>
              <a:t> </a:t>
            </a:r>
            <a:r>
              <a:rPr lang="pt-PT" sz="8000" b="1" dirty="0">
                <a:solidFill>
                  <a:srgbClr val="002060"/>
                </a:solidFill>
                <a:latin typeface="Arial" panose="020B0604020202020204" pitchFamily="34" charset="0"/>
                <a:cs typeface="Arial" panose="020B0604020202020204" pitchFamily="34" charset="0"/>
              </a:rPr>
              <a:t>Buscar 100% dos </a:t>
            </a:r>
            <a:r>
              <a:rPr lang="pt-PT" sz="8000" b="1" dirty="0" smtClean="0">
                <a:solidFill>
                  <a:srgbClr val="002060"/>
                </a:solidFill>
                <a:latin typeface="Arial" panose="020B0604020202020204" pitchFamily="34" charset="0"/>
                <a:cs typeface="Arial" panose="020B0604020202020204" pitchFamily="34" charset="0"/>
              </a:rPr>
              <a:t>hipertensos e diabéticos </a:t>
            </a:r>
            <a:r>
              <a:rPr lang="pt-PT" sz="8000" b="1" dirty="0">
                <a:solidFill>
                  <a:srgbClr val="002060"/>
                </a:solidFill>
                <a:latin typeface="Arial" panose="020B0604020202020204" pitchFamily="34" charset="0"/>
                <a:cs typeface="Arial" panose="020B0604020202020204" pitchFamily="34" charset="0"/>
              </a:rPr>
              <a:t>faltosos às consultas na unidade de saúde conforme a periodicidade recomendada</a:t>
            </a:r>
            <a:r>
              <a:rPr lang="pt-BR" sz="8000" b="1" dirty="0" smtClean="0">
                <a:solidFill>
                  <a:srgbClr val="002060"/>
                </a:solidFill>
                <a:latin typeface="Arial" panose="020B0604020202020204" pitchFamily="34" charset="0"/>
                <a:cs typeface="Arial" panose="020B0604020202020204" pitchFamily="34" charset="0"/>
              </a:rPr>
              <a:t>. </a:t>
            </a:r>
            <a:endParaRPr lang="pt-BR" sz="8000" b="1" dirty="0">
              <a:solidFill>
                <a:srgbClr val="002060"/>
              </a:solidFill>
              <a:latin typeface="Arial" panose="020B0604020202020204" pitchFamily="34" charset="0"/>
              <a:cs typeface="Arial" panose="020B0604020202020204" pitchFamily="34" charset="0"/>
            </a:endParaRPr>
          </a:p>
          <a:p>
            <a:pPr marL="0" indent="0">
              <a:buNone/>
            </a:pPr>
            <a:endParaRPr lang="pt-BR" dirty="0">
              <a:latin typeface="Arial" panose="020B0604020202020204" pitchFamily="34" charset="0"/>
              <a:cs typeface="Arial" panose="020B0604020202020204" pitchFamily="34" charset="0"/>
            </a:endParaRPr>
          </a:p>
        </p:txBody>
      </p:sp>
      <p:pic>
        <p:nvPicPr>
          <p:cNvPr id="6" name="Imagem 6" descr="esf.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Image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85489"/>
            <a:ext cx="1785046" cy="872511"/>
          </a:xfrm>
          <a:prstGeom prst="rect">
            <a:avLst/>
          </a:prstGeom>
        </p:spPr>
      </p:pic>
      <p:pic>
        <p:nvPicPr>
          <p:cNvPr id="4" name="Picture 3"/>
          <p:cNvPicPr>
            <a:picLocks noChangeAspect="1"/>
          </p:cNvPicPr>
          <p:nvPr/>
        </p:nvPicPr>
        <p:blipFill>
          <a:blip r:embed="rId4"/>
          <a:stretch>
            <a:fillRect/>
          </a:stretch>
        </p:blipFill>
        <p:spPr>
          <a:xfrm>
            <a:off x="914282" y="2720354"/>
            <a:ext cx="4379501" cy="2159000"/>
          </a:xfrm>
          <a:prstGeom prst="rect">
            <a:avLst/>
          </a:prstGeom>
        </p:spPr>
      </p:pic>
      <p:sp>
        <p:nvSpPr>
          <p:cNvPr id="11" name="TextBox 10"/>
          <p:cNvSpPr txBox="1"/>
          <p:nvPr/>
        </p:nvSpPr>
        <p:spPr>
          <a:xfrm>
            <a:off x="2450105" y="5259389"/>
            <a:ext cx="1539806" cy="830997"/>
          </a:xfrm>
          <a:prstGeom prst="rect">
            <a:avLst/>
          </a:prstGeom>
          <a:noFill/>
        </p:spPr>
        <p:txBody>
          <a:bodyPr wrap="square" rtlCol="0">
            <a:spAutoFit/>
          </a:bodyPr>
          <a:lstStyle/>
          <a:p>
            <a:r>
              <a:rPr lang="en-US" sz="1200" dirty="0" err="1" smtClean="0">
                <a:latin typeface="Arial"/>
                <a:cs typeface="Arial"/>
              </a:rPr>
              <a:t>Mês</a:t>
            </a:r>
            <a:r>
              <a:rPr lang="en-US" sz="1200" dirty="0" smtClean="0">
                <a:latin typeface="Arial"/>
                <a:cs typeface="Arial"/>
              </a:rPr>
              <a:t> 1 – 36 (0,0%)</a:t>
            </a:r>
          </a:p>
          <a:p>
            <a:r>
              <a:rPr lang="en-US" sz="1200" dirty="0" err="1" smtClean="0">
                <a:latin typeface="Arial"/>
                <a:cs typeface="Arial"/>
              </a:rPr>
              <a:t>Mês</a:t>
            </a:r>
            <a:r>
              <a:rPr lang="en-US" sz="1200" dirty="0" smtClean="0">
                <a:latin typeface="Arial"/>
                <a:cs typeface="Arial"/>
              </a:rPr>
              <a:t> 2 – 21 (4,8%)</a:t>
            </a:r>
          </a:p>
          <a:p>
            <a:r>
              <a:rPr lang="en-US" sz="1200" dirty="0" err="1" smtClean="0">
                <a:latin typeface="Arial"/>
                <a:cs typeface="Arial"/>
              </a:rPr>
              <a:t>Mês</a:t>
            </a:r>
            <a:r>
              <a:rPr lang="en-US" sz="1200" dirty="0" smtClean="0">
                <a:latin typeface="Arial"/>
                <a:cs typeface="Arial"/>
              </a:rPr>
              <a:t> 3 – 13 (7,7%)</a:t>
            </a:r>
          </a:p>
          <a:p>
            <a:r>
              <a:rPr lang="en-US" sz="1200" dirty="0" err="1" smtClean="0">
                <a:latin typeface="Arial"/>
                <a:cs typeface="Arial"/>
              </a:rPr>
              <a:t>Mês</a:t>
            </a:r>
            <a:r>
              <a:rPr lang="en-US" sz="1200" dirty="0" smtClean="0">
                <a:latin typeface="Arial"/>
                <a:cs typeface="Arial"/>
              </a:rPr>
              <a:t> 4 -  7 (14,3%)</a:t>
            </a:r>
            <a:endParaRPr lang="en-US" sz="1200" dirty="0">
              <a:latin typeface="Arial"/>
              <a:cs typeface="Arial"/>
            </a:endParaRPr>
          </a:p>
        </p:txBody>
      </p:sp>
      <p:sp>
        <p:nvSpPr>
          <p:cNvPr id="13" name="TextBox 12"/>
          <p:cNvSpPr txBox="1"/>
          <p:nvPr/>
        </p:nvSpPr>
        <p:spPr>
          <a:xfrm>
            <a:off x="7711602" y="3406493"/>
            <a:ext cx="184666" cy="369332"/>
          </a:xfrm>
          <a:prstGeom prst="rect">
            <a:avLst/>
          </a:prstGeom>
          <a:noFill/>
        </p:spPr>
        <p:txBody>
          <a:bodyPr wrap="none" rtlCol="0">
            <a:spAutoFit/>
          </a:bodyPr>
          <a:lstStyle/>
          <a:p>
            <a:endParaRPr lang="en-US" dirty="0"/>
          </a:p>
        </p:txBody>
      </p:sp>
      <p:sp>
        <p:nvSpPr>
          <p:cNvPr id="14" name="Rectangle 13"/>
          <p:cNvSpPr/>
          <p:nvPr/>
        </p:nvSpPr>
        <p:spPr>
          <a:xfrm>
            <a:off x="6294095" y="3105835"/>
            <a:ext cx="5383700" cy="1323439"/>
          </a:xfrm>
          <a:prstGeom prst="rect">
            <a:avLst/>
          </a:prstGeom>
        </p:spPr>
        <p:txBody>
          <a:bodyPr wrap="square">
            <a:spAutoFit/>
          </a:bodyPr>
          <a:lstStyle/>
          <a:p>
            <a:r>
              <a:rPr lang="pt-BR" sz="2000" dirty="0">
                <a:latin typeface="Arial"/>
                <a:cs typeface="Arial"/>
              </a:rPr>
              <a:t>A busca ativa foi um dos grandes problemas da intervenção em decorrência da ausência de ACS e de uma equipe </a:t>
            </a:r>
            <a:r>
              <a:rPr lang="pt-BR" sz="2000" dirty="0" smtClean="0">
                <a:latin typeface="Arial"/>
                <a:cs typeface="Arial"/>
              </a:rPr>
              <a:t>completa. Nenhum usuário diabético faltoso recebeu busca ativa.</a:t>
            </a:r>
            <a:endParaRPr lang="en-US" sz="2000" dirty="0">
              <a:latin typeface="Arial"/>
              <a:cs typeface="Arial"/>
            </a:endParaRPr>
          </a:p>
        </p:txBody>
      </p:sp>
    </p:spTree>
    <p:extLst>
      <p:ext uri="{BB962C8B-B14F-4D97-AF65-F5344CB8AC3E}">
        <p14:creationId xmlns:p14="http://schemas.microsoft.com/office/powerpoint/2010/main" val="29705019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898857"/>
            <a:ext cx="10972800" cy="953999"/>
          </a:xfrm>
        </p:spPr>
        <p:txBody>
          <a:bodyPr>
            <a:noAutofit/>
          </a:bodyPr>
          <a:lstStyle/>
          <a:p>
            <a:r>
              <a:rPr lang="pt-PT" sz="2800" b="1" u="sng" dirty="0">
                <a:solidFill>
                  <a:srgbClr val="002060"/>
                </a:solidFill>
                <a:latin typeface="Arial" panose="020B0604020202020204" pitchFamily="34" charset="0"/>
                <a:cs typeface="Arial" panose="020B0604020202020204" pitchFamily="34" charset="0"/>
              </a:rPr>
              <a:t>Objetivo 4</a:t>
            </a:r>
            <a:r>
              <a:rPr lang="pt-PT" sz="2800" b="1" u="sng" dirty="0" smtClean="0">
                <a:solidFill>
                  <a:srgbClr val="002060"/>
                </a:solidFill>
                <a:latin typeface="Arial" panose="020B0604020202020204" pitchFamily="34" charset="0"/>
                <a:cs typeface="Arial" panose="020B0604020202020204" pitchFamily="34" charset="0"/>
              </a:rPr>
              <a:t> - </a:t>
            </a:r>
            <a:r>
              <a:rPr lang="pt-BR" sz="2800" b="1" u="sng" dirty="0" smtClean="0">
                <a:solidFill>
                  <a:srgbClr val="002060"/>
                </a:solidFill>
                <a:latin typeface="Arial" panose="020B0604020202020204" pitchFamily="34" charset="0"/>
                <a:cs typeface="Arial" panose="020B0604020202020204" pitchFamily="34" charset="0"/>
              </a:rPr>
              <a:t>Melhorar </a:t>
            </a:r>
            <a:r>
              <a:rPr lang="pt-BR" sz="2800" b="1" u="sng" dirty="0">
                <a:solidFill>
                  <a:srgbClr val="002060"/>
                </a:solidFill>
                <a:latin typeface="Arial" panose="020B0604020202020204" pitchFamily="34" charset="0"/>
                <a:cs typeface="Arial" panose="020B0604020202020204" pitchFamily="34" charset="0"/>
              </a:rPr>
              <a:t>o registro das informações</a:t>
            </a:r>
            <a:r>
              <a:rPr lang="pt-BR" sz="2800" b="1" u="sng" dirty="0" smtClean="0">
                <a:solidFill>
                  <a:srgbClr val="002060"/>
                </a:solidFill>
                <a:latin typeface="Arial" panose="020B0604020202020204" pitchFamily="34" charset="0"/>
                <a:cs typeface="Arial" panose="020B0604020202020204" pitchFamily="34" charset="0"/>
              </a:rPr>
              <a:t>:</a:t>
            </a:r>
            <a:r>
              <a:rPr lang="pt-PT" sz="2800" b="1" u="sng" dirty="0" smtClean="0">
                <a:solidFill>
                  <a:srgbClr val="002060"/>
                </a:solidFill>
                <a:latin typeface="Arial" panose="020B0604020202020204" pitchFamily="34" charset="0"/>
                <a:cs typeface="Arial" panose="020B0604020202020204" pitchFamily="34" charset="0"/>
              </a:rPr>
              <a:t> </a:t>
            </a:r>
            <a:r>
              <a:rPr lang="pt-BR" sz="3200" dirty="0"/>
              <a:t/>
            </a:r>
            <a:br>
              <a:rPr lang="pt-BR" sz="3200" dirty="0"/>
            </a:br>
            <a:r>
              <a:rPr lang="pt-BR" sz="3200" b="1" dirty="0"/>
              <a:t/>
            </a:r>
            <a:br>
              <a:rPr lang="pt-BR" sz="3200" b="1" dirty="0"/>
            </a:br>
            <a:endParaRPr lang="pt-BR" sz="3200" b="1" dirty="0"/>
          </a:p>
        </p:txBody>
      </p:sp>
      <p:sp>
        <p:nvSpPr>
          <p:cNvPr id="3" name="Marcador de contenido 2"/>
          <p:cNvSpPr>
            <a:spLocks noGrp="1"/>
          </p:cNvSpPr>
          <p:nvPr>
            <p:ph idx="1"/>
          </p:nvPr>
        </p:nvSpPr>
        <p:spPr>
          <a:xfrm>
            <a:off x="609600" y="2038483"/>
            <a:ext cx="10972800" cy="383145"/>
          </a:xfrm>
        </p:spPr>
        <p:txBody>
          <a:bodyPr>
            <a:normAutofit fontScale="25000" lnSpcReduction="20000"/>
          </a:bodyPr>
          <a:lstStyle/>
          <a:p>
            <a:pPr marL="0" indent="0">
              <a:buNone/>
            </a:pPr>
            <a:r>
              <a:rPr lang="pt-BR" sz="8000" b="1" dirty="0">
                <a:solidFill>
                  <a:srgbClr val="002060"/>
                </a:solidFill>
                <a:latin typeface="Arial" panose="020B0604020202020204" pitchFamily="34" charset="0"/>
                <a:cs typeface="Arial" panose="020B0604020202020204" pitchFamily="34" charset="0"/>
              </a:rPr>
              <a:t>Meta 4</a:t>
            </a:r>
            <a:r>
              <a:rPr lang="pt-BR" sz="8000" b="1" dirty="0" smtClean="0">
                <a:solidFill>
                  <a:srgbClr val="002060"/>
                </a:solidFill>
                <a:latin typeface="Arial" panose="020B0604020202020204" pitchFamily="34" charset="0"/>
                <a:cs typeface="Arial" panose="020B0604020202020204" pitchFamily="34" charset="0"/>
              </a:rPr>
              <a:t>.1 e 4.2 - </a:t>
            </a:r>
            <a:r>
              <a:rPr lang="pt-PT" sz="8000" b="1" dirty="0">
                <a:solidFill>
                  <a:srgbClr val="002060"/>
                </a:solidFill>
                <a:latin typeface="Arial" panose="020B0604020202020204" pitchFamily="34" charset="0"/>
                <a:cs typeface="Arial" panose="020B0604020202020204" pitchFamily="34" charset="0"/>
              </a:rPr>
              <a:t>Manter ficha de acompanhamento de 100% dos hipertensos </a:t>
            </a:r>
            <a:r>
              <a:rPr lang="pt-PT" sz="8000" b="1" dirty="0" smtClean="0">
                <a:solidFill>
                  <a:srgbClr val="002060"/>
                </a:solidFill>
                <a:latin typeface="Arial" panose="020B0604020202020204" pitchFamily="34" charset="0"/>
                <a:cs typeface="Arial" panose="020B0604020202020204" pitchFamily="34" charset="0"/>
              </a:rPr>
              <a:t>e diabéticos cadastrados na </a:t>
            </a:r>
            <a:r>
              <a:rPr lang="pt-PT" sz="8000" b="1" dirty="0">
                <a:solidFill>
                  <a:srgbClr val="002060"/>
                </a:solidFill>
                <a:latin typeface="Arial" panose="020B0604020202020204" pitchFamily="34" charset="0"/>
                <a:cs typeface="Arial" panose="020B0604020202020204" pitchFamily="34" charset="0"/>
              </a:rPr>
              <a:t>unidade de saúde</a:t>
            </a:r>
            <a:r>
              <a:rPr lang="pt-BR" sz="8000" b="1" dirty="0" smtClean="0">
                <a:solidFill>
                  <a:srgbClr val="002060"/>
                </a:solidFill>
                <a:latin typeface="Arial" panose="020B0604020202020204" pitchFamily="34" charset="0"/>
                <a:cs typeface="Arial" panose="020B0604020202020204" pitchFamily="34" charset="0"/>
              </a:rPr>
              <a:t>. </a:t>
            </a:r>
            <a:endParaRPr lang="pt-BR" sz="8000" b="1" dirty="0">
              <a:solidFill>
                <a:srgbClr val="002060"/>
              </a:solidFill>
              <a:latin typeface="Arial" panose="020B0604020202020204" pitchFamily="34" charset="0"/>
              <a:cs typeface="Arial" panose="020B0604020202020204" pitchFamily="34" charset="0"/>
            </a:endParaRPr>
          </a:p>
          <a:p>
            <a:pPr marL="0" indent="0">
              <a:buNone/>
            </a:pPr>
            <a:endParaRPr lang="pt-BR" dirty="0"/>
          </a:p>
        </p:txBody>
      </p:sp>
      <p:pic>
        <p:nvPicPr>
          <p:cNvPr id="6" name="Imagem 6" descr="esf.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Image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85489"/>
            <a:ext cx="1785046" cy="872511"/>
          </a:xfrm>
          <a:prstGeom prst="rect">
            <a:avLst/>
          </a:prstGeom>
        </p:spPr>
      </p:pic>
      <p:sp>
        <p:nvSpPr>
          <p:cNvPr id="4" name="TextBox 3"/>
          <p:cNvSpPr txBox="1"/>
          <p:nvPr/>
        </p:nvSpPr>
        <p:spPr>
          <a:xfrm>
            <a:off x="3061999" y="3775974"/>
            <a:ext cx="6513772" cy="707886"/>
          </a:xfrm>
          <a:prstGeom prst="rect">
            <a:avLst/>
          </a:prstGeom>
          <a:noFill/>
        </p:spPr>
        <p:txBody>
          <a:bodyPr wrap="none" rtlCol="0">
            <a:spAutoFit/>
          </a:bodyPr>
          <a:lstStyle/>
          <a:p>
            <a:pPr marL="0" lvl="4" algn="ctr"/>
            <a:r>
              <a:rPr lang="pt-BR" sz="4000" b="1" dirty="0">
                <a:latin typeface="Arial"/>
                <a:cs typeface="Arial"/>
              </a:rPr>
              <a:t>Metas atingidas em 100 %</a:t>
            </a:r>
          </a:p>
        </p:txBody>
      </p:sp>
    </p:spTree>
    <p:extLst>
      <p:ext uri="{BB962C8B-B14F-4D97-AF65-F5344CB8AC3E}">
        <p14:creationId xmlns:p14="http://schemas.microsoft.com/office/powerpoint/2010/main" val="14797818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898857"/>
            <a:ext cx="10972800" cy="953999"/>
          </a:xfrm>
        </p:spPr>
        <p:txBody>
          <a:bodyPr>
            <a:noAutofit/>
          </a:bodyPr>
          <a:lstStyle/>
          <a:p>
            <a:r>
              <a:rPr lang="pt-PT" sz="2800" b="1" u="sng" dirty="0" smtClean="0">
                <a:solidFill>
                  <a:srgbClr val="002060"/>
                </a:solidFill>
                <a:latin typeface="Arial" panose="020B0604020202020204" pitchFamily="34" charset="0"/>
                <a:cs typeface="Arial" panose="020B0604020202020204" pitchFamily="34" charset="0"/>
              </a:rPr>
              <a:t/>
            </a:r>
            <a:br>
              <a:rPr lang="pt-PT" sz="2800" b="1" u="sng" dirty="0" smtClean="0">
                <a:solidFill>
                  <a:srgbClr val="002060"/>
                </a:solidFill>
                <a:latin typeface="Arial" panose="020B0604020202020204" pitchFamily="34" charset="0"/>
                <a:cs typeface="Arial" panose="020B0604020202020204" pitchFamily="34" charset="0"/>
              </a:rPr>
            </a:br>
            <a:r>
              <a:rPr lang="pt-PT" sz="2800" b="1" u="sng" dirty="0">
                <a:solidFill>
                  <a:srgbClr val="002060"/>
                </a:solidFill>
                <a:latin typeface="Arial" panose="020B0604020202020204" pitchFamily="34" charset="0"/>
                <a:cs typeface="Arial" panose="020B0604020202020204" pitchFamily="34" charset="0"/>
              </a:rPr>
              <a:t/>
            </a:r>
            <a:br>
              <a:rPr lang="pt-PT" sz="2800" b="1" u="sng" dirty="0">
                <a:solidFill>
                  <a:srgbClr val="002060"/>
                </a:solidFill>
                <a:latin typeface="Arial" panose="020B0604020202020204" pitchFamily="34" charset="0"/>
                <a:cs typeface="Arial" panose="020B0604020202020204" pitchFamily="34" charset="0"/>
              </a:rPr>
            </a:br>
            <a:r>
              <a:rPr lang="pt-PT" sz="2800" b="1" u="sng" dirty="0" smtClean="0">
                <a:solidFill>
                  <a:srgbClr val="002060"/>
                </a:solidFill>
                <a:latin typeface="Arial" panose="020B0604020202020204" pitchFamily="34" charset="0"/>
                <a:cs typeface="Arial" panose="020B0604020202020204" pitchFamily="34" charset="0"/>
              </a:rPr>
              <a:t>Objetivo 5 -</a:t>
            </a:r>
            <a:r>
              <a:rPr lang="pt-BR" sz="2800" b="1" u="sng" dirty="0">
                <a:solidFill>
                  <a:srgbClr val="002060"/>
                </a:solidFill>
                <a:latin typeface="Arial" panose="020B0604020202020204" pitchFamily="34" charset="0"/>
                <a:cs typeface="Arial" panose="020B0604020202020204" pitchFamily="34" charset="0"/>
              </a:rPr>
              <a:t>Mapear Hipertensos e/ou Diabéticos de risco para doença cardiovascular:</a:t>
            </a:r>
            <a:r>
              <a:rPr lang="pt-BR" sz="3200" dirty="0"/>
              <a:t/>
            </a:r>
            <a:br>
              <a:rPr lang="pt-BR" sz="3200" dirty="0"/>
            </a:br>
            <a:r>
              <a:rPr lang="pt-BR" sz="3200" dirty="0"/>
              <a:t/>
            </a:r>
            <a:br>
              <a:rPr lang="pt-BR" sz="3200" dirty="0"/>
            </a:br>
            <a:r>
              <a:rPr lang="pt-BR" sz="3200" b="1" dirty="0"/>
              <a:t/>
            </a:r>
            <a:br>
              <a:rPr lang="pt-BR" sz="3200" b="1" dirty="0"/>
            </a:br>
            <a:endParaRPr lang="pt-BR" sz="3200" b="1" dirty="0"/>
          </a:p>
        </p:txBody>
      </p:sp>
      <p:sp>
        <p:nvSpPr>
          <p:cNvPr id="3" name="Marcador de contenido 2"/>
          <p:cNvSpPr>
            <a:spLocks noGrp="1"/>
          </p:cNvSpPr>
          <p:nvPr>
            <p:ph idx="1"/>
          </p:nvPr>
        </p:nvSpPr>
        <p:spPr>
          <a:xfrm>
            <a:off x="609600" y="2252005"/>
            <a:ext cx="10972800" cy="383145"/>
          </a:xfrm>
        </p:spPr>
        <p:txBody>
          <a:bodyPr>
            <a:normAutofit fontScale="25000" lnSpcReduction="20000"/>
          </a:bodyPr>
          <a:lstStyle/>
          <a:p>
            <a:pPr marL="0" indent="0">
              <a:buNone/>
            </a:pPr>
            <a:r>
              <a:rPr lang="pt-BR" sz="8000" b="1" dirty="0">
                <a:solidFill>
                  <a:srgbClr val="002060"/>
                </a:solidFill>
                <a:latin typeface="Arial" panose="020B0604020202020204" pitchFamily="34" charset="0"/>
                <a:cs typeface="Arial" panose="020B0604020202020204" pitchFamily="34" charset="0"/>
              </a:rPr>
              <a:t>Meta </a:t>
            </a:r>
            <a:r>
              <a:rPr lang="pt-BR" sz="8000" b="1" dirty="0" smtClean="0">
                <a:solidFill>
                  <a:srgbClr val="002060"/>
                </a:solidFill>
                <a:latin typeface="Arial" panose="020B0604020202020204" pitchFamily="34" charset="0"/>
                <a:cs typeface="Arial" panose="020B0604020202020204" pitchFamily="34" charset="0"/>
              </a:rPr>
              <a:t>5.1 e 5.2 - </a:t>
            </a:r>
            <a:r>
              <a:rPr lang="pt-BR" sz="8000" b="1" dirty="0">
                <a:solidFill>
                  <a:srgbClr val="002060"/>
                </a:solidFill>
                <a:latin typeface="Arial" panose="020B0604020202020204" pitchFamily="34" charset="0"/>
                <a:cs typeface="Arial" panose="020B0604020202020204" pitchFamily="34" charset="0"/>
              </a:rPr>
              <a:t>Realizar estratificação do risco cardiovascular em 100% dos hipertensos </a:t>
            </a:r>
            <a:r>
              <a:rPr lang="pt-BR" sz="8000" b="1" dirty="0" smtClean="0">
                <a:solidFill>
                  <a:srgbClr val="002060"/>
                </a:solidFill>
                <a:latin typeface="Arial" panose="020B0604020202020204" pitchFamily="34" charset="0"/>
                <a:cs typeface="Arial" panose="020B0604020202020204" pitchFamily="34" charset="0"/>
              </a:rPr>
              <a:t>e diabéticos cadastrados </a:t>
            </a:r>
            <a:r>
              <a:rPr lang="pt-BR" sz="8000" b="1" dirty="0">
                <a:solidFill>
                  <a:srgbClr val="002060"/>
                </a:solidFill>
                <a:latin typeface="Arial" panose="020B0604020202020204" pitchFamily="34" charset="0"/>
                <a:cs typeface="Arial" panose="020B0604020202020204" pitchFamily="34" charset="0"/>
              </a:rPr>
              <a:t>na unidade de saúde</a:t>
            </a:r>
            <a:r>
              <a:rPr lang="pt-BR" sz="2000" dirty="0">
                <a:latin typeface="Arial" panose="020B0604020202020204" pitchFamily="34" charset="0"/>
                <a:cs typeface="Arial" panose="020B0604020202020204" pitchFamily="34" charset="0"/>
              </a:rPr>
              <a:t>.</a:t>
            </a:r>
            <a:r>
              <a:rPr lang="pt-BR" sz="8000" b="1" dirty="0" smtClean="0">
                <a:solidFill>
                  <a:srgbClr val="002060"/>
                </a:solidFill>
                <a:latin typeface="Arial" panose="020B0604020202020204" pitchFamily="34" charset="0"/>
                <a:cs typeface="Arial" panose="020B0604020202020204" pitchFamily="34" charset="0"/>
              </a:rPr>
              <a:t>. </a:t>
            </a:r>
            <a:endParaRPr lang="pt-BR" sz="8000" b="1" dirty="0">
              <a:solidFill>
                <a:srgbClr val="002060"/>
              </a:solidFill>
              <a:latin typeface="Arial" panose="020B0604020202020204" pitchFamily="34" charset="0"/>
              <a:cs typeface="Arial" panose="020B0604020202020204" pitchFamily="34" charset="0"/>
            </a:endParaRPr>
          </a:p>
          <a:p>
            <a:pPr marL="0" indent="0">
              <a:buNone/>
            </a:pPr>
            <a:endParaRPr lang="pt-BR" dirty="0">
              <a:latin typeface="Arial" panose="020B0604020202020204" pitchFamily="34" charset="0"/>
              <a:cs typeface="Arial" panose="020B0604020202020204" pitchFamily="34" charset="0"/>
            </a:endParaRPr>
          </a:p>
        </p:txBody>
      </p:sp>
      <p:pic>
        <p:nvPicPr>
          <p:cNvPr id="6" name="Imagem 6" descr="esf.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Image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85489"/>
            <a:ext cx="1785046" cy="872511"/>
          </a:xfrm>
          <a:prstGeom prst="rect">
            <a:avLst/>
          </a:prstGeom>
        </p:spPr>
      </p:pic>
      <p:sp>
        <p:nvSpPr>
          <p:cNvPr id="9" name="TextBox 8"/>
          <p:cNvSpPr txBox="1"/>
          <p:nvPr/>
        </p:nvSpPr>
        <p:spPr>
          <a:xfrm>
            <a:off x="3061999" y="3775974"/>
            <a:ext cx="6513772" cy="707886"/>
          </a:xfrm>
          <a:prstGeom prst="rect">
            <a:avLst/>
          </a:prstGeom>
          <a:noFill/>
        </p:spPr>
        <p:txBody>
          <a:bodyPr wrap="none" rtlCol="0">
            <a:spAutoFit/>
          </a:bodyPr>
          <a:lstStyle/>
          <a:p>
            <a:pPr marL="0" lvl="4" algn="ctr"/>
            <a:r>
              <a:rPr lang="pt-BR" sz="4000" b="1" dirty="0">
                <a:latin typeface="Arial"/>
                <a:cs typeface="Arial"/>
              </a:rPr>
              <a:t>Metas atingidas em 100 %</a:t>
            </a:r>
          </a:p>
        </p:txBody>
      </p:sp>
    </p:spTree>
    <p:extLst>
      <p:ext uri="{BB962C8B-B14F-4D97-AF65-F5344CB8AC3E}">
        <p14:creationId xmlns:p14="http://schemas.microsoft.com/office/powerpoint/2010/main" val="11000482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898857"/>
            <a:ext cx="10972800" cy="953999"/>
          </a:xfrm>
        </p:spPr>
        <p:txBody>
          <a:bodyPr>
            <a:noAutofit/>
          </a:bodyPr>
          <a:lstStyle/>
          <a:p>
            <a:r>
              <a:rPr lang="pt-PT" sz="3200" b="1" u="sng" dirty="0" smtClean="0">
                <a:solidFill>
                  <a:srgbClr val="002060"/>
                </a:solidFill>
                <a:latin typeface="Arial" panose="020B0604020202020204" pitchFamily="34" charset="0"/>
                <a:cs typeface="Arial" panose="020B0604020202020204" pitchFamily="34" charset="0"/>
              </a:rPr>
              <a:t/>
            </a:r>
            <a:br>
              <a:rPr lang="pt-PT" sz="3200" b="1" u="sng" dirty="0" smtClean="0">
                <a:solidFill>
                  <a:srgbClr val="002060"/>
                </a:solidFill>
                <a:latin typeface="Arial" panose="020B0604020202020204" pitchFamily="34" charset="0"/>
                <a:cs typeface="Arial" panose="020B0604020202020204" pitchFamily="34" charset="0"/>
              </a:rPr>
            </a:br>
            <a:r>
              <a:rPr lang="pt-PT" sz="3200" b="1" u="sng" dirty="0">
                <a:solidFill>
                  <a:srgbClr val="002060"/>
                </a:solidFill>
                <a:latin typeface="Arial" panose="020B0604020202020204" pitchFamily="34" charset="0"/>
                <a:cs typeface="Arial" panose="020B0604020202020204" pitchFamily="34" charset="0"/>
              </a:rPr>
              <a:t/>
            </a:r>
            <a:br>
              <a:rPr lang="pt-PT" sz="3200" b="1" u="sng" dirty="0">
                <a:solidFill>
                  <a:srgbClr val="002060"/>
                </a:solidFill>
                <a:latin typeface="Arial" panose="020B0604020202020204" pitchFamily="34" charset="0"/>
                <a:cs typeface="Arial" panose="020B0604020202020204" pitchFamily="34" charset="0"/>
              </a:rPr>
            </a:br>
            <a:r>
              <a:rPr lang="pt-PT" sz="3200" b="1" u="sng" dirty="0" smtClean="0">
                <a:solidFill>
                  <a:srgbClr val="002060"/>
                </a:solidFill>
                <a:latin typeface="Arial" panose="020B0604020202020204" pitchFamily="34" charset="0"/>
                <a:cs typeface="Arial" panose="020B0604020202020204" pitchFamily="34" charset="0"/>
              </a:rPr>
              <a:t/>
            </a:r>
            <a:br>
              <a:rPr lang="pt-PT" sz="3200" b="1" u="sng" dirty="0" smtClean="0">
                <a:solidFill>
                  <a:srgbClr val="002060"/>
                </a:solidFill>
                <a:latin typeface="Arial" panose="020B0604020202020204" pitchFamily="34" charset="0"/>
                <a:cs typeface="Arial" panose="020B0604020202020204" pitchFamily="34" charset="0"/>
              </a:rPr>
            </a:br>
            <a:r>
              <a:rPr lang="pt-PT" sz="3200" b="1" u="sng" dirty="0" smtClean="0">
                <a:solidFill>
                  <a:srgbClr val="002060"/>
                </a:solidFill>
                <a:latin typeface="Arial" panose="020B0604020202020204" pitchFamily="34" charset="0"/>
                <a:cs typeface="Arial" panose="020B0604020202020204" pitchFamily="34" charset="0"/>
              </a:rPr>
              <a:t>Objetivo </a:t>
            </a:r>
            <a:r>
              <a:rPr lang="pt-PT" sz="3200" b="1" u="sng" dirty="0">
                <a:solidFill>
                  <a:srgbClr val="002060"/>
                </a:solidFill>
                <a:latin typeface="Arial" panose="020B0604020202020204" pitchFamily="34" charset="0"/>
                <a:cs typeface="Arial" panose="020B0604020202020204" pitchFamily="34" charset="0"/>
              </a:rPr>
              <a:t>6</a:t>
            </a:r>
            <a:r>
              <a:rPr lang="pt-PT" sz="3200" b="1" u="sng" dirty="0" smtClean="0">
                <a:solidFill>
                  <a:srgbClr val="002060"/>
                </a:solidFill>
                <a:latin typeface="Arial" panose="020B0604020202020204" pitchFamily="34" charset="0"/>
                <a:cs typeface="Arial" panose="020B0604020202020204" pitchFamily="34" charset="0"/>
              </a:rPr>
              <a:t> -</a:t>
            </a:r>
            <a:r>
              <a:rPr lang="pt-BR" sz="3200" b="1" u="sng" dirty="0">
                <a:solidFill>
                  <a:srgbClr val="002060"/>
                </a:solidFill>
                <a:latin typeface="Arial" panose="020B0604020202020204" pitchFamily="34" charset="0"/>
                <a:cs typeface="Arial" panose="020B0604020202020204" pitchFamily="34" charset="0"/>
              </a:rPr>
              <a:t>Promover a saúde de Hipertensos e/ou Diabéticos</a:t>
            </a:r>
            <a:r>
              <a:rPr lang="pt-BR" sz="3200" b="1" u="sng" dirty="0" smtClean="0">
                <a:solidFill>
                  <a:srgbClr val="002060"/>
                </a:solidFill>
                <a:latin typeface="Arial" panose="020B0604020202020204" pitchFamily="34" charset="0"/>
                <a:cs typeface="Arial" panose="020B0604020202020204" pitchFamily="34" charset="0"/>
              </a:rPr>
              <a:t>:</a:t>
            </a:r>
            <a:r>
              <a:rPr lang="pt-BR" sz="3200" dirty="0">
                <a:latin typeface="Arial" panose="020B0604020202020204" pitchFamily="34" charset="0"/>
                <a:cs typeface="Arial" panose="020B0604020202020204" pitchFamily="34" charset="0"/>
              </a:rPr>
              <a:t/>
            </a:r>
            <a:br>
              <a:rPr lang="pt-BR" sz="3200" dirty="0">
                <a:latin typeface="Arial" panose="020B0604020202020204" pitchFamily="34" charset="0"/>
                <a:cs typeface="Arial" panose="020B0604020202020204" pitchFamily="34" charset="0"/>
              </a:rPr>
            </a:br>
            <a:r>
              <a:rPr lang="pt-BR" sz="3200" dirty="0"/>
              <a:t/>
            </a:r>
            <a:br>
              <a:rPr lang="pt-BR" sz="3200" dirty="0"/>
            </a:br>
            <a:r>
              <a:rPr lang="pt-BR" sz="3200" b="1" dirty="0"/>
              <a:t/>
            </a:r>
            <a:br>
              <a:rPr lang="pt-BR" sz="3200" b="1" dirty="0"/>
            </a:br>
            <a:endParaRPr lang="pt-BR" sz="3200" b="1" dirty="0"/>
          </a:p>
        </p:txBody>
      </p:sp>
      <p:sp>
        <p:nvSpPr>
          <p:cNvPr id="3" name="Marcador de contenido 2"/>
          <p:cNvSpPr>
            <a:spLocks noGrp="1"/>
          </p:cNvSpPr>
          <p:nvPr>
            <p:ph idx="1"/>
          </p:nvPr>
        </p:nvSpPr>
        <p:spPr>
          <a:xfrm>
            <a:off x="609600" y="2450350"/>
            <a:ext cx="10972800" cy="383145"/>
          </a:xfrm>
        </p:spPr>
        <p:txBody>
          <a:bodyPr>
            <a:normAutofit fontScale="25000" lnSpcReduction="20000"/>
          </a:bodyPr>
          <a:lstStyle/>
          <a:p>
            <a:pPr marL="0" indent="0">
              <a:buNone/>
            </a:pPr>
            <a:r>
              <a:rPr lang="pt-BR" sz="8000" b="1" dirty="0" smtClean="0">
                <a:solidFill>
                  <a:srgbClr val="002060"/>
                </a:solidFill>
                <a:latin typeface="Arial" panose="020B0604020202020204" pitchFamily="34" charset="0"/>
                <a:cs typeface="Arial" panose="020B0604020202020204" pitchFamily="34" charset="0"/>
              </a:rPr>
              <a:t>Meta 6.1 e 6.2 - </a:t>
            </a:r>
            <a:r>
              <a:rPr lang="pt-PT" sz="8000" b="1" dirty="0" smtClean="0">
                <a:solidFill>
                  <a:srgbClr val="002060"/>
                </a:solidFill>
                <a:latin typeface="Arial" panose="020B0604020202020204" pitchFamily="34" charset="0"/>
                <a:cs typeface="Arial" panose="020B0604020202020204" pitchFamily="34" charset="0"/>
              </a:rPr>
              <a:t>Garantir orientação nutricional sobre alimentação saudável a 100% dos hipertensos e diabéticos.</a:t>
            </a:r>
            <a:r>
              <a:rPr lang="pt-BR" sz="8000" b="1" dirty="0" smtClean="0">
                <a:solidFill>
                  <a:srgbClr val="002060"/>
                </a:solidFill>
                <a:latin typeface="Arial" panose="020B0604020202020204" pitchFamily="34" charset="0"/>
                <a:cs typeface="Arial" panose="020B0604020202020204" pitchFamily="34" charset="0"/>
              </a:rPr>
              <a:t> </a:t>
            </a:r>
          </a:p>
          <a:p>
            <a:pPr marL="0" indent="0">
              <a:buNone/>
            </a:pPr>
            <a:endParaRPr lang="pt-BR" dirty="0"/>
          </a:p>
        </p:txBody>
      </p:sp>
      <p:pic>
        <p:nvPicPr>
          <p:cNvPr id="6" name="Imagem 6" descr="esf.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Image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85489"/>
            <a:ext cx="1785046" cy="872511"/>
          </a:xfrm>
          <a:prstGeom prst="rect">
            <a:avLst/>
          </a:prstGeom>
        </p:spPr>
      </p:pic>
      <p:sp>
        <p:nvSpPr>
          <p:cNvPr id="11" name="TextBox 10"/>
          <p:cNvSpPr txBox="1"/>
          <p:nvPr/>
        </p:nvSpPr>
        <p:spPr>
          <a:xfrm>
            <a:off x="3061999" y="3775974"/>
            <a:ext cx="6513772" cy="707886"/>
          </a:xfrm>
          <a:prstGeom prst="rect">
            <a:avLst/>
          </a:prstGeom>
          <a:noFill/>
        </p:spPr>
        <p:txBody>
          <a:bodyPr wrap="none" rtlCol="0">
            <a:spAutoFit/>
          </a:bodyPr>
          <a:lstStyle/>
          <a:p>
            <a:pPr marL="0" lvl="4" algn="ctr"/>
            <a:r>
              <a:rPr lang="pt-BR" sz="4000" b="1" dirty="0">
                <a:latin typeface="Arial"/>
                <a:cs typeface="Arial"/>
              </a:rPr>
              <a:t>Metas atingidas em 100 %</a:t>
            </a:r>
          </a:p>
        </p:txBody>
      </p:sp>
    </p:spTree>
    <p:extLst>
      <p:ext uri="{BB962C8B-B14F-4D97-AF65-F5344CB8AC3E}">
        <p14:creationId xmlns:p14="http://schemas.microsoft.com/office/powerpoint/2010/main" val="34433986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09600" y="1385446"/>
            <a:ext cx="10972800" cy="383145"/>
          </a:xfrm>
        </p:spPr>
        <p:txBody>
          <a:bodyPr>
            <a:noAutofit/>
          </a:bodyPr>
          <a:lstStyle/>
          <a:p>
            <a:pPr marL="0" indent="0">
              <a:buNone/>
            </a:pPr>
            <a:r>
              <a:rPr lang="pt-PT" sz="2000" b="1" dirty="0" smtClean="0">
                <a:solidFill>
                  <a:srgbClr val="002060"/>
                </a:solidFill>
                <a:latin typeface="Arial" panose="020B0604020202020204" pitchFamily="34" charset="0"/>
                <a:cs typeface="Arial" panose="020B0604020202020204" pitchFamily="34" charset="0"/>
              </a:rPr>
              <a:t>Meta 6.3 e 6.4 - </a:t>
            </a:r>
            <a:r>
              <a:rPr lang="pt-PT" sz="2000" b="1" dirty="0">
                <a:solidFill>
                  <a:srgbClr val="002060"/>
                </a:solidFill>
                <a:latin typeface="Arial" panose="020B0604020202020204" pitchFamily="34" charset="0"/>
                <a:cs typeface="Arial" panose="020B0604020202020204" pitchFamily="34" charset="0"/>
              </a:rPr>
              <a:t>Garantir orientação em relação à prática regular de atividade física a 100% dos usuários </a:t>
            </a:r>
            <a:r>
              <a:rPr lang="pt-PT" sz="2000" b="1" dirty="0" smtClean="0">
                <a:solidFill>
                  <a:srgbClr val="002060"/>
                </a:solidFill>
                <a:latin typeface="Arial" panose="020B0604020202020204" pitchFamily="34" charset="0"/>
                <a:cs typeface="Arial" panose="020B0604020202020204" pitchFamily="34" charset="0"/>
              </a:rPr>
              <a:t>hipertensos e diabéticos.</a:t>
            </a:r>
            <a:endParaRPr lang="pt-BR" sz="2000" b="1" dirty="0">
              <a:solidFill>
                <a:srgbClr val="002060"/>
              </a:solidFill>
              <a:latin typeface="Arial" panose="020B0604020202020204" pitchFamily="34" charset="0"/>
              <a:cs typeface="Arial" panose="020B0604020202020204" pitchFamily="34" charset="0"/>
            </a:endParaRPr>
          </a:p>
        </p:txBody>
      </p:sp>
      <p:pic>
        <p:nvPicPr>
          <p:cNvPr id="6" name="Imagem 6" descr="esf.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Image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85489"/>
            <a:ext cx="1785046" cy="872511"/>
          </a:xfrm>
          <a:prstGeom prst="rect">
            <a:avLst/>
          </a:prstGeom>
        </p:spPr>
      </p:pic>
      <p:sp>
        <p:nvSpPr>
          <p:cNvPr id="10" name="TextBox 9"/>
          <p:cNvSpPr txBox="1"/>
          <p:nvPr/>
        </p:nvSpPr>
        <p:spPr>
          <a:xfrm>
            <a:off x="3061999" y="3775974"/>
            <a:ext cx="6513772" cy="707886"/>
          </a:xfrm>
          <a:prstGeom prst="rect">
            <a:avLst/>
          </a:prstGeom>
          <a:noFill/>
        </p:spPr>
        <p:txBody>
          <a:bodyPr wrap="none" rtlCol="0">
            <a:spAutoFit/>
          </a:bodyPr>
          <a:lstStyle/>
          <a:p>
            <a:pPr marL="0" lvl="4" algn="ctr"/>
            <a:r>
              <a:rPr lang="pt-BR" sz="4000" b="1" dirty="0">
                <a:latin typeface="Arial"/>
                <a:cs typeface="Arial"/>
              </a:rPr>
              <a:t>Metas atingidas em 100 %</a:t>
            </a:r>
          </a:p>
        </p:txBody>
      </p:sp>
    </p:spTree>
    <p:extLst>
      <p:ext uri="{BB962C8B-B14F-4D97-AF65-F5344CB8AC3E}">
        <p14:creationId xmlns:p14="http://schemas.microsoft.com/office/powerpoint/2010/main" val="20149178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1352282"/>
            <a:ext cx="10972800" cy="1081824"/>
          </a:xfrm>
        </p:spPr>
        <p:txBody>
          <a:bodyPr>
            <a:normAutofit/>
          </a:bodyPr>
          <a:lstStyle/>
          <a:p>
            <a:r>
              <a:rPr lang="pt-BR" sz="4800" b="1" dirty="0">
                <a:solidFill>
                  <a:srgbClr val="002060"/>
                </a:solidFill>
                <a:latin typeface="Arial" panose="020B0604020202020204" pitchFamily="34" charset="0"/>
                <a:cs typeface="Arial" panose="020B0604020202020204" pitchFamily="34" charset="0"/>
              </a:rPr>
              <a:t>Introdução</a:t>
            </a:r>
            <a:endParaRPr lang="pt-BR" sz="4800" dirty="0">
              <a:solidFill>
                <a:srgbClr val="002060"/>
              </a:solidFill>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493690" y="2202287"/>
            <a:ext cx="10972800" cy="4336001"/>
          </a:xfrm>
        </p:spPr>
        <p:txBody>
          <a:bodyPr>
            <a:normAutofit lnSpcReduction="10000"/>
          </a:bodyPr>
          <a:lstStyle/>
          <a:p>
            <a:pPr algn="just"/>
            <a:endParaRPr lang="pt-BR" sz="2000" dirty="0" smtClean="0">
              <a:latin typeface="Arial" panose="020B0604020202020204" pitchFamily="34" charset="0"/>
              <a:cs typeface="Arial" panose="020B0604020202020204" pitchFamily="34" charset="0"/>
            </a:endParaRPr>
          </a:p>
          <a:p>
            <a:pPr algn="just"/>
            <a:endParaRPr lang="pt-BR" sz="2000" dirty="0">
              <a:latin typeface="Arial" panose="020B0604020202020204" pitchFamily="34" charset="0"/>
              <a:cs typeface="Arial" panose="020B0604020202020204" pitchFamily="34" charset="0"/>
            </a:endParaRPr>
          </a:p>
          <a:p>
            <a:pPr algn="just"/>
            <a:r>
              <a:rPr lang="pt-BR" sz="2000" dirty="0" smtClean="0">
                <a:latin typeface="Arial" panose="020B0604020202020204" pitchFamily="34" charset="0"/>
                <a:cs typeface="Arial" panose="020B0604020202020204" pitchFamily="34" charset="0"/>
              </a:rPr>
              <a:t>A Hipertensão Arterial e o Diabetes </a:t>
            </a:r>
            <a:r>
              <a:rPr lang="pt-BR" sz="2000" dirty="0">
                <a:latin typeface="Arial" panose="020B0604020202020204" pitchFamily="34" charset="0"/>
                <a:cs typeface="Arial" panose="020B0604020202020204" pitchFamily="34" charset="0"/>
              </a:rPr>
              <a:t>Mellitus </a:t>
            </a:r>
            <a:r>
              <a:rPr lang="pt-BR" sz="2000" dirty="0" smtClean="0">
                <a:latin typeface="Arial" panose="020B0604020202020204" pitchFamily="34" charset="0"/>
                <a:cs typeface="Arial" panose="020B0604020202020204" pitchFamily="34" charset="0"/>
              </a:rPr>
              <a:t>configuram-</a:t>
            </a:r>
            <a:r>
              <a:rPr lang="pt-BR" sz="2000" dirty="0">
                <a:latin typeface="Arial" panose="020B0604020202020204" pitchFamily="34" charset="0"/>
                <a:cs typeface="Arial" panose="020B0604020202020204" pitchFamily="34" charset="0"/>
              </a:rPr>
              <a:t>se hoje como uma epidemia </a:t>
            </a:r>
            <a:r>
              <a:rPr lang="pt-BR" sz="2000" dirty="0" smtClean="0">
                <a:latin typeface="Arial" panose="020B0604020202020204" pitchFamily="34" charset="0"/>
                <a:cs typeface="Arial" panose="020B0604020202020204" pitchFamily="34" charset="0"/>
              </a:rPr>
              <a:t>mundial. São </a:t>
            </a:r>
            <a:r>
              <a:rPr lang="pt-BR" sz="2000" dirty="0">
                <a:latin typeface="Arial" panose="020B0604020202020204" pitchFamily="34" charset="0"/>
                <a:cs typeface="Arial" panose="020B0604020202020204" pitchFamily="34" charset="0"/>
              </a:rPr>
              <a:t>um grupo de doenças metabólicas caracterizadas por hiperglicemia e associadas a complicações, disfunções e insuficiências de vários órgãos especialmente olhos, rins, nervos, cérebro, coração e vasos sanguíneos. Hipertensão Arterial Sistêmica é a mais frequente das doenças cardiovasculares, cerebrovasculares e renais. </a:t>
            </a:r>
            <a:endParaRPr lang="pt-BR" sz="2000" dirty="0" smtClean="0">
              <a:latin typeface="Arial" panose="020B0604020202020204" pitchFamily="34" charset="0"/>
              <a:cs typeface="Arial" panose="020B0604020202020204" pitchFamily="34" charset="0"/>
            </a:endParaRPr>
          </a:p>
          <a:p>
            <a:pPr marL="0" indent="0" algn="just">
              <a:buNone/>
            </a:pPr>
            <a:endParaRPr lang="pt-BR" sz="2000" dirty="0" smtClean="0">
              <a:latin typeface="Arial" panose="020B0604020202020204" pitchFamily="34" charset="0"/>
              <a:cs typeface="Arial" panose="020B0604020202020204" pitchFamily="34" charset="0"/>
            </a:endParaRPr>
          </a:p>
          <a:p>
            <a:pPr algn="just"/>
            <a:r>
              <a:rPr lang="pt-BR" sz="2000" dirty="0">
                <a:latin typeface="Arial" panose="020B0604020202020204" pitchFamily="34" charset="0"/>
                <a:cs typeface="Arial" panose="020B0604020202020204" pitchFamily="34" charset="0"/>
              </a:rPr>
              <a:t>A Hipertensão e </a:t>
            </a:r>
            <a:r>
              <a:rPr lang="pt-BR" sz="2000" dirty="0" smtClean="0">
                <a:latin typeface="Arial" panose="020B0604020202020204" pitchFamily="34" charset="0"/>
                <a:cs typeface="Arial" panose="020B0604020202020204" pitchFamily="34" charset="0"/>
              </a:rPr>
              <a:t>o Diabete </a:t>
            </a:r>
            <a:r>
              <a:rPr lang="pt-BR" sz="2000" dirty="0">
                <a:latin typeface="Arial" panose="020B0604020202020204" pitchFamily="34" charset="0"/>
                <a:cs typeface="Arial" panose="020B0604020202020204" pitchFamily="34" charset="0"/>
              </a:rPr>
              <a:t>são doenças crônicas não transmissíveis, tem um alto indicador de morbidade e mortalidade no mundo em geral, por exemplo no Brasil a prevalência de Hipertensão varia entre 22% e 44% para adultos chegando a mais de 32%, em media, 50% para indivíduos com 60-69 anos e 75% em indivíduos com mais de 70 anos, além de ser causa direta de cardiopatia hipertensiva e fator de risco para doenças decorrentes de aterosclerose e </a:t>
            </a:r>
            <a:r>
              <a:rPr lang="pt-BR" sz="2000" dirty="0" smtClean="0">
                <a:latin typeface="Arial" panose="020B0604020202020204" pitchFamily="34" charset="0"/>
                <a:cs typeface="Arial" panose="020B0604020202020204" pitchFamily="34" charset="0"/>
              </a:rPr>
              <a:t>trombose.</a:t>
            </a:r>
            <a:endParaRPr lang="pt-BR" sz="2000" dirty="0">
              <a:latin typeface="Arial" panose="020B0604020202020204" pitchFamily="34" charset="0"/>
              <a:cs typeface="Arial" panose="020B0604020202020204" pitchFamily="34" charset="0"/>
            </a:endParaRPr>
          </a:p>
        </p:txBody>
      </p:sp>
      <p:pic>
        <p:nvPicPr>
          <p:cNvPr id="4" name="Imagem 3"/>
          <p:cNvPicPr>
            <a:picLocks noChangeAspect="1"/>
          </p:cNvPicPr>
          <p:nvPr/>
        </p:nvPicPr>
        <p:blipFill>
          <a:blip r:embed="rId2"/>
          <a:stretch>
            <a:fillRect/>
          </a:stretch>
        </p:blipFill>
        <p:spPr>
          <a:xfrm>
            <a:off x="-8586" y="0"/>
            <a:ext cx="2352541" cy="1571223"/>
          </a:xfrm>
          <a:prstGeom prst="rect">
            <a:avLst/>
          </a:prstGeom>
        </p:spPr>
      </p:pic>
      <p:pic>
        <p:nvPicPr>
          <p:cNvPr id="5" name="Imagem 4"/>
          <p:cNvPicPr>
            <a:picLocks noChangeAspect="1"/>
          </p:cNvPicPr>
          <p:nvPr/>
        </p:nvPicPr>
        <p:blipFill>
          <a:blip r:embed="rId3"/>
          <a:stretch>
            <a:fillRect/>
          </a:stretch>
        </p:blipFill>
        <p:spPr>
          <a:xfrm>
            <a:off x="9659154" y="0"/>
            <a:ext cx="2541431" cy="1571223"/>
          </a:xfrm>
          <a:prstGeom prst="rect">
            <a:avLst/>
          </a:prstGeom>
        </p:spPr>
      </p:pic>
    </p:spTree>
    <p:extLst>
      <p:ext uri="{BB962C8B-B14F-4D97-AF65-F5344CB8AC3E}">
        <p14:creationId xmlns:p14="http://schemas.microsoft.com/office/powerpoint/2010/main" val="37764212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09600" y="1250590"/>
            <a:ext cx="10972800" cy="383145"/>
          </a:xfrm>
        </p:spPr>
        <p:txBody>
          <a:bodyPr>
            <a:noAutofit/>
          </a:bodyPr>
          <a:lstStyle/>
          <a:p>
            <a:pPr marL="0" indent="0">
              <a:buNone/>
            </a:pPr>
            <a:r>
              <a:rPr lang="pt-PT" sz="2000" b="1" dirty="0" smtClean="0">
                <a:solidFill>
                  <a:srgbClr val="002060"/>
                </a:solidFill>
                <a:latin typeface="Arial" panose="020B0604020202020204" pitchFamily="34" charset="0"/>
                <a:cs typeface="Arial" panose="020B0604020202020204" pitchFamily="34" charset="0"/>
              </a:rPr>
              <a:t>Meta 6.5 e 6.6 - </a:t>
            </a:r>
            <a:r>
              <a:rPr lang="pt-PT" sz="2000" b="1" dirty="0">
                <a:solidFill>
                  <a:srgbClr val="002060"/>
                </a:solidFill>
                <a:latin typeface="Arial" panose="020B0604020202020204" pitchFamily="34" charset="0"/>
                <a:cs typeface="Arial" panose="020B0604020202020204" pitchFamily="34" charset="0"/>
              </a:rPr>
              <a:t>Garantir orientação sobre os riscos do tabagismo a 100% dos usuários </a:t>
            </a:r>
            <a:r>
              <a:rPr lang="pt-PT" sz="2000" b="1" dirty="0" smtClean="0">
                <a:solidFill>
                  <a:srgbClr val="002060"/>
                </a:solidFill>
                <a:latin typeface="Arial" panose="020B0604020202020204" pitchFamily="34" charset="0"/>
                <a:cs typeface="Arial" panose="020B0604020202020204" pitchFamily="34" charset="0"/>
              </a:rPr>
              <a:t>hipertensos e diabéticos.</a:t>
            </a:r>
            <a:endParaRPr lang="pt-BR" sz="2000" b="1" dirty="0">
              <a:solidFill>
                <a:srgbClr val="002060"/>
              </a:solidFill>
              <a:latin typeface="Arial" panose="020B0604020202020204" pitchFamily="34" charset="0"/>
              <a:cs typeface="Arial" panose="020B0604020202020204" pitchFamily="34" charset="0"/>
            </a:endParaRPr>
          </a:p>
        </p:txBody>
      </p:sp>
      <p:pic>
        <p:nvPicPr>
          <p:cNvPr id="6" name="Imagem 6" descr="esf.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Image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85489"/>
            <a:ext cx="1785046" cy="872511"/>
          </a:xfrm>
          <a:prstGeom prst="rect">
            <a:avLst/>
          </a:prstGeom>
        </p:spPr>
      </p:pic>
      <p:sp>
        <p:nvSpPr>
          <p:cNvPr id="8" name="TextBox 7"/>
          <p:cNvSpPr txBox="1"/>
          <p:nvPr/>
        </p:nvSpPr>
        <p:spPr>
          <a:xfrm>
            <a:off x="3061999" y="3663594"/>
            <a:ext cx="6513772" cy="707886"/>
          </a:xfrm>
          <a:prstGeom prst="rect">
            <a:avLst/>
          </a:prstGeom>
          <a:noFill/>
        </p:spPr>
        <p:txBody>
          <a:bodyPr wrap="none" rtlCol="0">
            <a:spAutoFit/>
          </a:bodyPr>
          <a:lstStyle/>
          <a:p>
            <a:pPr marL="0" lvl="4" algn="ctr"/>
            <a:r>
              <a:rPr lang="pt-BR" sz="4000" b="1" dirty="0">
                <a:latin typeface="Arial"/>
                <a:cs typeface="Arial"/>
              </a:rPr>
              <a:t>Metas atingidas em 100 %</a:t>
            </a:r>
          </a:p>
        </p:txBody>
      </p:sp>
    </p:spTree>
    <p:extLst>
      <p:ext uri="{BB962C8B-B14F-4D97-AF65-F5344CB8AC3E}">
        <p14:creationId xmlns:p14="http://schemas.microsoft.com/office/powerpoint/2010/main" val="17842162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09600" y="1194400"/>
            <a:ext cx="10972800" cy="383145"/>
          </a:xfrm>
        </p:spPr>
        <p:txBody>
          <a:bodyPr>
            <a:noAutofit/>
          </a:bodyPr>
          <a:lstStyle/>
          <a:p>
            <a:pPr marL="0" indent="0">
              <a:buNone/>
            </a:pPr>
            <a:r>
              <a:rPr lang="pt-PT" sz="2000" b="1" dirty="0" smtClean="0">
                <a:solidFill>
                  <a:srgbClr val="002060"/>
                </a:solidFill>
                <a:latin typeface="Arial" panose="020B0604020202020204" pitchFamily="34" charset="0"/>
                <a:cs typeface="Arial" panose="020B0604020202020204" pitchFamily="34" charset="0"/>
              </a:rPr>
              <a:t>Meta 6.7 e 6.8 - </a:t>
            </a:r>
            <a:r>
              <a:rPr lang="pt-PT" sz="2000" b="1" dirty="0">
                <a:solidFill>
                  <a:srgbClr val="002060"/>
                </a:solidFill>
                <a:latin typeface="Arial" panose="020B0604020202020204" pitchFamily="34" charset="0"/>
                <a:cs typeface="Arial" panose="020B0604020202020204" pitchFamily="34" charset="0"/>
              </a:rPr>
              <a:t>Garantir orientação sobre higiene bucal a 100% dos usuários </a:t>
            </a:r>
            <a:r>
              <a:rPr lang="pt-PT" sz="2000" b="1" dirty="0" smtClean="0">
                <a:solidFill>
                  <a:srgbClr val="002060"/>
                </a:solidFill>
                <a:latin typeface="Arial" panose="020B0604020202020204" pitchFamily="34" charset="0"/>
                <a:cs typeface="Arial" panose="020B0604020202020204" pitchFamily="34" charset="0"/>
              </a:rPr>
              <a:t>hipertensos e diabéticos.</a:t>
            </a:r>
            <a:endParaRPr lang="pt-BR" sz="2000" b="1" dirty="0">
              <a:solidFill>
                <a:srgbClr val="002060"/>
              </a:solidFill>
              <a:latin typeface="Arial" panose="020B0604020202020204" pitchFamily="34" charset="0"/>
              <a:cs typeface="Arial" panose="020B0604020202020204" pitchFamily="34" charset="0"/>
            </a:endParaRPr>
          </a:p>
        </p:txBody>
      </p:sp>
      <p:pic>
        <p:nvPicPr>
          <p:cNvPr id="6" name="Imagem 6" descr="esf.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Image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85489"/>
            <a:ext cx="1785046" cy="872511"/>
          </a:xfrm>
          <a:prstGeom prst="rect">
            <a:avLst/>
          </a:prstGeom>
        </p:spPr>
      </p:pic>
      <p:sp>
        <p:nvSpPr>
          <p:cNvPr id="10" name="TextBox 9"/>
          <p:cNvSpPr txBox="1"/>
          <p:nvPr/>
        </p:nvSpPr>
        <p:spPr>
          <a:xfrm>
            <a:off x="3061999" y="3551214"/>
            <a:ext cx="6513772" cy="707886"/>
          </a:xfrm>
          <a:prstGeom prst="rect">
            <a:avLst/>
          </a:prstGeom>
          <a:noFill/>
        </p:spPr>
        <p:txBody>
          <a:bodyPr wrap="none" rtlCol="0">
            <a:spAutoFit/>
          </a:bodyPr>
          <a:lstStyle/>
          <a:p>
            <a:pPr marL="0" lvl="4" algn="ctr"/>
            <a:r>
              <a:rPr lang="pt-BR" sz="4000" b="1" dirty="0">
                <a:latin typeface="Arial"/>
                <a:cs typeface="Arial"/>
              </a:rPr>
              <a:t>Metas atingidas em 100 %</a:t>
            </a:r>
          </a:p>
        </p:txBody>
      </p:sp>
    </p:spTree>
    <p:extLst>
      <p:ext uri="{BB962C8B-B14F-4D97-AF65-F5344CB8AC3E}">
        <p14:creationId xmlns:p14="http://schemas.microsoft.com/office/powerpoint/2010/main" val="21942062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0"/>
            <a:ext cx="10972800" cy="1143000"/>
          </a:xfrm>
        </p:spPr>
        <p:txBody>
          <a:bodyPr>
            <a:normAutofit/>
          </a:bodyPr>
          <a:lstStyle/>
          <a:p>
            <a:r>
              <a:rPr lang="pt-BR" sz="3200" b="1" dirty="0" smtClean="0">
                <a:solidFill>
                  <a:srgbClr val="002060"/>
                </a:solidFill>
                <a:latin typeface="Arial" panose="020B0604020202020204" pitchFamily="34" charset="0"/>
                <a:cs typeface="Arial" panose="020B0604020202020204" pitchFamily="34" charset="0"/>
              </a:rPr>
              <a:t>Discussão:</a:t>
            </a:r>
            <a:endParaRPr lang="pt-BR" sz="3200" b="1" dirty="0">
              <a:solidFill>
                <a:srgbClr val="002060"/>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609600" y="1625215"/>
            <a:ext cx="10972800" cy="4525963"/>
          </a:xfrm>
        </p:spPr>
        <p:txBody>
          <a:bodyPr>
            <a:normAutofit fontScale="85000" lnSpcReduction="20000"/>
          </a:bodyPr>
          <a:lstStyle/>
          <a:p>
            <a:pPr marL="0" indent="0" algn="just">
              <a:buNone/>
            </a:pPr>
            <a:r>
              <a:rPr lang="pt-BR" sz="2400" dirty="0">
                <a:solidFill>
                  <a:srgbClr val="002060"/>
                </a:solidFill>
                <a:latin typeface="Arial" panose="020B0604020202020204" pitchFamily="34" charset="0"/>
                <a:cs typeface="Arial" panose="020B0604020202020204" pitchFamily="34" charset="0"/>
              </a:rPr>
              <a:t>Na unidade onde eu estou lotada, anteriormente não havia uma equipe de ESF com ações programáticas organizadas de acordo com o Ministério da Saúde. Com a intervenção foi possível iniciar o cadastramento dos usuários hipertensos e diabéticos na unidade de saúde, além de aumentar a cobertura de atendimento aos hipertensos e diabéticos</a:t>
            </a:r>
            <a:r>
              <a:rPr lang="pt-BR" sz="2400" dirty="0" smtClean="0">
                <a:solidFill>
                  <a:srgbClr val="002060"/>
                </a:solidFill>
                <a:latin typeface="Arial" panose="020B0604020202020204" pitchFamily="34" charset="0"/>
                <a:cs typeface="Arial" panose="020B0604020202020204" pitchFamily="34" charset="0"/>
              </a:rPr>
              <a:t>, no </a:t>
            </a:r>
            <a:r>
              <a:rPr lang="pt-BR" sz="2400" dirty="0">
                <a:solidFill>
                  <a:srgbClr val="002060"/>
                </a:solidFill>
                <a:latin typeface="Arial" panose="020B0604020202020204" pitchFamily="34" charset="0"/>
                <a:cs typeface="Arial" panose="020B0604020202020204" pitchFamily="34" charset="0"/>
              </a:rPr>
              <a:t>final da intervenção ampliamos a cobertura da atenção aos hipertensos para 15,5% e a cobertura aos diabéticos para 22%. Estes avanços demonstram que mais hipertensos e diabéticos foram incluídos para o acompanhamento de sua saúde na UBS</a:t>
            </a:r>
            <a:r>
              <a:rPr lang="pt-BR" sz="2400" dirty="0" smtClean="0">
                <a:solidFill>
                  <a:srgbClr val="002060"/>
                </a:solidFill>
                <a:latin typeface="Arial" panose="020B0604020202020204" pitchFamily="34" charset="0"/>
                <a:cs typeface="Arial" panose="020B0604020202020204" pitchFamily="34" charset="0"/>
              </a:rPr>
              <a:t>.</a:t>
            </a:r>
          </a:p>
          <a:p>
            <a:pPr marL="0" indent="0" algn="just">
              <a:buNone/>
            </a:pPr>
            <a:endParaRPr lang="pt-BR" sz="2400" dirty="0" smtClean="0">
              <a:solidFill>
                <a:srgbClr val="002060"/>
              </a:solidFill>
              <a:latin typeface="Arial" panose="020B0604020202020204" pitchFamily="34" charset="0"/>
              <a:cs typeface="Arial" panose="020B0604020202020204" pitchFamily="34" charset="0"/>
            </a:endParaRPr>
          </a:p>
          <a:p>
            <a:pPr marL="0" indent="0" algn="just">
              <a:buNone/>
            </a:pPr>
            <a:r>
              <a:rPr lang="pt-BR" sz="2400" dirty="0">
                <a:solidFill>
                  <a:srgbClr val="002060"/>
                </a:solidFill>
                <a:latin typeface="Arial" panose="020B0604020202020204" pitchFamily="34" charset="0"/>
                <a:cs typeface="Arial" panose="020B0604020202020204" pitchFamily="34" charset="0"/>
              </a:rPr>
              <a:t> A intervenção proporcionou a capacitação da equipe acerca de protocolos do MS e sobre acolhimento que fomentaram a Educação Permanente em Saúde, sendo realizada no local de trabalho na busca da mudança do processo de trabalho, para um melhor atendimento dos usuários. As mudanças nos processos de trabalho devem fazer parte de uma grande estratégia, estar articulados entre si e ser criados a partir da problematização focadas nas realidades locais. Devem levar os diferentes atores que atuam no local de trabalho a questionar sua maneira de agir, o trabalho em equipe, a qualidade da atenção individual e coletiva e a organização do sistema como rede única.</a:t>
            </a:r>
          </a:p>
          <a:p>
            <a:pPr marL="0" indent="0" algn="just">
              <a:buNone/>
            </a:pPr>
            <a:endParaRPr lang="pt-BR" sz="2400" dirty="0"/>
          </a:p>
          <a:p>
            <a:pPr marL="0" indent="0">
              <a:buNone/>
            </a:pPr>
            <a:endParaRPr lang="pt-BR" dirty="0"/>
          </a:p>
        </p:txBody>
      </p:sp>
      <p:pic>
        <p:nvPicPr>
          <p:cNvPr id="4"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85489"/>
            <a:ext cx="1785046" cy="872511"/>
          </a:xfrm>
          <a:prstGeom prst="rect">
            <a:avLst/>
          </a:prstGeom>
        </p:spPr>
      </p:pic>
      <p:pic>
        <p:nvPicPr>
          <p:cNvPr id="5" name="Imagem 6" descr="es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176620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70964" y="1052877"/>
            <a:ext cx="10972800" cy="4525963"/>
          </a:xfrm>
        </p:spPr>
        <p:txBody>
          <a:bodyPr>
            <a:normAutofit fontScale="85000" lnSpcReduction="20000"/>
          </a:bodyPr>
          <a:lstStyle/>
          <a:p>
            <a:pPr marL="0" indent="0" algn="just">
              <a:buNone/>
            </a:pPr>
            <a:r>
              <a:rPr lang="pt-BR" sz="2400" dirty="0" smtClean="0">
                <a:solidFill>
                  <a:srgbClr val="002060"/>
                </a:solidFill>
                <a:latin typeface="Arial" panose="020B0604020202020204" pitchFamily="34" charset="0"/>
                <a:cs typeface="Arial" panose="020B0604020202020204" pitchFamily="34" charset="0"/>
              </a:rPr>
              <a:t>          A </a:t>
            </a:r>
            <a:r>
              <a:rPr lang="pt-BR" sz="2400" dirty="0">
                <a:solidFill>
                  <a:srgbClr val="002060"/>
                </a:solidFill>
                <a:latin typeface="Arial" panose="020B0604020202020204" pitchFamily="34" charset="0"/>
                <a:cs typeface="Arial" panose="020B0604020202020204" pitchFamily="34" charset="0"/>
              </a:rPr>
              <a:t>UBS teve ganhos inúmeros, começando com o início do cadastramento dos usuários hipertensos e diabéticos até a melhoria da qualidade e ampliação dos  serviços prestados, o melhor controle de insumos e uma melhora significativa nos registros existentes na unidade, o que possibilitou a realização do monitoramento e avaliação dos usuários</a:t>
            </a:r>
            <a:r>
              <a:rPr lang="pt-BR" sz="2400" dirty="0" smtClean="0">
                <a:solidFill>
                  <a:srgbClr val="002060"/>
                </a:solidFill>
                <a:latin typeface="Arial" panose="020B0604020202020204" pitchFamily="34" charset="0"/>
                <a:cs typeface="Arial" panose="020B0604020202020204" pitchFamily="34" charset="0"/>
              </a:rPr>
              <a:t>.</a:t>
            </a:r>
          </a:p>
          <a:p>
            <a:pPr marL="0" indent="0" algn="just">
              <a:buNone/>
            </a:pPr>
            <a:endParaRPr lang="pt-BR" sz="2400" dirty="0">
              <a:solidFill>
                <a:srgbClr val="002060"/>
              </a:solidFill>
              <a:latin typeface="Arial" panose="020B0604020202020204" pitchFamily="34" charset="0"/>
              <a:cs typeface="Arial" panose="020B0604020202020204" pitchFamily="34" charset="0"/>
            </a:endParaRPr>
          </a:p>
          <a:p>
            <a:pPr marL="0" indent="0" algn="just">
              <a:buNone/>
            </a:pPr>
            <a:r>
              <a:rPr lang="pt-BR" sz="2400" dirty="0">
                <a:solidFill>
                  <a:srgbClr val="002060"/>
                </a:solidFill>
                <a:latin typeface="Arial" panose="020B0604020202020204" pitchFamily="34" charset="0"/>
                <a:cs typeface="Arial" panose="020B0604020202020204" pitchFamily="34" charset="0"/>
              </a:rPr>
              <a:t>  </a:t>
            </a:r>
            <a:r>
              <a:rPr lang="pt-BR" sz="2400" dirty="0" smtClean="0">
                <a:solidFill>
                  <a:srgbClr val="002060"/>
                </a:solidFill>
                <a:latin typeface="Arial" panose="020B0604020202020204" pitchFamily="34" charset="0"/>
                <a:cs typeface="Arial" panose="020B0604020202020204" pitchFamily="34" charset="0"/>
              </a:rPr>
              <a:t>   Para </a:t>
            </a:r>
            <a:r>
              <a:rPr lang="pt-BR" sz="2400" dirty="0">
                <a:solidFill>
                  <a:srgbClr val="002060"/>
                </a:solidFill>
                <a:latin typeface="Arial" panose="020B0604020202020204" pitchFamily="34" charset="0"/>
                <a:cs typeface="Arial" panose="020B0604020202020204" pitchFamily="34" charset="0"/>
              </a:rPr>
              <a:t>a comunidade a intervenção teve um bom impacto por meio de atividades de educação em saúde e orientações durante as consultas, palestras e rodas de conversas contribuindo, assim, para a melhoria da saúde e muito importante lograr uma mudança no estilo de vida dos usuários hipertensos e diabéticos contribuindo de esse jeito melhorar a qualidade de vida </a:t>
            </a:r>
            <a:r>
              <a:rPr lang="pt-BR" sz="2400" dirty="0" smtClean="0">
                <a:solidFill>
                  <a:srgbClr val="002060"/>
                </a:solidFill>
                <a:latin typeface="Arial" panose="020B0604020202020204" pitchFamily="34" charset="0"/>
                <a:cs typeface="Arial" panose="020B0604020202020204" pitchFamily="34" charset="0"/>
              </a:rPr>
              <a:t>deles.</a:t>
            </a:r>
          </a:p>
          <a:p>
            <a:pPr marL="0" indent="0" algn="just">
              <a:buNone/>
            </a:pPr>
            <a:endParaRPr lang="pt-BR" sz="2400" dirty="0" smtClean="0">
              <a:solidFill>
                <a:srgbClr val="002060"/>
              </a:solidFill>
              <a:latin typeface="Arial" panose="020B0604020202020204" pitchFamily="34" charset="0"/>
              <a:cs typeface="Arial" panose="020B0604020202020204" pitchFamily="34" charset="0"/>
            </a:endParaRPr>
          </a:p>
          <a:p>
            <a:pPr marL="0" indent="0" algn="just">
              <a:buNone/>
            </a:pPr>
            <a:r>
              <a:rPr lang="pt-BR" sz="2600" dirty="0" smtClean="0">
                <a:solidFill>
                  <a:srgbClr val="002060"/>
                </a:solidFill>
                <a:latin typeface="Arial" panose="020B0604020202020204" pitchFamily="34" charset="0"/>
                <a:cs typeface="Arial" panose="020B0604020202020204" pitchFamily="34" charset="0"/>
              </a:rPr>
              <a:t>        Já neste momento estamos cadastrando a população de nossa área adstrita, com a equipe da ESF, as atividades de educação em saúde podem ser realizadas de forma mais ampla, vamos ter um melhor acompanhamento dos usuários com a ajuda dos agentes comunitários de saúde e o processo de implantação da ESF vai se consolidando de forma mais integral.</a:t>
            </a:r>
            <a:endParaRPr lang="pt-BR" sz="2600" dirty="0">
              <a:solidFill>
                <a:srgbClr val="002060"/>
              </a:solidFill>
              <a:latin typeface="Arial" panose="020B0604020202020204" pitchFamily="34" charset="0"/>
              <a:cs typeface="Arial" panose="020B0604020202020204" pitchFamily="34" charset="0"/>
            </a:endParaRPr>
          </a:p>
        </p:txBody>
      </p:sp>
      <p:pic>
        <p:nvPicPr>
          <p:cNvPr id="4"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85489"/>
            <a:ext cx="1785046" cy="872511"/>
          </a:xfrm>
          <a:prstGeom prst="rect">
            <a:avLst/>
          </a:prstGeom>
        </p:spPr>
      </p:pic>
      <p:pic>
        <p:nvPicPr>
          <p:cNvPr id="5" name="Imagem 6" descr="es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6259971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200" b="1" dirty="0">
                <a:solidFill>
                  <a:srgbClr val="002060"/>
                </a:solidFill>
                <a:latin typeface="Arial" panose="020B0604020202020204" pitchFamily="34" charset="0"/>
                <a:cs typeface="Arial" panose="020B0604020202020204" pitchFamily="34" charset="0"/>
              </a:rPr>
              <a:t>REFLEXÃO CRÍTICA</a:t>
            </a:r>
            <a:endParaRPr lang="pt-BR" sz="3200" dirty="0">
              <a:solidFill>
                <a:srgbClr val="002060"/>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609600" y="1332707"/>
            <a:ext cx="10972800" cy="4525963"/>
          </a:xfrm>
        </p:spPr>
        <p:txBody>
          <a:bodyPr>
            <a:normAutofit fontScale="92500" lnSpcReduction="10000"/>
          </a:bodyPr>
          <a:lstStyle/>
          <a:p>
            <a:pPr marL="0" indent="0" algn="just">
              <a:buNone/>
            </a:pPr>
            <a:r>
              <a:rPr lang="pt-BR" sz="2400" dirty="0" smtClean="0">
                <a:solidFill>
                  <a:srgbClr val="002060"/>
                </a:solidFill>
                <a:latin typeface="Arial" panose="020B0604020202020204" pitchFamily="34" charset="0"/>
                <a:cs typeface="Arial" panose="020B0604020202020204" pitchFamily="34" charset="0"/>
              </a:rPr>
              <a:t>        O </a:t>
            </a:r>
            <a:r>
              <a:rPr lang="pt-BR" sz="2400" dirty="0">
                <a:solidFill>
                  <a:srgbClr val="002060"/>
                </a:solidFill>
                <a:latin typeface="Arial" panose="020B0604020202020204" pitchFamily="34" charset="0"/>
                <a:cs typeface="Arial" panose="020B0604020202020204" pitchFamily="34" charset="0"/>
              </a:rPr>
              <a:t>curso teve uma importância em minha prática profissional, no sentido de me ajudar a trabalhar de forma organizada, planejar minhas ações, para um adequado manejo dos usuários na unidade, tendo como base os protocolos adotados no Brasil. Com a intervenção tive a oportunidade de conhecer a real situação do território, através da estrutura, processo e resultado, </a:t>
            </a:r>
            <a:r>
              <a:rPr lang="pt-BR" sz="2400" dirty="0" smtClean="0">
                <a:solidFill>
                  <a:srgbClr val="002060"/>
                </a:solidFill>
                <a:latin typeface="Arial" panose="020B0604020202020204" pitchFamily="34" charset="0"/>
                <a:cs typeface="Arial" panose="020B0604020202020204" pitchFamily="34" charset="0"/>
              </a:rPr>
              <a:t>alcançando </a:t>
            </a:r>
            <a:r>
              <a:rPr lang="pt-BR" sz="2400" dirty="0">
                <a:solidFill>
                  <a:srgbClr val="002060"/>
                </a:solidFill>
                <a:latin typeface="Arial" panose="020B0604020202020204" pitchFamily="34" charset="0"/>
                <a:cs typeface="Arial" panose="020B0604020202020204" pitchFamily="34" charset="0"/>
              </a:rPr>
              <a:t>um planejamento em saúde em relação às necessidades da população, </a:t>
            </a:r>
            <a:r>
              <a:rPr lang="pt-BR" sz="2400" dirty="0" smtClean="0">
                <a:solidFill>
                  <a:srgbClr val="002060"/>
                </a:solidFill>
                <a:latin typeface="Arial" panose="020B0604020202020204" pitchFamily="34" charset="0"/>
                <a:cs typeface="Arial" panose="020B0604020202020204" pitchFamily="34" charset="0"/>
              </a:rPr>
              <a:t>além </a:t>
            </a:r>
            <a:r>
              <a:rPr lang="pt-BR" sz="2400" dirty="0">
                <a:solidFill>
                  <a:srgbClr val="002060"/>
                </a:solidFill>
                <a:latin typeface="Arial" panose="020B0604020202020204" pitchFamily="34" charset="0"/>
                <a:cs typeface="Arial" panose="020B0604020202020204" pitchFamily="34" charset="0"/>
              </a:rPr>
              <a:t>das dificuldades no processo da intervenção, porque o trabalho do médico inserido na ESF foi implantado logo depois de começar a intervenção</a:t>
            </a:r>
            <a:r>
              <a:rPr lang="pt-BR" sz="2400" dirty="0" smtClean="0">
                <a:solidFill>
                  <a:srgbClr val="002060"/>
                </a:solidFill>
                <a:latin typeface="Arial" panose="020B0604020202020204" pitchFamily="34" charset="0"/>
                <a:cs typeface="Arial" panose="020B0604020202020204" pitchFamily="34" charset="0"/>
              </a:rPr>
              <a:t>.</a:t>
            </a:r>
          </a:p>
          <a:p>
            <a:pPr marL="0" indent="0" algn="just">
              <a:buNone/>
            </a:pPr>
            <a:endParaRPr lang="pt-BR" sz="2400" dirty="0">
              <a:solidFill>
                <a:srgbClr val="002060"/>
              </a:solidFill>
              <a:latin typeface="Arial" panose="020B0604020202020204" pitchFamily="34" charset="0"/>
              <a:cs typeface="Arial" panose="020B0604020202020204" pitchFamily="34" charset="0"/>
            </a:endParaRPr>
          </a:p>
          <a:p>
            <a:pPr marL="0" indent="0" algn="just">
              <a:buNone/>
            </a:pPr>
            <a:r>
              <a:rPr lang="pt-BR" sz="2400" dirty="0">
                <a:solidFill>
                  <a:srgbClr val="002060"/>
                </a:solidFill>
                <a:latin typeface="Arial" panose="020B0604020202020204" pitchFamily="34" charset="0"/>
                <a:cs typeface="Arial" panose="020B0604020202020204" pitchFamily="34" charset="0"/>
              </a:rPr>
              <a:t>Foram muito importantes ao longo do curso os casos interativos e os estudos da prática clinica, porque me permitiram me atualizar sobre conteúdos cotidianos nas unidades básicas de saúde, que me permitiram adotar a conduta </a:t>
            </a:r>
            <a:r>
              <a:rPr lang="pt-BR" sz="2400" dirty="0" smtClean="0">
                <a:solidFill>
                  <a:srgbClr val="002060"/>
                </a:solidFill>
                <a:latin typeface="Arial" panose="020B0604020202020204" pitchFamily="34" charset="0"/>
                <a:cs typeface="Arial" panose="020B0604020202020204" pitchFamily="34" charset="0"/>
              </a:rPr>
              <a:t>do </a:t>
            </a:r>
            <a:r>
              <a:rPr lang="pt-BR" sz="2400" dirty="0">
                <a:solidFill>
                  <a:srgbClr val="002060"/>
                </a:solidFill>
                <a:latin typeface="Arial" panose="020B0604020202020204" pitchFamily="34" charset="0"/>
                <a:cs typeface="Arial" panose="020B0604020202020204" pitchFamily="34" charset="0"/>
              </a:rPr>
              <a:t>Brasil. O curso me permitiu melhorar a qualidade na atenção dos usuários, porque é nosso principal objetivo</a:t>
            </a:r>
            <a:r>
              <a:rPr lang="pt-BR" sz="2400" dirty="0" smtClean="0">
                <a:solidFill>
                  <a:srgbClr val="002060"/>
                </a:solidFill>
                <a:latin typeface="Arial" panose="020B0604020202020204" pitchFamily="34" charset="0"/>
                <a:cs typeface="Arial" panose="020B0604020202020204" pitchFamily="34" charset="0"/>
              </a:rPr>
              <a:t>, e </a:t>
            </a:r>
            <a:r>
              <a:rPr lang="pt-BR" sz="2400" dirty="0">
                <a:solidFill>
                  <a:srgbClr val="002060"/>
                </a:solidFill>
                <a:latin typeface="Arial" panose="020B0604020202020204" pitchFamily="34" charset="0"/>
                <a:cs typeface="Arial" panose="020B0604020202020204" pitchFamily="34" charset="0"/>
              </a:rPr>
              <a:t>dessa forma garantir uma melhor qualidade de vida.</a:t>
            </a:r>
          </a:p>
          <a:p>
            <a:pPr marL="0" indent="0" algn="just">
              <a:buNone/>
            </a:pPr>
            <a:endParaRPr lang="pt-BR" sz="2400" dirty="0"/>
          </a:p>
        </p:txBody>
      </p:sp>
      <p:pic>
        <p:nvPicPr>
          <p:cNvPr id="4"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85489"/>
            <a:ext cx="1785046" cy="872511"/>
          </a:xfrm>
          <a:prstGeom prst="rect">
            <a:avLst/>
          </a:prstGeom>
        </p:spPr>
      </p:pic>
      <p:pic>
        <p:nvPicPr>
          <p:cNvPr id="5" name="Imagem 6" descr="es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048512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200" dirty="0" smtClean="0">
                <a:solidFill>
                  <a:srgbClr val="002060"/>
                </a:solidFill>
                <a:latin typeface="Arial" panose="020B0604020202020204" pitchFamily="34" charset="0"/>
                <a:cs typeface="Arial" panose="020B0604020202020204" pitchFamily="34" charset="0"/>
              </a:rPr>
              <a:t>Referências:</a:t>
            </a:r>
            <a:endParaRPr lang="pt-BR" sz="3200" dirty="0">
              <a:solidFill>
                <a:srgbClr val="002060"/>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p:txBody>
          <a:bodyPr>
            <a:normAutofit/>
          </a:bodyPr>
          <a:lstStyle/>
          <a:p>
            <a:r>
              <a:rPr lang="pt-BR" dirty="0">
                <a:solidFill>
                  <a:srgbClr val="002060"/>
                </a:solidFill>
                <a:latin typeface="Arial" panose="020B0604020202020204" pitchFamily="34" charset="0"/>
                <a:cs typeface="Arial" panose="020B0604020202020204" pitchFamily="34" charset="0"/>
              </a:rPr>
              <a:t>BRASIL, MINISTÉRIO DA SAÚDE. Caderno de Atenção Básica da Hipertensão Arterial, n.37. Brasília, DF, 2013.</a:t>
            </a:r>
          </a:p>
          <a:p>
            <a:endParaRPr lang="pt-BR" dirty="0">
              <a:solidFill>
                <a:srgbClr val="002060"/>
              </a:solidFill>
              <a:latin typeface="Arial" panose="020B0604020202020204" pitchFamily="34" charset="0"/>
              <a:cs typeface="Arial" panose="020B0604020202020204" pitchFamily="34" charset="0"/>
            </a:endParaRPr>
          </a:p>
          <a:p>
            <a:r>
              <a:rPr lang="pt-BR" dirty="0">
                <a:solidFill>
                  <a:srgbClr val="002060"/>
                </a:solidFill>
                <a:latin typeface="Arial" panose="020B0604020202020204" pitchFamily="34" charset="0"/>
                <a:cs typeface="Arial" panose="020B0604020202020204" pitchFamily="34" charset="0"/>
              </a:rPr>
              <a:t>BRASIL, MINISTÉRIO DA SAÚDE. Caderno de Atenção Básica Diabetes </a:t>
            </a:r>
            <a:r>
              <a:rPr lang="pt-BR" dirty="0" err="1">
                <a:solidFill>
                  <a:srgbClr val="002060"/>
                </a:solidFill>
                <a:latin typeface="Arial" panose="020B0604020202020204" pitchFamily="34" charset="0"/>
                <a:cs typeface="Arial" panose="020B0604020202020204" pitchFamily="34" charset="0"/>
              </a:rPr>
              <a:t>Méllitos</a:t>
            </a:r>
            <a:r>
              <a:rPr lang="pt-BR" dirty="0">
                <a:solidFill>
                  <a:srgbClr val="002060"/>
                </a:solidFill>
                <a:latin typeface="Arial" panose="020B0604020202020204" pitchFamily="34" charset="0"/>
                <a:cs typeface="Arial" panose="020B0604020202020204" pitchFamily="34" charset="0"/>
              </a:rPr>
              <a:t>, n.36. Brasília, DF, 2013.</a:t>
            </a:r>
          </a:p>
          <a:p>
            <a:pPr marL="0" indent="0">
              <a:buNone/>
            </a:pPr>
            <a:endParaRPr lang="pt-BR" dirty="0">
              <a:latin typeface="Arial" panose="020B0604020202020204" pitchFamily="34" charset="0"/>
              <a:cs typeface="Arial" panose="020B0604020202020204" pitchFamily="34" charset="0"/>
            </a:endParaRPr>
          </a:p>
        </p:txBody>
      </p:sp>
      <p:pic>
        <p:nvPicPr>
          <p:cNvPr id="4"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85489"/>
            <a:ext cx="1785046" cy="872511"/>
          </a:xfrm>
          <a:prstGeom prst="rect">
            <a:avLst/>
          </a:prstGeom>
        </p:spPr>
      </p:pic>
      <p:pic>
        <p:nvPicPr>
          <p:cNvPr id="5" name="Imagem 6" descr="es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9340226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22478" y="1770316"/>
            <a:ext cx="10972800" cy="1027089"/>
          </a:xfrm>
        </p:spPr>
        <p:txBody>
          <a:bodyPr>
            <a:noAutofit/>
          </a:bodyPr>
          <a:lstStyle/>
          <a:p>
            <a:pPr marL="0" indent="0" algn="ctr">
              <a:buNone/>
            </a:pPr>
            <a:r>
              <a:rPr lang="pt-BR" sz="6600" b="1" cap="all" dirty="0">
                <a:ln w="0"/>
                <a:solidFill>
                  <a:srgbClr val="002060"/>
                </a:solidFill>
                <a:effectLst>
                  <a:reflection blurRad="12700" stA="50000" endPos="50000" dist="5000" dir="5400000" sy="-100000" rotWithShape="0"/>
                </a:effectLst>
              </a:rPr>
              <a:t>OBRIGADO! </a:t>
            </a:r>
            <a:endParaRPr lang="pt-BR" sz="6600" dirty="0">
              <a:solidFill>
                <a:srgbClr val="002060"/>
              </a:solidFill>
            </a:endParaRPr>
          </a:p>
        </p:txBody>
      </p:sp>
      <p:pic>
        <p:nvPicPr>
          <p:cNvPr id="4"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85489"/>
            <a:ext cx="1785046" cy="872511"/>
          </a:xfrm>
          <a:prstGeom prst="rect">
            <a:avLst/>
          </a:prstGeom>
        </p:spPr>
      </p:pic>
      <p:pic>
        <p:nvPicPr>
          <p:cNvPr id="5" name="Imagem 6" descr="es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6479154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800" b="1" dirty="0" smtClean="0">
                <a:solidFill>
                  <a:srgbClr val="002060"/>
                </a:solidFill>
                <a:latin typeface="Arial" panose="020B0604020202020204" pitchFamily="34" charset="0"/>
                <a:cs typeface="Arial" panose="020B0604020202020204" pitchFamily="34" charset="0"/>
              </a:rPr>
              <a:t>Caracterização do Município</a:t>
            </a:r>
            <a:endParaRPr lang="pt-BR" sz="4800" b="1" dirty="0">
              <a:solidFill>
                <a:srgbClr val="002060"/>
              </a:solidFill>
              <a:latin typeface="Arial" panose="020B0604020202020204" pitchFamily="34" charset="0"/>
              <a:cs typeface="Arial" panose="020B0604020202020204" pitchFamily="34" charset="0"/>
            </a:endParaRPr>
          </a:p>
        </p:txBody>
      </p:sp>
      <p:pic>
        <p:nvPicPr>
          <p:cNvPr id="5"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8952" y="1600200"/>
            <a:ext cx="8075054" cy="4525963"/>
          </a:xfrm>
        </p:spPr>
      </p:pic>
    </p:spTree>
    <p:extLst>
      <p:ext uri="{BB962C8B-B14F-4D97-AF65-F5344CB8AC3E}">
        <p14:creationId xmlns:p14="http://schemas.microsoft.com/office/powerpoint/2010/main" val="31614076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800" b="1" dirty="0" smtClean="0">
                <a:solidFill>
                  <a:srgbClr val="002060"/>
                </a:solidFill>
                <a:latin typeface="Arial" panose="020B0604020202020204" pitchFamily="34" charset="0"/>
                <a:cs typeface="Arial" panose="020B0604020202020204" pitchFamily="34" charset="0"/>
              </a:rPr>
              <a:t>Município de Pelotas-RS</a:t>
            </a:r>
            <a:endParaRPr lang="pt-BR" sz="4800" b="1" dirty="0">
              <a:solidFill>
                <a:srgbClr val="002060"/>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p:txBody>
          <a:bodyPr>
            <a:normAutofit fontScale="92500"/>
          </a:bodyPr>
          <a:lstStyle/>
          <a:p>
            <a:pPr marL="900113" indent="-542925" algn="just">
              <a:lnSpc>
                <a:spcPct val="150000"/>
              </a:lnSpc>
              <a:buFont typeface="Wingdings" panose="05000000000000000000" pitchFamily="2" charset="2"/>
              <a:buChar char="Ø"/>
              <a:tabLst>
                <a:tab pos="900113" algn="l"/>
              </a:tabLst>
              <a:defRPr/>
            </a:pPr>
            <a:r>
              <a:rPr lang="pt-BR" dirty="0">
                <a:latin typeface="Arial"/>
                <a:cs typeface="Arial"/>
              </a:rPr>
              <a:t>É um município do Rio Grande do Sul.</a:t>
            </a:r>
          </a:p>
          <a:p>
            <a:pPr marL="900113" indent="-542925" algn="just">
              <a:lnSpc>
                <a:spcPct val="150000"/>
              </a:lnSpc>
              <a:buFont typeface="Wingdings" panose="05000000000000000000" pitchFamily="2" charset="2"/>
              <a:buChar char="Ø"/>
              <a:tabLst>
                <a:tab pos="900113" algn="l"/>
              </a:tabLst>
              <a:defRPr/>
            </a:pPr>
            <a:r>
              <a:rPr lang="pt-BR" dirty="0">
                <a:latin typeface="Arial"/>
                <a:cs typeface="Arial"/>
              </a:rPr>
              <a:t>	Localizada a 250  quilômetros de Porto Alegre, a capital do Estado.</a:t>
            </a:r>
          </a:p>
          <a:p>
            <a:pPr marL="900113" indent="-542925" algn="just">
              <a:lnSpc>
                <a:spcPct val="150000"/>
              </a:lnSpc>
              <a:buFont typeface="Wingdings" panose="05000000000000000000" pitchFamily="2" charset="2"/>
              <a:buChar char="Ø"/>
              <a:tabLst>
                <a:tab pos="900113" algn="l"/>
              </a:tabLst>
              <a:defRPr/>
            </a:pPr>
            <a:r>
              <a:rPr lang="pt-BR" dirty="0">
                <a:latin typeface="Arial"/>
                <a:cs typeface="Arial"/>
              </a:rPr>
              <a:t>Com  uma área de 1.609 km. </a:t>
            </a:r>
          </a:p>
          <a:p>
            <a:pPr marL="900113" indent="-542925" algn="just">
              <a:lnSpc>
                <a:spcPct val="150000"/>
              </a:lnSpc>
              <a:buFont typeface="Wingdings" panose="05000000000000000000" pitchFamily="2" charset="2"/>
              <a:buChar char="Ø"/>
              <a:tabLst>
                <a:tab pos="900113" algn="l"/>
              </a:tabLst>
              <a:defRPr/>
            </a:pPr>
            <a:r>
              <a:rPr lang="pt-BR" dirty="0">
                <a:latin typeface="Arial"/>
                <a:cs typeface="Arial"/>
              </a:rPr>
              <a:t>	A população </a:t>
            </a:r>
            <a:r>
              <a:rPr lang="pt-BR" dirty="0" smtClean="0">
                <a:latin typeface="Arial"/>
                <a:cs typeface="Arial"/>
              </a:rPr>
              <a:t>341.180 habitantes</a:t>
            </a:r>
            <a:r>
              <a:rPr lang="pt-BR" dirty="0">
                <a:latin typeface="Arial"/>
                <a:cs typeface="Arial"/>
              </a:rPr>
              <a:t>, cerca de 92% da população total residindo na zona urbana do município. </a:t>
            </a:r>
            <a:endParaRPr lang="pt-BR" sz="2880" b="1" dirty="0">
              <a:latin typeface="Arial"/>
              <a:cs typeface="Arial"/>
            </a:endParaRPr>
          </a:p>
          <a:p>
            <a:pPr marL="0" indent="0">
              <a:buNone/>
            </a:pPr>
            <a:endParaRPr lang="pt-BR" dirty="0"/>
          </a:p>
        </p:txBody>
      </p:sp>
    </p:spTree>
    <p:extLst>
      <p:ext uri="{BB962C8B-B14F-4D97-AF65-F5344CB8AC3E}">
        <p14:creationId xmlns:p14="http://schemas.microsoft.com/office/powerpoint/2010/main" val="25445454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35358" y="1044025"/>
            <a:ext cx="10972800" cy="4525963"/>
          </a:xfrm>
        </p:spPr>
        <p:txBody>
          <a:bodyPr>
            <a:normAutofit fontScale="92500" lnSpcReduction="20000"/>
          </a:bodyPr>
          <a:lstStyle/>
          <a:p>
            <a:pPr marL="411480" indent="-411480" algn="just">
              <a:buFont typeface="Wingdings" pitchFamily="2" charset="2"/>
              <a:buChar char="ü"/>
              <a:defRPr/>
            </a:pPr>
            <a:r>
              <a:rPr lang="pt-BR" b="1" dirty="0">
                <a:latin typeface="Arial" panose="020B0604020202020204" pitchFamily="34" charset="0"/>
                <a:cs typeface="Arial" panose="020B0604020202020204" pitchFamily="34" charset="0"/>
              </a:rPr>
              <a:t>50 Unidades Básicas de Saúde:</a:t>
            </a:r>
          </a:p>
          <a:p>
            <a:pPr marL="2057400" lvl="3" indent="-411480">
              <a:buFont typeface="Wingdings" pitchFamily="2" charset="2"/>
              <a:buChar char="ü"/>
            </a:pPr>
            <a:r>
              <a:rPr lang="pt-BR" altLang="pt-BR" sz="3200" dirty="0">
                <a:latin typeface="Arial" panose="020B0604020202020204" pitchFamily="34" charset="0"/>
                <a:cs typeface="Arial" panose="020B0604020202020204" pitchFamily="34" charset="0"/>
              </a:rPr>
              <a:t>Zona Urbana: 37</a:t>
            </a:r>
          </a:p>
          <a:p>
            <a:pPr marL="2057400" lvl="3" indent="-411480">
              <a:buFont typeface="Wingdings" pitchFamily="2" charset="2"/>
              <a:buChar char="ü"/>
            </a:pPr>
            <a:r>
              <a:rPr lang="pt-BR" altLang="pt-BR" sz="3200" dirty="0">
                <a:latin typeface="Arial" panose="020B0604020202020204" pitchFamily="34" charset="0"/>
                <a:cs typeface="Arial" panose="020B0604020202020204" pitchFamily="34" charset="0"/>
              </a:rPr>
              <a:t>Zona Rural: 13</a:t>
            </a:r>
          </a:p>
          <a:p>
            <a:pPr marL="1645920" lvl="3"/>
            <a:endParaRPr lang="pt-BR" sz="1000" dirty="0">
              <a:latin typeface="Arial" panose="020B0604020202020204" pitchFamily="34" charset="0"/>
              <a:cs typeface="Arial" panose="020B0604020202020204" pitchFamily="34" charset="0"/>
            </a:endParaRPr>
          </a:p>
          <a:p>
            <a:pPr marL="411480" indent="-411480" algn="just">
              <a:buFont typeface="Wingdings" pitchFamily="2" charset="2"/>
              <a:buChar char="ü"/>
              <a:defRPr/>
            </a:pPr>
            <a:r>
              <a:rPr lang="pt-BR" b="1" dirty="0">
                <a:latin typeface="Arial" panose="020B0604020202020204" pitchFamily="34" charset="0"/>
                <a:cs typeface="Arial" panose="020B0604020202020204" pitchFamily="34" charset="0"/>
              </a:rPr>
              <a:t>  01 Centro de Especialidades (Médicas e sala de vacinas);</a:t>
            </a:r>
          </a:p>
          <a:p>
            <a:pPr algn="just">
              <a:defRPr/>
            </a:pPr>
            <a:endParaRPr lang="pt-BR" sz="1000" dirty="0">
              <a:latin typeface="Arial" panose="020B0604020202020204" pitchFamily="34" charset="0"/>
              <a:cs typeface="Arial" panose="020B0604020202020204" pitchFamily="34" charset="0"/>
            </a:endParaRPr>
          </a:p>
          <a:p>
            <a:pPr marL="411480" indent="-411480" algn="just">
              <a:buFont typeface="Wingdings" pitchFamily="2" charset="2"/>
              <a:buChar char="ü"/>
              <a:defRPr/>
            </a:pPr>
            <a:r>
              <a:rPr lang="pt-BR" b="1" dirty="0">
                <a:latin typeface="Arial" panose="020B0604020202020204" pitchFamily="34" charset="0"/>
                <a:cs typeface="Arial" panose="020B0604020202020204" pitchFamily="34" charset="0"/>
              </a:rPr>
              <a:t>  02 Centros de Especialidades Odontológicas;</a:t>
            </a:r>
          </a:p>
          <a:p>
            <a:pPr algn="just">
              <a:defRPr/>
            </a:pPr>
            <a:endParaRPr lang="pt-BR" sz="1000" dirty="0">
              <a:latin typeface="Arial" panose="020B0604020202020204" pitchFamily="34" charset="0"/>
              <a:cs typeface="Arial" panose="020B0604020202020204" pitchFamily="34" charset="0"/>
            </a:endParaRPr>
          </a:p>
          <a:p>
            <a:pPr marL="411480" indent="-411480" algn="just">
              <a:buFont typeface="Wingdings" pitchFamily="2" charset="2"/>
              <a:buChar char="ü"/>
              <a:defRPr/>
            </a:pPr>
            <a:r>
              <a:rPr lang="pt-BR" b="1" dirty="0">
                <a:latin typeface="Arial" panose="020B0604020202020204" pitchFamily="34" charset="0"/>
                <a:cs typeface="Arial" panose="020B0604020202020204" pitchFamily="34" charset="0"/>
              </a:rPr>
              <a:t>  01 UBAI – Unidade Básica de Atendimento Imediato;</a:t>
            </a:r>
          </a:p>
          <a:p>
            <a:pPr algn="just">
              <a:defRPr/>
            </a:pPr>
            <a:endParaRPr lang="pt-BR" sz="1000" dirty="0">
              <a:latin typeface="Arial" panose="020B0604020202020204" pitchFamily="34" charset="0"/>
              <a:cs typeface="Arial" panose="020B0604020202020204" pitchFamily="34" charset="0"/>
            </a:endParaRPr>
          </a:p>
          <a:p>
            <a:pPr marL="411480" indent="-411480" algn="just">
              <a:buFont typeface="Wingdings" pitchFamily="2" charset="2"/>
              <a:buChar char="ü"/>
              <a:defRPr/>
            </a:pPr>
            <a:r>
              <a:rPr lang="pt-BR" b="1" dirty="0">
                <a:latin typeface="Arial" panose="020B0604020202020204" pitchFamily="34" charset="0"/>
                <a:cs typeface="Arial" panose="020B0604020202020204" pitchFamily="34" charset="0"/>
              </a:rPr>
              <a:t>  08 CAPS – Centro de Atendimento Psicossocial;</a:t>
            </a:r>
            <a:endParaRPr lang="pt-BR" sz="2160" dirty="0"/>
          </a:p>
          <a:p>
            <a:endParaRPr lang="pt-BR" dirty="0"/>
          </a:p>
        </p:txBody>
      </p:sp>
      <p:pic>
        <p:nvPicPr>
          <p:cNvPr id="4"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85489"/>
            <a:ext cx="1785046" cy="872511"/>
          </a:xfrm>
          <a:prstGeom prst="rect">
            <a:avLst/>
          </a:prstGeom>
        </p:spPr>
      </p:pic>
      <p:pic>
        <p:nvPicPr>
          <p:cNvPr id="5" name="Imagem 4" descr="es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1853838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800" b="1" dirty="0" smtClean="0">
                <a:solidFill>
                  <a:srgbClr val="002060"/>
                </a:solidFill>
                <a:latin typeface="Arial" panose="020B0604020202020204" pitchFamily="34" charset="0"/>
                <a:cs typeface="Arial" panose="020B0604020202020204" pitchFamily="34" charset="0"/>
              </a:rPr>
              <a:t>USB-Leocádia-Pelotas</a:t>
            </a:r>
            <a:endParaRPr lang="pt-BR" sz="4800" b="1" dirty="0">
              <a:solidFill>
                <a:srgbClr val="002060"/>
              </a:solidFill>
              <a:latin typeface="Arial" panose="020B0604020202020204" pitchFamily="34" charset="0"/>
              <a:cs typeface="Arial" panose="020B0604020202020204" pitchFamily="34" charset="0"/>
            </a:endParaRPr>
          </a:p>
        </p:txBody>
      </p:sp>
      <p:pic>
        <p:nvPicPr>
          <p:cNvPr id="4"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85489"/>
            <a:ext cx="1785046" cy="872511"/>
          </a:xfrm>
          <a:prstGeom prst="rect">
            <a:avLst/>
          </a:prstGeom>
        </p:spPr>
      </p:pic>
      <p:pic>
        <p:nvPicPr>
          <p:cNvPr id="5" name="Imagem 6" descr="es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7" name="Imagem 3" descr="C:\Users\karla.voigt\Downloads\LEOCADIA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5046" y="1417638"/>
            <a:ext cx="8909942" cy="46740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07553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6569" y="1081825"/>
            <a:ext cx="10972800" cy="1661376"/>
          </a:xfrm>
        </p:spPr>
        <p:txBody>
          <a:bodyPr>
            <a:normAutofit fontScale="90000"/>
          </a:bodyPr>
          <a:lstStyle/>
          <a:p>
            <a:r>
              <a:rPr lang="pt-BR" sz="3100" b="1" dirty="0">
                <a:solidFill>
                  <a:srgbClr val="002060"/>
                </a:solidFill>
                <a:latin typeface="Arial" panose="020B0604020202020204" pitchFamily="34" charset="0"/>
                <a:cs typeface="Arial" panose="020B0604020202020204" pitchFamily="34" charset="0"/>
              </a:rPr>
              <a:t>Por que escolher a ação programática HAS e/ou DM para a população?</a:t>
            </a:r>
            <a:r>
              <a:rPr lang="pt-BR" b="1" dirty="0">
                <a:solidFill>
                  <a:srgbClr val="002060"/>
                </a:solidFill>
                <a:latin typeface="Arial" panose="020B0604020202020204" pitchFamily="34" charset="0"/>
                <a:cs typeface="Arial" panose="020B0604020202020204" pitchFamily="34" charset="0"/>
              </a:rPr>
              <a:t/>
            </a:r>
            <a:br>
              <a:rPr lang="pt-BR" b="1" dirty="0">
                <a:solidFill>
                  <a:srgbClr val="002060"/>
                </a:solidFill>
                <a:latin typeface="Arial" panose="020B0604020202020204" pitchFamily="34" charset="0"/>
                <a:cs typeface="Arial" panose="020B0604020202020204" pitchFamily="34" charset="0"/>
              </a:rPr>
            </a:br>
            <a:r>
              <a:rPr lang="pt-BR" dirty="0"/>
              <a:t/>
            </a:r>
            <a:br>
              <a:rPr lang="pt-BR" dirty="0"/>
            </a:br>
            <a:r>
              <a:rPr lang="pt-BR" dirty="0"/>
              <a:t/>
            </a:r>
            <a:br>
              <a:rPr lang="pt-BR" dirty="0"/>
            </a:br>
            <a:endParaRPr lang="pt-BR" dirty="0"/>
          </a:p>
        </p:txBody>
      </p:sp>
      <p:sp>
        <p:nvSpPr>
          <p:cNvPr id="3" name="Espaço Reservado para Conteúdo 2"/>
          <p:cNvSpPr>
            <a:spLocks noGrp="1"/>
          </p:cNvSpPr>
          <p:nvPr>
            <p:ph idx="1"/>
          </p:nvPr>
        </p:nvSpPr>
        <p:spPr>
          <a:xfrm>
            <a:off x="609600" y="1869913"/>
            <a:ext cx="10972800" cy="4877872"/>
          </a:xfrm>
        </p:spPr>
        <p:txBody>
          <a:bodyPr>
            <a:normAutofit lnSpcReduction="10000"/>
          </a:bodyPr>
          <a:lstStyle/>
          <a:p>
            <a:r>
              <a:rPr lang="pt-BR" sz="2400" dirty="0">
                <a:latin typeface="Arial" panose="020B0604020202020204" pitchFamily="34" charset="0"/>
                <a:cs typeface="Arial" panose="020B0604020202020204" pitchFamily="34" charset="0"/>
              </a:rPr>
              <a:t>Caderno de Ações Programáticas – </a:t>
            </a:r>
            <a:r>
              <a:rPr lang="pt-BR" sz="2400" dirty="0" smtClean="0">
                <a:latin typeface="Arial" panose="020B0604020202020204" pitchFamily="34" charset="0"/>
                <a:cs typeface="Arial" panose="020B0604020202020204" pitchFamily="34" charset="0"/>
              </a:rPr>
              <a:t>Ao inicio da intervenção: Foi impossível preencher por registros </a:t>
            </a:r>
            <a:r>
              <a:rPr lang="pt-BR" sz="2400" dirty="0">
                <a:latin typeface="Arial" panose="020B0604020202020204" pitchFamily="34" charset="0"/>
                <a:cs typeface="Arial" panose="020B0604020202020204" pitchFamily="34" charset="0"/>
              </a:rPr>
              <a:t>praticamente </a:t>
            </a:r>
            <a:r>
              <a:rPr lang="pt-BR" sz="2400" dirty="0" smtClean="0">
                <a:latin typeface="Arial" panose="020B0604020202020204" pitchFamily="34" charset="0"/>
                <a:cs typeface="Arial" panose="020B0604020202020204" pitchFamily="34" charset="0"/>
              </a:rPr>
              <a:t>inexistentes.</a:t>
            </a:r>
          </a:p>
          <a:p>
            <a:endParaRPr lang="pt-BR" sz="2400" dirty="0">
              <a:latin typeface="Arial" panose="020B0604020202020204" pitchFamily="34" charset="0"/>
              <a:cs typeface="Arial" panose="020B0604020202020204" pitchFamily="34" charset="0"/>
            </a:endParaRPr>
          </a:p>
          <a:p>
            <a:r>
              <a:rPr lang="pt-BR" sz="2400" dirty="0" smtClean="0">
                <a:latin typeface="Arial" panose="020B0604020202020204" pitchFamily="34" charset="0"/>
                <a:cs typeface="Arial" panose="020B0604020202020204" pitchFamily="34" charset="0"/>
              </a:rPr>
              <a:t>Não existem </a:t>
            </a:r>
            <a:r>
              <a:rPr lang="pt-BR" sz="2400" dirty="0">
                <a:latin typeface="Arial" panose="020B0604020202020204" pitchFamily="34" charset="0"/>
                <a:cs typeface="Arial" panose="020B0604020202020204" pitchFamily="34" charset="0"/>
              </a:rPr>
              <a:t>grupos de educação, prevenção e promoção à </a:t>
            </a:r>
            <a:r>
              <a:rPr lang="pt-BR" sz="2400" dirty="0" smtClean="0">
                <a:latin typeface="Arial" panose="020B0604020202020204" pitchFamily="34" charset="0"/>
                <a:cs typeface="Arial" panose="020B0604020202020204" pitchFamily="34" charset="0"/>
              </a:rPr>
              <a:t>saúde.</a:t>
            </a:r>
          </a:p>
          <a:p>
            <a:endParaRPr lang="pt-BR" sz="2400" dirty="0">
              <a:latin typeface="Arial" panose="020B0604020202020204" pitchFamily="34" charset="0"/>
              <a:cs typeface="Arial" panose="020B0604020202020204" pitchFamily="34" charset="0"/>
            </a:endParaRPr>
          </a:p>
          <a:p>
            <a:r>
              <a:rPr lang="pt-BR" sz="2400" dirty="0">
                <a:latin typeface="Arial" panose="020B0604020202020204" pitchFamily="34" charset="0"/>
                <a:cs typeface="Arial" panose="020B0604020202020204" pitchFamily="34" charset="0"/>
              </a:rPr>
              <a:t>Necessidade de participação de toda a equipe para ofertar atenção e assistência mais </a:t>
            </a:r>
            <a:r>
              <a:rPr lang="pt-BR" sz="2400" dirty="0" smtClean="0">
                <a:latin typeface="Arial" panose="020B0604020202020204" pitchFamily="34" charset="0"/>
                <a:cs typeface="Arial" panose="020B0604020202020204" pitchFamily="34" charset="0"/>
              </a:rPr>
              <a:t>qualificadas.</a:t>
            </a:r>
          </a:p>
          <a:p>
            <a:endParaRPr lang="pt-BR" sz="2400" dirty="0" smtClean="0">
              <a:latin typeface="Arial" panose="020B0604020202020204" pitchFamily="34" charset="0"/>
              <a:cs typeface="Arial" panose="020B0604020202020204" pitchFamily="34" charset="0"/>
            </a:endParaRPr>
          </a:p>
          <a:p>
            <a:r>
              <a:rPr lang="pt-BR" sz="2400" dirty="0" smtClean="0">
                <a:latin typeface="Arial" panose="020B0604020202020204" pitchFamily="34" charset="0"/>
                <a:cs typeface="Arial" panose="020B0604020202020204" pitchFamily="34" charset="0"/>
              </a:rPr>
              <a:t>Necessidade </a:t>
            </a:r>
            <a:r>
              <a:rPr lang="pt-BR" sz="2400" dirty="0">
                <a:latin typeface="Arial" panose="020B0604020202020204" pitchFamily="34" charset="0"/>
                <a:cs typeface="Arial" panose="020B0604020202020204" pitchFamily="34" charset="0"/>
              </a:rPr>
              <a:t>de capacitar a equipe de acordo com os protocolos oficiais do Ministério da </a:t>
            </a:r>
            <a:r>
              <a:rPr lang="pt-BR" sz="2400" dirty="0" smtClean="0">
                <a:latin typeface="Arial" panose="020B0604020202020204" pitchFamily="34" charset="0"/>
                <a:cs typeface="Arial" panose="020B0604020202020204" pitchFamily="34" charset="0"/>
              </a:rPr>
              <a:t>Saúde.</a:t>
            </a:r>
          </a:p>
          <a:p>
            <a:pPr marL="0" indent="0">
              <a:buNone/>
            </a:pPr>
            <a:endParaRPr lang="pt-BR" sz="2400" dirty="0">
              <a:latin typeface="Arial" panose="020B0604020202020204" pitchFamily="34" charset="0"/>
              <a:cs typeface="Arial" panose="020B0604020202020204" pitchFamily="34" charset="0"/>
            </a:endParaRPr>
          </a:p>
          <a:p>
            <a:r>
              <a:rPr lang="pt-BR" sz="2400" dirty="0">
                <a:latin typeface="Arial" panose="020B0604020202020204" pitchFamily="34" charset="0"/>
                <a:cs typeface="Arial" panose="020B0604020202020204" pitchFamily="34" charset="0"/>
              </a:rPr>
              <a:t>Falta de </a:t>
            </a:r>
            <a:r>
              <a:rPr lang="pt-BR" sz="2400" dirty="0" smtClean="0">
                <a:latin typeface="Arial" panose="020B0604020202020204" pitchFamily="34" charset="0"/>
                <a:cs typeface="Arial" panose="020B0604020202020204" pitchFamily="34" charset="0"/>
              </a:rPr>
              <a:t>medicações.</a:t>
            </a:r>
            <a:endParaRPr lang="pt-BR" sz="2400" dirty="0">
              <a:latin typeface="Arial" panose="020B0604020202020204" pitchFamily="34" charset="0"/>
              <a:cs typeface="Arial" panose="020B0604020202020204" pitchFamily="34" charset="0"/>
            </a:endParaRPr>
          </a:p>
        </p:txBody>
      </p:sp>
      <p:pic>
        <p:nvPicPr>
          <p:cNvPr id="4" name="Imagem 3"/>
          <p:cNvPicPr>
            <a:picLocks noChangeAspect="1"/>
          </p:cNvPicPr>
          <p:nvPr/>
        </p:nvPicPr>
        <p:blipFill>
          <a:blip r:embed="rId2"/>
          <a:stretch>
            <a:fillRect/>
          </a:stretch>
        </p:blipFill>
        <p:spPr>
          <a:xfrm>
            <a:off x="10213737" y="5326821"/>
            <a:ext cx="1860675" cy="1393514"/>
          </a:xfrm>
          <a:prstGeom prst="rect">
            <a:avLst/>
          </a:prstGeom>
        </p:spPr>
      </p:pic>
    </p:spTree>
    <p:extLst>
      <p:ext uri="{BB962C8B-B14F-4D97-AF65-F5344CB8AC3E}">
        <p14:creationId xmlns:p14="http://schemas.microsoft.com/office/powerpoint/2010/main" val="13298338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l"/>
            <a:r>
              <a:rPr lang="pt-BR" sz="4800" b="1" dirty="0">
                <a:solidFill>
                  <a:srgbClr val="002060"/>
                </a:solidFill>
                <a:latin typeface="Arial" panose="020B0604020202020204" pitchFamily="34" charset="0"/>
                <a:cs typeface="Arial" panose="020B0604020202020204" pitchFamily="34" charset="0"/>
              </a:rPr>
              <a:t>Objetivo </a:t>
            </a:r>
            <a:r>
              <a:rPr lang="pt-BR" sz="4800" b="1" dirty="0" smtClean="0">
                <a:solidFill>
                  <a:srgbClr val="002060"/>
                </a:solidFill>
                <a:latin typeface="Arial" panose="020B0604020202020204" pitchFamily="34" charset="0"/>
                <a:cs typeface="Arial" panose="020B0604020202020204" pitchFamily="34" charset="0"/>
              </a:rPr>
              <a:t>Geral:</a:t>
            </a:r>
            <a:endParaRPr lang="pt-BR" sz="4800"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609600" y="2229191"/>
            <a:ext cx="10972800" cy="2498500"/>
          </a:xfrm>
        </p:spPr>
        <p:txBody>
          <a:bodyPr>
            <a:normAutofit/>
          </a:bodyPr>
          <a:lstStyle/>
          <a:p>
            <a:pPr algn="just"/>
            <a:r>
              <a:rPr lang="pt-BR" dirty="0">
                <a:latin typeface="Arial" panose="020B0604020202020204" pitchFamily="34" charset="0"/>
                <a:cs typeface="Arial" panose="020B0604020202020204" pitchFamily="34" charset="0"/>
              </a:rPr>
              <a:t>Melhorar a atenção à saúde de usuários com hipertensão arterial sistêmica e/ou diabetes mellitus da UBS Leocádia, </a:t>
            </a:r>
            <a:r>
              <a:rPr lang="pt-BR" dirty="0" smtClean="0">
                <a:latin typeface="Arial" panose="020B0604020202020204" pitchFamily="34" charset="0"/>
                <a:cs typeface="Arial" panose="020B0604020202020204" pitchFamily="34" charset="0"/>
              </a:rPr>
              <a:t>Pelotas/RS.</a:t>
            </a:r>
            <a:endParaRPr lang="pt-BR" dirty="0">
              <a:latin typeface="Arial" panose="020B0604020202020204" pitchFamily="34" charset="0"/>
              <a:cs typeface="Arial" panose="020B0604020202020204" pitchFamily="34" charset="0"/>
            </a:endParaRPr>
          </a:p>
        </p:txBody>
      </p:sp>
      <p:pic>
        <p:nvPicPr>
          <p:cNvPr id="4" name="Imagem 3"/>
          <p:cNvPicPr>
            <a:picLocks noChangeAspect="1"/>
          </p:cNvPicPr>
          <p:nvPr/>
        </p:nvPicPr>
        <p:blipFill>
          <a:blip r:embed="rId2"/>
          <a:stretch>
            <a:fillRect/>
          </a:stretch>
        </p:blipFill>
        <p:spPr>
          <a:xfrm>
            <a:off x="8260456" y="4172756"/>
            <a:ext cx="2857500" cy="1905000"/>
          </a:xfrm>
          <a:prstGeom prst="rect">
            <a:avLst/>
          </a:prstGeom>
        </p:spPr>
      </p:pic>
    </p:spTree>
    <p:extLst>
      <p:ext uri="{BB962C8B-B14F-4D97-AF65-F5344CB8AC3E}">
        <p14:creationId xmlns:p14="http://schemas.microsoft.com/office/powerpoint/2010/main" val="41652690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850004"/>
            <a:ext cx="10972800" cy="902483"/>
          </a:xfrm>
        </p:spPr>
        <p:txBody>
          <a:bodyPr/>
          <a:lstStyle/>
          <a:p>
            <a:pPr algn="l" fontAlgn="auto">
              <a:spcAft>
                <a:spcPts val="0"/>
              </a:spcAft>
            </a:pPr>
            <a:r>
              <a:rPr lang="pt-BR" b="1" dirty="0" smtClean="0">
                <a:solidFill>
                  <a:srgbClr val="002060"/>
                </a:solidFill>
              </a:rPr>
              <a:t>               </a:t>
            </a:r>
            <a:r>
              <a:rPr lang="pt-BR" b="1" dirty="0" smtClean="0">
                <a:solidFill>
                  <a:srgbClr val="002060"/>
                </a:solidFill>
                <a:latin typeface="Arial" panose="020B0604020202020204" pitchFamily="34" charset="0"/>
                <a:cs typeface="Arial" panose="020B0604020202020204" pitchFamily="34" charset="0"/>
              </a:rPr>
              <a:t>Metodologia</a:t>
            </a:r>
            <a:endParaRPr lang="pt-BR" b="1" dirty="0">
              <a:solidFill>
                <a:srgbClr val="002060"/>
              </a:solidFill>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334851" y="2099256"/>
            <a:ext cx="11247549" cy="4758743"/>
          </a:xfrm>
        </p:spPr>
        <p:txBody>
          <a:bodyPr>
            <a:noAutofit/>
          </a:bodyPr>
          <a:lstStyle/>
          <a:p>
            <a:pPr algn="just"/>
            <a:r>
              <a:rPr lang="pt-BR" sz="2400" dirty="0">
                <a:latin typeface="Arial" panose="020B0604020202020204" pitchFamily="34" charset="0"/>
                <a:cs typeface="Arial" panose="020B0604020202020204" pitchFamily="34" charset="0"/>
              </a:rPr>
              <a:t>Este projeto </a:t>
            </a:r>
            <a:r>
              <a:rPr lang="pt-BR" sz="2400" dirty="0" smtClean="0">
                <a:latin typeface="Arial" panose="020B0604020202020204" pitchFamily="34" charset="0"/>
                <a:cs typeface="Arial" panose="020B0604020202020204" pitchFamily="34" charset="0"/>
              </a:rPr>
              <a:t>foi </a:t>
            </a:r>
            <a:r>
              <a:rPr lang="pt-BR" sz="2400" dirty="0">
                <a:latin typeface="Arial" panose="020B0604020202020204" pitchFamily="34" charset="0"/>
                <a:cs typeface="Arial" panose="020B0604020202020204" pitchFamily="34" charset="0"/>
              </a:rPr>
              <a:t>estruturado para ser </a:t>
            </a:r>
            <a:r>
              <a:rPr lang="pt-BR" sz="2400" dirty="0" smtClean="0">
                <a:latin typeface="Arial" panose="020B0604020202020204" pitchFamily="34" charset="0"/>
                <a:cs typeface="Arial" panose="020B0604020202020204" pitchFamily="34" charset="0"/>
              </a:rPr>
              <a:t>desenvolvido </a:t>
            </a:r>
            <a:r>
              <a:rPr lang="pt-BR" sz="2400" dirty="0">
                <a:latin typeface="Arial" panose="020B0604020202020204" pitchFamily="34" charset="0"/>
                <a:cs typeface="Arial" panose="020B0604020202020204" pitchFamily="34" charset="0"/>
              </a:rPr>
              <a:t>no período de 04 meses na Unidade de Saúde da Família do bairro Leocádia, no Município de Pelotas, RS</a:t>
            </a:r>
            <a:r>
              <a:rPr lang="pt-BR" sz="2400" dirty="0" smtClean="0">
                <a:latin typeface="Arial" panose="020B0604020202020204" pitchFamily="34" charset="0"/>
                <a:cs typeface="Arial" panose="020B0604020202020204" pitchFamily="34" charset="0"/>
              </a:rPr>
              <a:t>.</a:t>
            </a:r>
          </a:p>
          <a:p>
            <a:pPr algn="just"/>
            <a:r>
              <a:rPr lang="pt-BR" sz="2400" dirty="0">
                <a:latin typeface="Arial" panose="020B0604020202020204" pitchFamily="34" charset="0"/>
                <a:cs typeface="Arial" panose="020B0604020202020204" pitchFamily="34" charset="0"/>
              </a:rPr>
              <a:t>Os atores envolvidos são os profissionais da equipe e os </a:t>
            </a:r>
            <a:r>
              <a:rPr lang="pt-BR" sz="2400" dirty="0" smtClean="0">
                <a:latin typeface="Arial" panose="020B0604020202020204" pitchFamily="34" charset="0"/>
                <a:cs typeface="Arial" panose="020B0604020202020204" pitchFamily="34" charset="0"/>
              </a:rPr>
              <a:t>usuários.</a:t>
            </a:r>
          </a:p>
          <a:p>
            <a:pPr algn="just"/>
            <a:r>
              <a:rPr lang="pt-BR" sz="2400" dirty="0" smtClean="0">
                <a:latin typeface="Arial" panose="020B0604020202020204" pitchFamily="34" charset="0"/>
                <a:cs typeface="Arial" panose="020B0604020202020204" pitchFamily="34" charset="0"/>
              </a:rPr>
              <a:t>T</a:t>
            </a:r>
            <a:r>
              <a:rPr lang="pt-BR" sz="2400" dirty="0">
                <a:latin typeface="Arial" panose="020B0604020202020204" pitchFamily="34" charset="0"/>
                <a:cs typeface="Arial" panose="020B0604020202020204" pitchFamily="34" charset="0"/>
              </a:rPr>
              <a:t>ê</a:t>
            </a:r>
            <a:r>
              <a:rPr lang="pt-BR" sz="2400" dirty="0" smtClean="0">
                <a:latin typeface="Arial" panose="020B0604020202020204" pitchFamily="34" charset="0"/>
                <a:cs typeface="Arial" panose="020B0604020202020204" pitchFamily="34" charset="0"/>
              </a:rPr>
              <a:t>m </a:t>
            </a:r>
            <a:r>
              <a:rPr lang="pt-BR" sz="2400" dirty="0">
                <a:latin typeface="Arial" panose="020B0604020202020204" pitchFamily="34" charset="0"/>
                <a:cs typeface="Arial" panose="020B0604020202020204" pitchFamily="34" charset="0"/>
              </a:rPr>
              <a:t>como finalidade melhorar a atenção dos usuários hipertensos e diabéticos da </a:t>
            </a:r>
            <a:r>
              <a:rPr lang="pt-BR" sz="2400" dirty="0" smtClean="0">
                <a:latin typeface="Arial" panose="020B0604020202020204" pitchFamily="34" charset="0"/>
                <a:cs typeface="Arial" panose="020B0604020202020204" pitchFamily="34" charset="0"/>
              </a:rPr>
              <a:t>comunidade.</a:t>
            </a:r>
          </a:p>
          <a:p>
            <a:pPr algn="just"/>
            <a:r>
              <a:rPr lang="pt-BR" sz="2400" dirty="0">
                <a:latin typeface="Arial" panose="020B0604020202020204" pitchFamily="34" charset="0"/>
                <a:cs typeface="Arial" panose="020B0604020202020204" pitchFamily="34" charset="0"/>
              </a:rPr>
              <a:t>A população desta intervenção é constituída pelos usuários de 20 anos e mais, portadores das doenças Hipertensão Arterial e Diabetes Mellitus</a:t>
            </a:r>
            <a:r>
              <a:rPr lang="pt-BR" sz="2400" dirty="0" smtClean="0">
                <a:latin typeface="Arial" panose="020B0604020202020204" pitchFamily="34" charset="0"/>
                <a:cs typeface="Arial" panose="020B0604020202020204" pitchFamily="34" charset="0"/>
              </a:rPr>
              <a:t>.</a:t>
            </a:r>
          </a:p>
          <a:p>
            <a:pPr algn="just"/>
            <a:r>
              <a:rPr lang="pt-BR" sz="2400" dirty="0" smtClean="0">
                <a:latin typeface="Arial" panose="020B0604020202020204" pitchFamily="34" charset="0"/>
                <a:cs typeface="Arial" panose="020B0604020202020204" pitchFamily="34" charset="0"/>
              </a:rPr>
              <a:t>Para a coleta </a:t>
            </a:r>
            <a:r>
              <a:rPr lang="pt-BR" sz="2400" dirty="0">
                <a:latin typeface="Arial" panose="020B0604020202020204" pitchFamily="34" charset="0"/>
                <a:cs typeface="Arial" panose="020B0604020202020204" pitchFamily="34" charset="0"/>
              </a:rPr>
              <a:t>de dados serão utilizados a </a:t>
            </a:r>
            <a:r>
              <a:rPr lang="pt-BR" sz="2400" dirty="0" smtClean="0">
                <a:latin typeface="Arial" panose="020B0604020202020204" pitchFamily="34" charset="0"/>
                <a:cs typeface="Arial" panose="020B0604020202020204" pitchFamily="34" charset="0"/>
              </a:rPr>
              <a:t>ficha-espelho, planilha </a:t>
            </a:r>
            <a:r>
              <a:rPr lang="pt-BR" sz="2400" dirty="0">
                <a:latin typeface="Arial" panose="020B0604020202020204" pitchFamily="34" charset="0"/>
                <a:cs typeface="Arial" panose="020B0604020202020204" pitchFamily="34" charset="0"/>
              </a:rPr>
              <a:t>de </a:t>
            </a:r>
            <a:r>
              <a:rPr lang="pt-BR" sz="2400" dirty="0" smtClean="0">
                <a:latin typeface="Arial" panose="020B0604020202020204" pitchFamily="34" charset="0"/>
                <a:cs typeface="Arial" panose="020B0604020202020204" pitchFamily="34" charset="0"/>
              </a:rPr>
              <a:t>coleta </a:t>
            </a:r>
            <a:r>
              <a:rPr lang="pt-BR" sz="2400" dirty="0">
                <a:latin typeface="Arial" panose="020B0604020202020204" pitchFamily="34" charset="0"/>
                <a:cs typeface="Arial" panose="020B0604020202020204" pitchFamily="34" charset="0"/>
              </a:rPr>
              <a:t>de </a:t>
            </a:r>
            <a:r>
              <a:rPr lang="pt-BR" sz="2400" dirty="0" smtClean="0">
                <a:latin typeface="Arial" panose="020B0604020202020204" pitchFamily="34" charset="0"/>
                <a:cs typeface="Arial" panose="020B0604020202020204" pitchFamily="34" charset="0"/>
              </a:rPr>
              <a:t>dados</a:t>
            </a:r>
            <a:r>
              <a:rPr lang="pt-BR" sz="2400" dirty="0">
                <a:latin typeface="Arial" panose="020B0604020202020204" pitchFamily="34" charset="0"/>
                <a:cs typeface="Arial" panose="020B0604020202020204" pitchFamily="34" charset="0"/>
              </a:rPr>
              <a:t> disponibilizadas pelo </a:t>
            </a:r>
            <a:r>
              <a:rPr lang="pt-BR" sz="2400" dirty="0" smtClean="0">
                <a:latin typeface="Arial" panose="020B0604020202020204" pitchFamily="34" charset="0"/>
                <a:cs typeface="Arial" panose="020B0604020202020204" pitchFamily="34" charset="0"/>
              </a:rPr>
              <a:t>curso e os prontuários dos usuários.</a:t>
            </a:r>
            <a:endParaRPr lang="pt-BR" sz="2400" dirty="0">
              <a:latin typeface="Arial" panose="020B0604020202020204" pitchFamily="34" charset="0"/>
              <a:cs typeface="Arial" panose="020B0604020202020204" pitchFamily="34" charset="0"/>
            </a:endParaRPr>
          </a:p>
        </p:txBody>
      </p:sp>
      <p:pic>
        <p:nvPicPr>
          <p:cNvPr id="4" name="Imagem 3"/>
          <p:cNvPicPr>
            <a:picLocks noChangeAspect="1"/>
          </p:cNvPicPr>
          <p:nvPr/>
        </p:nvPicPr>
        <p:blipFill>
          <a:blip r:embed="rId2"/>
          <a:stretch>
            <a:fillRect/>
          </a:stretch>
        </p:blipFill>
        <p:spPr>
          <a:xfrm>
            <a:off x="8397024" y="122828"/>
            <a:ext cx="1983347" cy="1803044"/>
          </a:xfrm>
          <a:prstGeom prst="rect">
            <a:avLst/>
          </a:prstGeom>
        </p:spPr>
      </p:pic>
    </p:spTree>
    <p:extLst>
      <p:ext uri="{BB962C8B-B14F-4D97-AF65-F5344CB8AC3E}">
        <p14:creationId xmlns:p14="http://schemas.microsoft.com/office/powerpoint/2010/main" val="3381709508"/>
      </p:ext>
    </p:extLst>
  </p:cSld>
  <p:clrMapOvr>
    <a:masterClrMapping/>
  </p:clrMapOvr>
  <p:timing>
    <p:tnLst>
      <p:par>
        <p:cTn id="1" dur="indefinite" restart="never" nodeType="tmRoot"/>
      </p:par>
    </p:tnLst>
  </p:timing>
</p:sld>
</file>

<file path=ppt/theme/theme1.xml><?xml version="1.0" encoding="utf-8"?>
<a:theme xmlns:a="http://schemas.openxmlformats.org/drawingml/2006/main" name="APRESENTAÇÃO NOALVIS">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APRESENTAÇÃO NOALVIS.potx</Template>
  <TotalTime>451</TotalTime>
  <Words>1780</Words>
  <Application>Microsoft Office PowerPoint</Application>
  <PresentationFormat>Widescreen</PresentationFormat>
  <Paragraphs>138</Paragraphs>
  <Slides>26</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26</vt:i4>
      </vt:variant>
    </vt:vector>
  </HeadingPairs>
  <TitlesOfParts>
    <vt:vector size="33" baseType="lpstr">
      <vt:lpstr>Times New Roman</vt:lpstr>
      <vt:lpstr>Verdana</vt:lpstr>
      <vt:lpstr>Arial Black</vt:lpstr>
      <vt:lpstr>Calibri</vt:lpstr>
      <vt:lpstr>Wingdings</vt:lpstr>
      <vt:lpstr>Arial</vt:lpstr>
      <vt:lpstr>APRESENTAÇÃO NOALVIS</vt:lpstr>
      <vt:lpstr>    Melhoria da atenção à saúde de usuários com hipertensão arterial sistêmica e/ou diabetes mellitus da UBS Leocádia, Pelotas/RS </vt:lpstr>
      <vt:lpstr>Introdução</vt:lpstr>
      <vt:lpstr>Caracterização do Município</vt:lpstr>
      <vt:lpstr>Município de Pelotas-RS</vt:lpstr>
      <vt:lpstr>Apresentação do PowerPoint</vt:lpstr>
      <vt:lpstr>USB-Leocádia-Pelotas</vt:lpstr>
      <vt:lpstr>Por que escolher a ação programática HAS e/ou DM para a população?   </vt:lpstr>
      <vt:lpstr>Objetivo Geral:</vt:lpstr>
      <vt:lpstr>               Metodologia</vt:lpstr>
      <vt:lpstr>Metas, estimativas, Objetivos e Resultados</vt:lpstr>
      <vt:lpstr>Objetivo 2 - Melhorar a qualidade da atenção a hipertensos e/ou diabéticos: </vt:lpstr>
      <vt:lpstr>Apresentação do PowerPoint</vt:lpstr>
      <vt:lpstr>Apresentação do PowerPoint</vt:lpstr>
      <vt:lpstr>Apresentação do PowerPoint</vt:lpstr>
      <vt:lpstr>Objetivo 3 - Melhorar a adesão de hipertensos e/ou diabéticos ao programa: </vt:lpstr>
      <vt:lpstr>Objetivo 4 - Melhorar o registro das informações:   </vt:lpstr>
      <vt:lpstr>  Objetivo 5 -Mapear Hipertensos e/ou Diabéticos de risco para doença cardiovascular:   </vt:lpstr>
      <vt:lpstr>   Objetivo 6 -Promover a saúde de Hipertensos e/ou Diabéticos:   </vt:lpstr>
      <vt:lpstr>Apresentação do PowerPoint</vt:lpstr>
      <vt:lpstr>Apresentação do PowerPoint</vt:lpstr>
      <vt:lpstr>Apresentação do PowerPoint</vt:lpstr>
      <vt:lpstr>Discussão:</vt:lpstr>
      <vt:lpstr>Apresentação do PowerPoint</vt:lpstr>
      <vt:lpstr>REFLEXÃO CRÍTICA</vt:lpstr>
      <vt:lpstr>Referências:</vt:lpstr>
      <vt:lpstr>Apresentação do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MELHORIA DA ATENÇÃO À SAÚDE DE HIPERTENSOS  E /OU DIABÉTICOS DA ESF MONTE LÍBANO, NATAL / RN</dc:title>
  <dc:creator>Nayra</dc:creator>
  <cp:lastModifiedBy>Andersn Quadros</cp:lastModifiedBy>
  <cp:revision>58</cp:revision>
  <dcterms:created xsi:type="dcterms:W3CDTF">2015-09-18T00:09:02Z</dcterms:created>
  <dcterms:modified xsi:type="dcterms:W3CDTF">2015-09-21T23:54:23Z</dcterms:modified>
</cp:coreProperties>
</file>