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2" r:id="rId2"/>
    <p:sldId id="273" r:id="rId3"/>
    <p:sldId id="308" r:id="rId4"/>
    <p:sldId id="312" r:id="rId5"/>
    <p:sldId id="274" r:id="rId6"/>
    <p:sldId id="309" r:id="rId7"/>
    <p:sldId id="310" r:id="rId8"/>
    <p:sldId id="275" r:id="rId9"/>
    <p:sldId id="311" r:id="rId10"/>
    <p:sldId id="313" r:id="rId11"/>
    <p:sldId id="277" r:id="rId12"/>
    <p:sldId id="315" r:id="rId13"/>
    <p:sldId id="314" r:id="rId14"/>
    <p:sldId id="316" r:id="rId15"/>
    <p:sldId id="322" r:id="rId16"/>
    <p:sldId id="323"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24" r:id="rId42"/>
    <p:sldId id="305" r:id="rId43"/>
    <p:sldId id="319" r:id="rId44"/>
    <p:sldId id="320" r:id="rId45"/>
    <p:sldId id="325" r:id="rId46"/>
    <p:sldId id="306" r:id="rId47"/>
    <p:sldId id="321" r:id="rId48"/>
    <p:sldId id="327" r:id="rId49"/>
    <p:sldId id="307" r:id="rId50"/>
    <p:sldId id="326"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2" d="100"/>
          <a:sy n="72" d="100"/>
        </p:scale>
        <p:origin x="-64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15.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20.bin"/><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embeddings/oleObject21.bin"/><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embeddings/oleObject22.bin"/><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embeddings/oleObject23.bin"/><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24.bin"/><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88774904327554E-2"/>
          <c:y val="5.7402152742125949E-2"/>
          <c:w val="0.89873723576386144"/>
          <c:h val="0.87111784897571143"/>
        </c:manualLayout>
      </c:layout>
      <c:barChart>
        <c:barDir val="col"/>
        <c:grouping val="clustered"/>
        <c:varyColors val="0"/>
        <c:ser>
          <c:idx val="0"/>
          <c:order val="0"/>
          <c:tx>
            <c:strRef>
              <c:f>'[Planilha Noel Finalizada (1).xls]Indicadores'!$C$4</c:f>
              <c:strCache>
                <c:ptCount val="1"/>
                <c:pt idx="0">
                  <c:v>Cobertura do programa de atenção ao  hipertenso na unidade de saúde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'[Planilha Noel Finalizada (1).xls]Indicadores'!$D$3:$G$3</c:f>
              <c:strCache>
                <c:ptCount val="4"/>
                <c:pt idx="0">
                  <c:v>Mês 1</c:v>
                </c:pt>
                <c:pt idx="1">
                  <c:v>Mês 2</c:v>
                </c:pt>
                <c:pt idx="2">
                  <c:v>Mês 3</c:v>
                </c:pt>
                <c:pt idx="3">
                  <c:v>Mês 4</c:v>
                </c:pt>
              </c:strCache>
            </c:strRef>
          </c:cat>
          <c:val>
            <c:numRef>
              <c:f>'[Planilha Noel Finalizada (1).xls]Indicadores'!$D$4:$G$4</c:f>
              <c:numCache>
                <c:formatCode>0.0%</c:formatCode>
                <c:ptCount val="4"/>
                <c:pt idx="0">
                  <c:v>0.15131578947368421</c:v>
                </c:pt>
                <c:pt idx="1">
                  <c:v>0.304824561403509</c:v>
                </c:pt>
                <c:pt idx="2">
                  <c:v>0.41885964912280726</c:v>
                </c:pt>
                <c:pt idx="3">
                  <c:v>0.51973684210526316</c:v>
                </c:pt>
              </c:numCache>
            </c:numRef>
          </c:val>
        </c:ser>
        <c:dLbls>
          <c:showLegendKey val="0"/>
          <c:showVal val="0"/>
          <c:showCatName val="0"/>
          <c:showSerName val="0"/>
          <c:showPercent val="0"/>
          <c:showBubbleSize val="0"/>
        </c:dLbls>
        <c:gapWidth val="150"/>
        <c:axId val="119743616"/>
        <c:axId val="119745152"/>
      </c:barChart>
      <c:catAx>
        <c:axId val="119743616"/>
        <c:scaling>
          <c:orientation val="minMax"/>
        </c:scaling>
        <c:delete val="0"/>
        <c:axPos val="b"/>
        <c:numFmt formatCode="General" sourceLinked="1"/>
        <c:majorTickMark val="out"/>
        <c:minorTickMark val="none"/>
        <c:tickLblPos val="nextTo"/>
        <c:txPr>
          <a:bodyPr rot="0" vert="horz"/>
          <a:lstStyle/>
          <a:p>
            <a:pPr>
              <a:defRPr/>
            </a:pPr>
            <a:endParaRPr lang="pt-BR"/>
          </a:p>
        </c:txPr>
        <c:crossAx val="119745152"/>
        <c:crosses val="autoZero"/>
        <c:auto val="1"/>
        <c:lblAlgn val="ctr"/>
        <c:lblOffset val="100"/>
        <c:noMultiLvlLbl val="0"/>
      </c:catAx>
      <c:valAx>
        <c:axId val="119745152"/>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19743616"/>
        <c:crosses val="autoZero"/>
        <c:crossBetween val="between"/>
        <c:majorUnit val="0.1"/>
        <c:minorUnit val="0.1"/>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Indicadores!$S$27</c:f>
              <c:strCache>
                <c:ptCount val="1"/>
                <c:pt idx="0">
                  <c:v>Proporção de diabéticos com avaliação da necessidade de atendimento odontológico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Indicadores!$T$26:$W$26</c:f>
              <c:strCache>
                <c:ptCount val="4"/>
                <c:pt idx="0">
                  <c:v>Mês 1</c:v>
                </c:pt>
                <c:pt idx="1">
                  <c:v>Mês 2</c:v>
                </c:pt>
                <c:pt idx="2">
                  <c:v>Mês 3</c:v>
                </c:pt>
                <c:pt idx="3">
                  <c:v>Mês 4</c:v>
                </c:pt>
              </c:strCache>
            </c:strRef>
          </c:cat>
          <c:val>
            <c:numRef>
              <c:f>Indicadores!$T$27:$W$27</c:f>
              <c:numCache>
                <c:formatCode>0.0%</c:formatCode>
                <c:ptCount val="4"/>
                <c:pt idx="0">
                  <c:v>0.75000000000000022</c:v>
                </c:pt>
                <c:pt idx="1">
                  <c:v>0.80769230769230771</c:v>
                </c:pt>
                <c:pt idx="2">
                  <c:v>0.91549295774647887</c:v>
                </c:pt>
                <c:pt idx="3">
                  <c:v>0.88461538461538469</c:v>
                </c:pt>
              </c:numCache>
            </c:numRef>
          </c:val>
        </c:ser>
        <c:dLbls>
          <c:showLegendKey val="0"/>
          <c:showVal val="0"/>
          <c:showCatName val="0"/>
          <c:showSerName val="0"/>
          <c:showPercent val="0"/>
          <c:showBubbleSize val="0"/>
        </c:dLbls>
        <c:gapWidth val="150"/>
        <c:axId val="127112704"/>
        <c:axId val="127114240"/>
      </c:barChart>
      <c:catAx>
        <c:axId val="127112704"/>
        <c:scaling>
          <c:orientation val="minMax"/>
        </c:scaling>
        <c:delete val="0"/>
        <c:axPos val="b"/>
        <c:numFmt formatCode="General" sourceLinked="1"/>
        <c:majorTickMark val="out"/>
        <c:minorTickMark val="none"/>
        <c:tickLblPos val="nextTo"/>
        <c:txPr>
          <a:bodyPr rot="0" vert="horz"/>
          <a:lstStyle/>
          <a:p>
            <a:pPr>
              <a:defRPr/>
            </a:pPr>
            <a:endParaRPr lang="pt-BR"/>
          </a:p>
        </c:txPr>
        <c:crossAx val="127114240"/>
        <c:crosses val="autoZero"/>
        <c:auto val="1"/>
        <c:lblAlgn val="ctr"/>
        <c:lblOffset val="100"/>
        <c:noMultiLvlLbl val="0"/>
      </c:catAx>
      <c:valAx>
        <c:axId val="127114240"/>
        <c:scaling>
          <c:orientation val="minMax"/>
        </c:scaling>
        <c:delete val="0"/>
        <c:axPos val="l"/>
        <c:majorGridlines/>
        <c:numFmt formatCode="0%" sourceLinked="0"/>
        <c:majorTickMark val="out"/>
        <c:minorTickMark val="none"/>
        <c:tickLblPos val="nextTo"/>
        <c:txPr>
          <a:bodyPr rot="0" vert="horz"/>
          <a:lstStyle/>
          <a:p>
            <a:pPr>
              <a:defRPr/>
            </a:pPr>
            <a:endParaRPr lang="pt-BR"/>
          </a:p>
        </c:txPr>
        <c:crossAx val="127112704"/>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Indicadores!$C$32</c:f>
              <c:strCache>
                <c:ptCount val="1"/>
                <c:pt idx="0">
                  <c:v>Proporção de hipertensos faltosos às consultas com busca ativa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Indicadores!$D$31:$G$31</c:f>
              <c:strCache>
                <c:ptCount val="4"/>
                <c:pt idx="0">
                  <c:v>Mês 1</c:v>
                </c:pt>
                <c:pt idx="1">
                  <c:v>Mês 2</c:v>
                </c:pt>
                <c:pt idx="2">
                  <c:v>Mês 3</c:v>
                </c:pt>
                <c:pt idx="3">
                  <c:v>Mês 4</c:v>
                </c:pt>
              </c:strCache>
            </c:strRef>
          </c:cat>
          <c:val>
            <c:numRef>
              <c:f>Indicadores!$D$32:$G$32</c:f>
              <c:numCache>
                <c:formatCode>0.0%</c:formatCode>
                <c:ptCount val="4"/>
                <c:pt idx="0">
                  <c:v>0.22222222222222221</c:v>
                </c:pt>
                <c:pt idx="1">
                  <c:v>0.18421052631578941</c:v>
                </c:pt>
                <c:pt idx="2">
                  <c:v>4.1666666666666664E-2</c:v>
                </c:pt>
                <c:pt idx="3">
                  <c:v>0</c:v>
                </c:pt>
              </c:numCache>
            </c:numRef>
          </c:val>
        </c:ser>
        <c:dLbls>
          <c:showLegendKey val="0"/>
          <c:showVal val="0"/>
          <c:showCatName val="0"/>
          <c:showSerName val="0"/>
          <c:showPercent val="0"/>
          <c:showBubbleSize val="0"/>
        </c:dLbls>
        <c:gapWidth val="150"/>
        <c:axId val="127230720"/>
        <c:axId val="127232256"/>
      </c:barChart>
      <c:catAx>
        <c:axId val="127230720"/>
        <c:scaling>
          <c:orientation val="minMax"/>
        </c:scaling>
        <c:delete val="0"/>
        <c:axPos val="b"/>
        <c:numFmt formatCode="General" sourceLinked="1"/>
        <c:majorTickMark val="out"/>
        <c:minorTickMark val="none"/>
        <c:tickLblPos val="nextTo"/>
        <c:txPr>
          <a:bodyPr rot="0" vert="horz"/>
          <a:lstStyle/>
          <a:p>
            <a:pPr>
              <a:defRPr/>
            </a:pPr>
            <a:endParaRPr lang="pt-BR"/>
          </a:p>
        </c:txPr>
        <c:crossAx val="127232256"/>
        <c:crosses val="autoZero"/>
        <c:auto val="1"/>
        <c:lblAlgn val="ctr"/>
        <c:lblOffset val="100"/>
        <c:noMultiLvlLbl val="0"/>
      </c:catAx>
      <c:valAx>
        <c:axId val="127232256"/>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7230720"/>
        <c:crosses val="autoZero"/>
        <c:crossBetween val="between"/>
        <c:majorUnit val="0.1"/>
        <c:minorUnit val="0.1"/>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Indicadores!$S$32</c:f>
              <c:strCache>
                <c:ptCount val="1"/>
                <c:pt idx="0">
                  <c:v>Proporção de diabéticos faltosos às consultas com busca ativa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Indicadores!$T$31:$W$31</c:f>
              <c:strCache>
                <c:ptCount val="4"/>
                <c:pt idx="0">
                  <c:v>Mês 1</c:v>
                </c:pt>
                <c:pt idx="1">
                  <c:v>Mês 2</c:v>
                </c:pt>
                <c:pt idx="2">
                  <c:v>Mês 3</c:v>
                </c:pt>
                <c:pt idx="3">
                  <c:v>Mês 4</c:v>
                </c:pt>
              </c:strCache>
            </c:strRef>
          </c:cat>
          <c:val>
            <c:numRef>
              <c:f>Indicadores!$T$32:$W$32</c:f>
              <c:numCache>
                <c:formatCode>0.0%</c:formatCode>
                <c:ptCount val="4"/>
                <c:pt idx="0">
                  <c:v>0</c:v>
                </c:pt>
                <c:pt idx="1">
                  <c:v>8.3333333333333343E-2</c:v>
                </c:pt>
                <c:pt idx="2">
                  <c:v>0</c:v>
                </c:pt>
                <c:pt idx="3">
                  <c:v>0</c:v>
                </c:pt>
              </c:numCache>
            </c:numRef>
          </c:val>
        </c:ser>
        <c:dLbls>
          <c:showLegendKey val="0"/>
          <c:showVal val="0"/>
          <c:showCatName val="0"/>
          <c:showSerName val="0"/>
          <c:showPercent val="0"/>
          <c:showBubbleSize val="0"/>
        </c:dLbls>
        <c:gapWidth val="150"/>
        <c:axId val="127287296"/>
        <c:axId val="127288832"/>
      </c:barChart>
      <c:catAx>
        <c:axId val="127287296"/>
        <c:scaling>
          <c:orientation val="minMax"/>
        </c:scaling>
        <c:delete val="0"/>
        <c:axPos val="b"/>
        <c:numFmt formatCode="General" sourceLinked="1"/>
        <c:majorTickMark val="out"/>
        <c:minorTickMark val="none"/>
        <c:tickLblPos val="nextTo"/>
        <c:txPr>
          <a:bodyPr rot="0" vert="horz"/>
          <a:lstStyle/>
          <a:p>
            <a:pPr>
              <a:defRPr/>
            </a:pPr>
            <a:endParaRPr lang="pt-BR"/>
          </a:p>
        </c:txPr>
        <c:crossAx val="127288832"/>
        <c:crosses val="autoZero"/>
        <c:auto val="1"/>
        <c:lblAlgn val="ctr"/>
        <c:lblOffset val="100"/>
        <c:noMultiLvlLbl val="0"/>
      </c:catAx>
      <c:valAx>
        <c:axId val="127288832"/>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7287296"/>
        <c:crosses val="autoZero"/>
        <c:crossBetween val="between"/>
        <c:majorUnit val="0.1"/>
        <c:minorUnit val="0.1"/>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Indicadores!$C$37</c:f>
              <c:strCache>
                <c:ptCount val="1"/>
                <c:pt idx="0">
                  <c:v>Proporção de hipertensos com registro adequado na ficha de acompanhamento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Indicadores!$D$36:$G$36</c:f>
              <c:strCache>
                <c:ptCount val="4"/>
                <c:pt idx="0">
                  <c:v>Mês 1</c:v>
                </c:pt>
                <c:pt idx="1">
                  <c:v>Mês 2</c:v>
                </c:pt>
                <c:pt idx="2">
                  <c:v>Mês 3</c:v>
                </c:pt>
                <c:pt idx="3">
                  <c:v>Mês 4</c:v>
                </c:pt>
              </c:strCache>
            </c:strRef>
          </c:cat>
          <c:val>
            <c:numRef>
              <c:f>Indicadores!$D$37:$G$37</c:f>
              <c:numCache>
                <c:formatCode>0.0%</c:formatCode>
                <c:ptCount val="4"/>
                <c:pt idx="0">
                  <c:v>0.55072463768115976</c:v>
                </c:pt>
                <c:pt idx="1">
                  <c:v>0.62589928057554012</c:v>
                </c:pt>
                <c:pt idx="2">
                  <c:v>0.87958115183246055</c:v>
                </c:pt>
                <c:pt idx="3">
                  <c:v>1</c:v>
                </c:pt>
              </c:numCache>
            </c:numRef>
          </c:val>
        </c:ser>
        <c:dLbls>
          <c:showLegendKey val="0"/>
          <c:showVal val="0"/>
          <c:showCatName val="0"/>
          <c:showSerName val="0"/>
          <c:showPercent val="0"/>
          <c:showBubbleSize val="0"/>
        </c:dLbls>
        <c:gapWidth val="150"/>
        <c:axId val="127335040"/>
        <c:axId val="128655744"/>
      </c:barChart>
      <c:catAx>
        <c:axId val="127335040"/>
        <c:scaling>
          <c:orientation val="minMax"/>
        </c:scaling>
        <c:delete val="0"/>
        <c:axPos val="b"/>
        <c:numFmt formatCode="General" sourceLinked="1"/>
        <c:majorTickMark val="out"/>
        <c:minorTickMark val="none"/>
        <c:tickLblPos val="nextTo"/>
        <c:txPr>
          <a:bodyPr rot="0" vert="horz"/>
          <a:lstStyle/>
          <a:p>
            <a:pPr>
              <a:defRPr/>
            </a:pPr>
            <a:endParaRPr lang="pt-BR"/>
          </a:p>
        </c:txPr>
        <c:crossAx val="128655744"/>
        <c:crosses val="autoZero"/>
        <c:auto val="1"/>
        <c:lblAlgn val="ctr"/>
        <c:lblOffset val="100"/>
        <c:noMultiLvlLbl val="0"/>
      </c:catAx>
      <c:valAx>
        <c:axId val="128655744"/>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7335040"/>
        <c:crosses val="autoZero"/>
        <c:crossBetween val="between"/>
        <c:majorUnit val="0.1"/>
        <c:minorUnit val="0.1"/>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Indicadores!$S$37</c:f>
              <c:strCache>
                <c:ptCount val="1"/>
                <c:pt idx="0">
                  <c:v>Proporção de diabéticos com registro adequado na ficha de acompanhamento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Indicadores!$T$36:$W$36</c:f>
              <c:strCache>
                <c:ptCount val="4"/>
                <c:pt idx="0">
                  <c:v>Mês 1</c:v>
                </c:pt>
                <c:pt idx="1">
                  <c:v>Mês 2</c:v>
                </c:pt>
                <c:pt idx="2">
                  <c:v>Mês 3</c:v>
                </c:pt>
                <c:pt idx="3">
                  <c:v>Mês 4</c:v>
                </c:pt>
              </c:strCache>
            </c:strRef>
          </c:cat>
          <c:val>
            <c:numRef>
              <c:f>Indicadores!$T$37:$W$37</c:f>
              <c:numCache>
                <c:formatCode>0.0%</c:formatCode>
                <c:ptCount val="4"/>
                <c:pt idx="0">
                  <c:v>0.75000000000000022</c:v>
                </c:pt>
                <c:pt idx="1">
                  <c:v>0.71153846153846168</c:v>
                </c:pt>
                <c:pt idx="2">
                  <c:v>0.92957746478873238</c:v>
                </c:pt>
                <c:pt idx="3">
                  <c:v>1</c:v>
                </c:pt>
              </c:numCache>
            </c:numRef>
          </c:val>
        </c:ser>
        <c:dLbls>
          <c:showLegendKey val="0"/>
          <c:showVal val="0"/>
          <c:showCatName val="0"/>
          <c:showSerName val="0"/>
          <c:showPercent val="0"/>
          <c:showBubbleSize val="0"/>
        </c:dLbls>
        <c:gapWidth val="150"/>
        <c:axId val="128681856"/>
        <c:axId val="128683392"/>
      </c:barChart>
      <c:catAx>
        <c:axId val="128681856"/>
        <c:scaling>
          <c:orientation val="minMax"/>
        </c:scaling>
        <c:delete val="0"/>
        <c:axPos val="b"/>
        <c:numFmt formatCode="General" sourceLinked="1"/>
        <c:majorTickMark val="out"/>
        <c:minorTickMark val="none"/>
        <c:tickLblPos val="nextTo"/>
        <c:txPr>
          <a:bodyPr rot="0" vert="horz"/>
          <a:lstStyle/>
          <a:p>
            <a:pPr>
              <a:defRPr/>
            </a:pPr>
            <a:endParaRPr lang="pt-BR"/>
          </a:p>
        </c:txPr>
        <c:crossAx val="128683392"/>
        <c:crosses val="autoZero"/>
        <c:auto val="1"/>
        <c:lblAlgn val="ctr"/>
        <c:lblOffset val="100"/>
        <c:noMultiLvlLbl val="0"/>
      </c:catAx>
      <c:valAx>
        <c:axId val="128683392"/>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8681856"/>
        <c:crosses val="autoZero"/>
        <c:crossBetween val="between"/>
        <c:majorUnit val="0.1"/>
        <c:minorUnit val="0.1"/>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Indicadores!$C$43</c:f>
              <c:strCache>
                <c:ptCount val="1"/>
                <c:pt idx="0">
                  <c:v>Proporção de hipertensos com estratificação de risco cardiovascular por  exame clínico em dia</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Indicadores!$D$42:$G$42</c:f>
              <c:strCache>
                <c:ptCount val="4"/>
                <c:pt idx="0">
                  <c:v>Mês 1</c:v>
                </c:pt>
                <c:pt idx="1">
                  <c:v>Mês 2</c:v>
                </c:pt>
                <c:pt idx="2">
                  <c:v>Mês 3</c:v>
                </c:pt>
                <c:pt idx="3">
                  <c:v>Mês 4</c:v>
                </c:pt>
              </c:strCache>
            </c:strRef>
          </c:cat>
          <c:val>
            <c:numRef>
              <c:f>Indicadores!$D$43:$G$43</c:f>
              <c:numCache>
                <c:formatCode>0.0%</c:formatCode>
                <c:ptCount val="4"/>
                <c:pt idx="0">
                  <c:v>0.69565217391304368</c:v>
                </c:pt>
                <c:pt idx="1">
                  <c:v>0.76978417266187105</c:v>
                </c:pt>
                <c:pt idx="2">
                  <c:v>0.95811518324607325</c:v>
                </c:pt>
                <c:pt idx="3">
                  <c:v>1</c:v>
                </c:pt>
              </c:numCache>
            </c:numRef>
          </c:val>
        </c:ser>
        <c:dLbls>
          <c:showLegendKey val="0"/>
          <c:showVal val="0"/>
          <c:showCatName val="0"/>
          <c:showSerName val="0"/>
          <c:showPercent val="0"/>
          <c:showBubbleSize val="0"/>
        </c:dLbls>
        <c:gapWidth val="150"/>
        <c:axId val="128812160"/>
        <c:axId val="128813696"/>
      </c:barChart>
      <c:catAx>
        <c:axId val="128812160"/>
        <c:scaling>
          <c:orientation val="minMax"/>
        </c:scaling>
        <c:delete val="0"/>
        <c:axPos val="b"/>
        <c:numFmt formatCode="General" sourceLinked="1"/>
        <c:majorTickMark val="out"/>
        <c:minorTickMark val="none"/>
        <c:tickLblPos val="nextTo"/>
        <c:txPr>
          <a:bodyPr rot="0" vert="horz"/>
          <a:lstStyle/>
          <a:p>
            <a:pPr>
              <a:defRPr/>
            </a:pPr>
            <a:endParaRPr lang="pt-BR"/>
          </a:p>
        </c:txPr>
        <c:crossAx val="128813696"/>
        <c:crosses val="autoZero"/>
        <c:auto val="1"/>
        <c:lblAlgn val="ctr"/>
        <c:lblOffset val="100"/>
        <c:noMultiLvlLbl val="0"/>
      </c:catAx>
      <c:valAx>
        <c:axId val="128813696"/>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8812160"/>
        <c:crosses val="autoZero"/>
        <c:crossBetween val="between"/>
        <c:majorUnit val="0.1"/>
        <c:minorUnit val="0.1"/>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Indicadores!$S$43</c:f>
              <c:strCache>
                <c:ptCount val="1"/>
                <c:pt idx="0">
                  <c:v>Proporção de diabéticos com estratificação de risco cardiovascular por  exame clínico em dia</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Indicadores!$T$42:$W$42</c:f>
              <c:strCache>
                <c:ptCount val="4"/>
                <c:pt idx="0">
                  <c:v>Mês 1</c:v>
                </c:pt>
                <c:pt idx="1">
                  <c:v>Mês 2</c:v>
                </c:pt>
                <c:pt idx="2">
                  <c:v>Mês 3</c:v>
                </c:pt>
                <c:pt idx="3">
                  <c:v>Mês 4</c:v>
                </c:pt>
              </c:strCache>
            </c:strRef>
          </c:cat>
          <c:val>
            <c:numRef>
              <c:f>Indicadores!$T$43:$W$43</c:f>
              <c:numCache>
                <c:formatCode>0.0%</c:formatCode>
                <c:ptCount val="4"/>
                <c:pt idx="0">
                  <c:v>0.79166666666666652</c:v>
                </c:pt>
                <c:pt idx="1">
                  <c:v>0.82692307692307732</c:v>
                </c:pt>
                <c:pt idx="2">
                  <c:v>0.9859154929577465</c:v>
                </c:pt>
                <c:pt idx="3">
                  <c:v>1</c:v>
                </c:pt>
              </c:numCache>
            </c:numRef>
          </c:val>
        </c:ser>
        <c:dLbls>
          <c:showLegendKey val="0"/>
          <c:showVal val="0"/>
          <c:showCatName val="0"/>
          <c:showSerName val="0"/>
          <c:showPercent val="0"/>
          <c:showBubbleSize val="0"/>
        </c:dLbls>
        <c:gapWidth val="150"/>
        <c:axId val="128865024"/>
        <c:axId val="128866560"/>
      </c:barChart>
      <c:catAx>
        <c:axId val="128865024"/>
        <c:scaling>
          <c:orientation val="minMax"/>
        </c:scaling>
        <c:delete val="0"/>
        <c:axPos val="b"/>
        <c:numFmt formatCode="General" sourceLinked="1"/>
        <c:majorTickMark val="out"/>
        <c:minorTickMark val="none"/>
        <c:tickLblPos val="nextTo"/>
        <c:txPr>
          <a:bodyPr rot="0" vert="horz"/>
          <a:lstStyle/>
          <a:p>
            <a:pPr>
              <a:defRPr/>
            </a:pPr>
            <a:endParaRPr lang="pt-BR"/>
          </a:p>
        </c:txPr>
        <c:crossAx val="128866560"/>
        <c:crosses val="autoZero"/>
        <c:auto val="1"/>
        <c:lblAlgn val="ctr"/>
        <c:lblOffset val="100"/>
        <c:noMultiLvlLbl val="0"/>
      </c:catAx>
      <c:valAx>
        <c:axId val="128866560"/>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8865024"/>
        <c:crosses val="autoZero"/>
        <c:crossBetween val="between"/>
        <c:majorUnit val="0.1"/>
        <c:minorUnit val="0.1"/>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Indicadores!$C$49</c:f>
              <c:strCache>
                <c:ptCount val="1"/>
                <c:pt idx="0">
                  <c:v>Proporção de hipertensos com orientação nutricional sobre alimentação saudável</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Indicadores!$D$48:$G$48</c:f>
              <c:strCache>
                <c:ptCount val="4"/>
                <c:pt idx="0">
                  <c:v>Mês 1</c:v>
                </c:pt>
                <c:pt idx="1">
                  <c:v>Mês 2</c:v>
                </c:pt>
                <c:pt idx="2">
                  <c:v>Mês 3</c:v>
                </c:pt>
                <c:pt idx="3">
                  <c:v>Mês 4</c:v>
                </c:pt>
              </c:strCache>
            </c:strRef>
          </c:cat>
          <c:val>
            <c:numRef>
              <c:f>Indicadores!$D$49:$G$49</c:f>
              <c:numCache>
                <c:formatCode>0.0%</c:formatCode>
                <c:ptCount val="4"/>
                <c:pt idx="0">
                  <c:v>0.78260869565217428</c:v>
                </c:pt>
                <c:pt idx="1">
                  <c:v>0.80575539568345345</c:v>
                </c:pt>
                <c:pt idx="2">
                  <c:v>0.82198952879581155</c:v>
                </c:pt>
                <c:pt idx="3">
                  <c:v>1</c:v>
                </c:pt>
              </c:numCache>
            </c:numRef>
          </c:val>
        </c:ser>
        <c:dLbls>
          <c:showLegendKey val="0"/>
          <c:showVal val="0"/>
          <c:showCatName val="0"/>
          <c:showSerName val="0"/>
          <c:showPercent val="0"/>
          <c:showBubbleSize val="0"/>
        </c:dLbls>
        <c:gapWidth val="150"/>
        <c:axId val="128921600"/>
        <c:axId val="128923136"/>
      </c:barChart>
      <c:catAx>
        <c:axId val="128921600"/>
        <c:scaling>
          <c:orientation val="minMax"/>
        </c:scaling>
        <c:delete val="0"/>
        <c:axPos val="b"/>
        <c:numFmt formatCode="General" sourceLinked="1"/>
        <c:majorTickMark val="out"/>
        <c:minorTickMark val="none"/>
        <c:tickLblPos val="nextTo"/>
        <c:txPr>
          <a:bodyPr rot="0" vert="horz"/>
          <a:lstStyle/>
          <a:p>
            <a:pPr>
              <a:defRPr/>
            </a:pPr>
            <a:endParaRPr lang="pt-BR"/>
          </a:p>
        </c:txPr>
        <c:crossAx val="128923136"/>
        <c:crosses val="autoZero"/>
        <c:auto val="1"/>
        <c:lblAlgn val="ctr"/>
        <c:lblOffset val="100"/>
        <c:noMultiLvlLbl val="0"/>
      </c:catAx>
      <c:valAx>
        <c:axId val="128923136"/>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8921600"/>
        <c:crosses val="autoZero"/>
        <c:crossBetween val="between"/>
        <c:majorUnit val="0.1"/>
        <c:minorUnit val="0.1"/>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Indicadores!$S$49</c:f>
              <c:strCache>
                <c:ptCount val="1"/>
                <c:pt idx="0">
                  <c:v>Proporção de diabéticos com orientação nutricional sobre alimentação saudável</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Indicadores!$T$48:$W$48</c:f>
              <c:strCache>
                <c:ptCount val="4"/>
                <c:pt idx="0">
                  <c:v>Mês 1</c:v>
                </c:pt>
                <c:pt idx="1">
                  <c:v>Mês 2</c:v>
                </c:pt>
                <c:pt idx="2">
                  <c:v>Mês 3</c:v>
                </c:pt>
                <c:pt idx="3">
                  <c:v>Mês 4</c:v>
                </c:pt>
              </c:strCache>
            </c:strRef>
          </c:cat>
          <c:val>
            <c:numRef>
              <c:f>Indicadores!$T$49:$W$49</c:f>
              <c:numCache>
                <c:formatCode>0.0%</c:formatCode>
                <c:ptCount val="4"/>
                <c:pt idx="0">
                  <c:v>0.95833333333333359</c:v>
                </c:pt>
                <c:pt idx="1">
                  <c:v>0.90384615384615363</c:v>
                </c:pt>
                <c:pt idx="2">
                  <c:v>0.92957746478873238</c:v>
                </c:pt>
                <c:pt idx="3">
                  <c:v>1</c:v>
                </c:pt>
              </c:numCache>
            </c:numRef>
          </c:val>
        </c:ser>
        <c:dLbls>
          <c:showLegendKey val="0"/>
          <c:showVal val="0"/>
          <c:showCatName val="0"/>
          <c:showSerName val="0"/>
          <c:showPercent val="0"/>
          <c:showBubbleSize val="0"/>
        </c:dLbls>
        <c:gapWidth val="150"/>
        <c:axId val="128953728"/>
        <c:axId val="131363968"/>
      </c:barChart>
      <c:catAx>
        <c:axId val="128953728"/>
        <c:scaling>
          <c:orientation val="minMax"/>
        </c:scaling>
        <c:delete val="0"/>
        <c:axPos val="b"/>
        <c:numFmt formatCode="General" sourceLinked="1"/>
        <c:majorTickMark val="out"/>
        <c:minorTickMark val="none"/>
        <c:tickLblPos val="nextTo"/>
        <c:txPr>
          <a:bodyPr rot="0" vert="horz"/>
          <a:lstStyle/>
          <a:p>
            <a:pPr>
              <a:defRPr/>
            </a:pPr>
            <a:endParaRPr lang="pt-BR"/>
          </a:p>
        </c:txPr>
        <c:crossAx val="131363968"/>
        <c:crosses val="autoZero"/>
        <c:auto val="1"/>
        <c:lblAlgn val="ctr"/>
        <c:lblOffset val="100"/>
        <c:noMultiLvlLbl val="0"/>
      </c:catAx>
      <c:valAx>
        <c:axId val="131363968"/>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28953728"/>
        <c:crosses val="autoZero"/>
        <c:crossBetween val="between"/>
        <c:majorUnit val="0.1"/>
        <c:minorUnit val="0.1"/>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35730639543503"/>
          <c:y val="0.28195121951219509"/>
          <c:w val="0.85864269360456547"/>
          <c:h val="0.61879700403303284"/>
        </c:manualLayout>
      </c:layout>
      <c:barChart>
        <c:barDir val="col"/>
        <c:grouping val="clustered"/>
        <c:varyColors val="0"/>
        <c:ser>
          <c:idx val="0"/>
          <c:order val="0"/>
          <c:tx>
            <c:strRef>
              <c:f>Indicadores!$C$54</c:f>
              <c:strCache>
                <c:ptCount val="1"/>
                <c:pt idx="0">
                  <c:v>Proporção de hipertensos com orientação sobre a prática de atividade física regular</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Indicadores!$D$53:$G$53</c:f>
              <c:strCache>
                <c:ptCount val="4"/>
                <c:pt idx="0">
                  <c:v>Mês 1</c:v>
                </c:pt>
                <c:pt idx="1">
                  <c:v>Mês 2</c:v>
                </c:pt>
                <c:pt idx="2">
                  <c:v>Mês 3</c:v>
                </c:pt>
                <c:pt idx="3">
                  <c:v>Mês 4</c:v>
                </c:pt>
              </c:strCache>
            </c:strRef>
          </c:cat>
          <c:val>
            <c:numRef>
              <c:f>Indicadores!$D$54:$G$54</c:f>
              <c:numCache>
                <c:formatCode>0.0%</c:formatCode>
                <c:ptCount val="4"/>
                <c:pt idx="0">
                  <c:v>0.76811594202898581</c:v>
                </c:pt>
                <c:pt idx="1">
                  <c:v>0.7985611510791365</c:v>
                </c:pt>
                <c:pt idx="2">
                  <c:v>0.81675392670157065</c:v>
                </c:pt>
                <c:pt idx="3">
                  <c:v>1</c:v>
                </c:pt>
              </c:numCache>
            </c:numRef>
          </c:val>
        </c:ser>
        <c:dLbls>
          <c:showLegendKey val="0"/>
          <c:showVal val="0"/>
          <c:showCatName val="0"/>
          <c:showSerName val="0"/>
          <c:showPercent val="0"/>
          <c:showBubbleSize val="0"/>
        </c:dLbls>
        <c:gapWidth val="150"/>
        <c:axId val="131418752"/>
        <c:axId val="131420544"/>
      </c:barChart>
      <c:catAx>
        <c:axId val="131418752"/>
        <c:scaling>
          <c:orientation val="minMax"/>
        </c:scaling>
        <c:delete val="0"/>
        <c:axPos val="b"/>
        <c:numFmt formatCode="General" sourceLinked="1"/>
        <c:majorTickMark val="out"/>
        <c:minorTickMark val="none"/>
        <c:tickLblPos val="nextTo"/>
        <c:txPr>
          <a:bodyPr rot="0" vert="horz"/>
          <a:lstStyle/>
          <a:p>
            <a:pPr>
              <a:defRPr/>
            </a:pPr>
            <a:endParaRPr lang="pt-BR"/>
          </a:p>
        </c:txPr>
        <c:crossAx val="131420544"/>
        <c:crosses val="autoZero"/>
        <c:auto val="1"/>
        <c:lblAlgn val="ctr"/>
        <c:lblOffset val="100"/>
        <c:noMultiLvlLbl val="0"/>
      </c:catAx>
      <c:valAx>
        <c:axId val="131420544"/>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31418752"/>
        <c:crosses val="autoZero"/>
        <c:crossBetween val="between"/>
        <c:majorUnit val="0.1"/>
        <c:minorUnit val="0.1"/>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 Noel Finalizada (1).xls]Indicadores'!$S$4</c:f>
              <c:strCache>
                <c:ptCount val="1"/>
                <c:pt idx="0">
                  <c:v>Cobertura do programa de atenção ao  diabético na unidade de saúde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'[Planilha Noel Finalizada (1).xls]Indicadores'!$T$3:$W$3</c:f>
              <c:strCache>
                <c:ptCount val="4"/>
                <c:pt idx="0">
                  <c:v>Mês 1</c:v>
                </c:pt>
                <c:pt idx="1">
                  <c:v>Mês 2</c:v>
                </c:pt>
                <c:pt idx="2">
                  <c:v>Mês 3</c:v>
                </c:pt>
                <c:pt idx="3">
                  <c:v>Mês 4</c:v>
                </c:pt>
              </c:strCache>
            </c:strRef>
          </c:cat>
          <c:val>
            <c:numRef>
              <c:f>'[Planilha Noel Finalizada (1).xls]Indicadores'!$T$4:$W$4</c:f>
              <c:numCache>
                <c:formatCode>0.0%</c:formatCode>
                <c:ptCount val="4"/>
                <c:pt idx="0">
                  <c:v>0.21238938053097356</c:v>
                </c:pt>
                <c:pt idx="1">
                  <c:v>0.46017699115044269</c:v>
                </c:pt>
                <c:pt idx="2">
                  <c:v>0.62831858407079644</c:v>
                </c:pt>
                <c:pt idx="3">
                  <c:v>0.69026548672566357</c:v>
                </c:pt>
              </c:numCache>
            </c:numRef>
          </c:val>
        </c:ser>
        <c:dLbls>
          <c:showLegendKey val="0"/>
          <c:showVal val="0"/>
          <c:showCatName val="0"/>
          <c:showSerName val="0"/>
          <c:showPercent val="0"/>
          <c:showBubbleSize val="0"/>
        </c:dLbls>
        <c:gapWidth val="150"/>
        <c:axId val="121279232"/>
        <c:axId val="121280768"/>
      </c:barChart>
      <c:catAx>
        <c:axId val="121279232"/>
        <c:scaling>
          <c:orientation val="minMax"/>
        </c:scaling>
        <c:delete val="0"/>
        <c:axPos val="b"/>
        <c:numFmt formatCode="General" sourceLinked="1"/>
        <c:majorTickMark val="out"/>
        <c:minorTickMark val="none"/>
        <c:tickLblPos val="nextTo"/>
        <c:txPr>
          <a:bodyPr rot="0" vert="horz"/>
          <a:lstStyle/>
          <a:p>
            <a:pPr>
              <a:defRPr/>
            </a:pPr>
            <a:endParaRPr lang="pt-BR"/>
          </a:p>
        </c:txPr>
        <c:crossAx val="121280768"/>
        <c:crosses val="autoZero"/>
        <c:auto val="1"/>
        <c:lblAlgn val="ctr"/>
        <c:lblOffset val="100"/>
        <c:noMultiLvlLbl val="0"/>
      </c:catAx>
      <c:valAx>
        <c:axId val="121280768"/>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1279232"/>
        <c:crosses val="autoZero"/>
        <c:crossBetween val="between"/>
        <c:majorUnit val="0.1"/>
        <c:minorUnit val="0.1"/>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Indicadores!$S$54</c:f>
              <c:strCache>
                <c:ptCount val="1"/>
                <c:pt idx="0">
                  <c:v>Proporção de diabéticos que receberam orientação sobre a prática de atividade física regular</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Indicadores!$T$53:$W$53</c:f>
              <c:strCache>
                <c:ptCount val="4"/>
                <c:pt idx="0">
                  <c:v>Mês 1</c:v>
                </c:pt>
                <c:pt idx="1">
                  <c:v>Mês 2</c:v>
                </c:pt>
                <c:pt idx="2">
                  <c:v>Mês 3</c:v>
                </c:pt>
                <c:pt idx="3">
                  <c:v>Mês 4</c:v>
                </c:pt>
              </c:strCache>
            </c:strRef>
          </c:cat>
          <c:val>
            <c:numRef>
              <c:f>Indicadores!$T$54:$W$54</c:f>
              <c:numCache>
                <c:formatCode>0.0%</c:formatCode>
                <c:ptCount val="4"/>
                <c:pt idx="0">
                  <c:v>0.91666666666666652</c:v>
                </c:pt>
                <c:pt idx="1">
                  <c:v>0.88461538461538469</c:v>
                </c:pt>
                <c:pt idx="2">
                  <c:v>0.92957746478873238</c:v>
                </c:pt>
                <c:pt idx="3">
                  <c:v>1</c:v>
                </c:pt>
              </c:numCache>
            </c:numRef>
          </c:val>
        </c:ser>
        <c:dLbls>
          <c:showLegendKey val="0"/>
          <c:showVal val="0"/>
          <c:showCatName val="0"/>
          <c:showSerName val="0"/>
          <c:showPercent val="0"/>
          <c:showBubbleSize val="0"/>
        </c:dLbls>
        <c:gapWidth val="150"/>
        <c:axId val="131475328"/>
        <c:axId val="131476864"/>
      </c:barChart>
      <c:catAx>
        <c:axId val="131475328"/>
        <c:scaling>
          <c:orientation val="minMax"/>
        </c:scaling>
        <c:delete val="0"/>
        <c:axPos val="b"/>
        <c:numFmt formatCode="General" sourceLinked="1"/>
        <c:majorTickMark val="out"/>
        <c:minorTickMark val="none"/>
        <c:tickLblPos val="nextTo"/>
        <c:txPr>
          <a:bodyPr rot="0" vert="horz"/>
          <a:lstStyle/>
          <a:p>
            <a:pPr>
              <a:defRPr/>
            </a:pPr>
            <a:endParaRPr lang="pt-BR"/>
          </a:p>
        </c:txPr>
        <c:crossAx val="131476864"/>
        <c:crosses val="autoZero"/>
        <c:auto val="1"/>
        <c:lblAlgn val="ctr"/>
        <c:lblOffset val="100"/>
        <c:noMultiLvlLbl val="0"/>
      </c:catAx>
      <c:valAx>
        <c:axId val="131476864"/>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31475328"/>
        <c:crosses val="autoZero"/>
        <c:crossBetween val="between"/>
        <c:majorUnit val="0.1"/>
        <c:minorUnit val="0.1"/>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Indicadores!$C$59</c:f>
              <c:strCache>
                <c:ptCount val="1"/>
                <c:pt idx="0">
                  <c:v>Proporção de hipertensos que receberam orientação sobre os riscos do tabagismo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Indicadores!$D$58:$G$58</c:f>
              <c:strCache>
                <c:ptCount val="4"/>
                <c:pt idx="0">
                  <c:v>Mês 1</c:v>
                </c:pt>
                <c:pt idx="1">
                  <c:v>Mês 2</c:v>
                </c:pt>
                <c:pt idx="2">
                  <c:v>Mês 3</c:v>
                </c:pt>
                <c:pt idx="3">
                  <c:v>Mês 4</c:v>
                </c:pt>
              </c:strCache>
            </c:strRef>
          </c:cat>
          <c:val>
            <c:numRef>
              <c:f>Indicadores!$D$59:$G$59</c:f>
              <c:numCache>
                <c:formatCode>0.0%</c:formatCode>
                <c:ptCount val="4"/>
                <c:pt idx="0">
                  <c:v>0.75362318840579734</c:v>
                </c:pt>
                <c:pt idx="1">
                  <c:v>0.79136690647482011</c:v>
                </c:pt>
                <c:pt idx="2">
                  <c:v>0.81151832460732964</c:v>
                </c:pt>
                <c:pt idx="3">
                  <c:v>1</c:v>
                </c:pt>
              </c:numCache>
            </c:numRef>
          </c:val>
        </c:ser>
        <c:dLbls>
          <c:showLegendKey val="0"/>
          <c:showVal val="0"/>
          <c:showCatName val="0"/>
          <c:showSerName val="0"/>
          <c:showPercent val="0"/>
          <c:showBubbleSize val="0"/>
        </c:dLbls>
        <c:gapWidth val="150"/>
        <c:axId val="131523712"/>
        <c:axId val="131525248"/>
      </c:barChart>
      <c:catAx>
        <c:axId val="131523712"/>
        <c:scaling>
          <c:orientation val="minMax"/>
        </c:scaling>
        <c:delete val="0"/>
        <c:axPos val="b"/>
        <c:numFmt formatCode="General" sourceLinked="1"/>
        <c:majorTickMark val="out"/>
        <c:minorTickMark val="none"/>
        <c:tickLblPos val="nextTo"/>
        <c:txPr>
          <a:bodyPr rot="0" vert="horz"/>
          <a:lstStyle/>
          <a:p>
            <a:pPr>
              <a:defRPr/>
            </a:pPr>
            <a:endParaRPr lang="pt-BR"/>
          </a:p>
        </c:txPr>
        <c:crossAx val="131525248"/>
        <c:crosses val="autoZero"/>
        <c:auto val="1"/>
        <c:lblAlgn val="ctr"/>
        <c:lblOffset val="100"/>
        <c:noMultiLvlLbl val="0"/>
      </c:catAx>
      <c:valAx>
        <c:axId val="131525248"/>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31523712"/>
        <c:crosses val="autoZero"/>
        <c:crossBetween val="between"/>
      </c:valAx>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Indicadores!$S$59</c:f>
              <c:strCache>
                <c:ptCount val="1"/>
                <c:pt idx="0">
                  <c:v>Proporção de diabéticos que receberam orientação sobre os riscos do tabagismo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Indicadores!$T$58:$W$58</c:f>
              <c:strCache>
                <c:ptCount val="4"/>
                <c:pt idx="0">
                  <c:v>Mês 1</c:v>
                </c:pt>
                <c:pt idx="1">
                  <c:v>Mês 2</c:v>
                </c:pt>
                <c:pt idx="2">
                  <c:v>Mês 3</c:v>
                </c:pt>
                <c:pt idx="3">
                  <c:v>Mês 4</c:v>
                </c:pt>
              </c:strCache>
            </c:strRef>
          </c:cat>
          <c:val>
            <c:numRef>
              <c:f>Indicadores!$T$59:$W$59</c:f>
              <c:numCache>
                <c:formatCode>0.0%</c:formatCode>
                <c:ptCount val="4"/>
                <c:pt idx="0">
                  <c:v>0.91666666666666652</c:v>
                </c:pt>
                <c:pt idx="1">
                  <c:v>0.88461538461538469</c:v>
                </c:pt>
                <c:pt idx="2">
                  <c:v>0.91549295774647887</c:v>
                </c:pt>
                <c:pt idx="3">
                  <c:v>1</c:v>
                </c:pt>
              </c:numCache>
            </c:numRef>
          </c:val>
        </c:ser>
        <c:dLbls>
          <c:showLegendKey val="0"/>
          <c:showVal val="0"/>
          <c:showCatName val="0"/>
          <c:showSerName val="0"/>
          <c:showPercent val="0"/>
          <c:showBubbleSize val="0"/>
        </c:dLbls>
        <c:gapWidth val="150"/>
        <c:axId val="131178880"/>
        <c:axId val="131180416"/>
      </c:barChart>
      <c:catAx>
        <c:axId val="131178880"/>
        <c:scaling>
          <c:orientation val="minMax"/>
        </c:scaling>
        <c:delete val="0"/>
        <c:axPos val="b"/>
        <c:numFmt formatCode="General" sourceLinked="1"/>
        <c:majorTickMark val="out"/>
        <c:minorTickMark val="none"/>
        <c:tickLblPos val="nextTo"/>
        <c:txPr>
          <a:bodyPr rot="0" vert="horz"/>
          <a:lstStyle/>
          <a:p>
            <a:pPr>
              <a:defRPr/>
            </a:pPr>
            <a:endParaRPr lang="pt-BR"/>
          </a:p>
        </c:txPr>
        <c:crossAx val="131180416"/>
        <c:crosses val="autoZero"/>
        <c:auto val="1"/>
        <c:lblAlgn val="ctr"/>
        <c:lblOffset val="100"/>
        <c:noMultiLvlLbl val="0"/>
      </c:catAx>
      <c:valAx>
        <c:axId val="131180416"/>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31178880"/>
        <c:crosses val="autoZero"/>
        <c:crossBetween val="between"/>
        <c:majorUnit val="0.1"/>
        <c:minorUnit val="0.1"/>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Indicadores!$C$65</c:f>
              <c:strCache>
                <c:ptCount val="1"/>
                <c:pt idx="0">
                  <c:v>Proporção de hipertensos que receberam orientação sobre higiene bucal</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Indicadores!$D$64:$G$64</c:f>
              <c:strCache>
                <c:ptCount val="4"/>
                <c:pt idx="0">
                  <c:v>Mês 1</c:v>
                </c:pt>
                <c:pt idx="1">
                  <c:v>Mês 2</c:v>
                </c:pt>
                <c:pt idx="2">
                  <c:v>Mês 3</c:v>
                </c:pt>
                <c:pt idx="3">
                  <c:v>Mês 4</c:v>
                </c:pt>
              </c:strCache>
            </c:strRef>
          </c:cat>
          <c:val>
            <c:numRef>
              <c:f>Indicadores!$D$65:$G$65</c:f>
              <c:numCache>
                <c:formatCode>0.0%</c:formatCode>
                <c:ptCount val="4"/>
                <c:pt idx="0">
                  <c:v>0.71014492753623193</c:v>
                </c:pt>
                <c:pt idx="1">
                  <c:v>0.76978417266187105</c:v>
                </c:pt>
                <c:pt idx="2">
                  <c:v>0.8010471204188484</c:v>
                </c:pt>
                <c:pt idx="3">
                  <c:v>1</c:v>
                </c:pt>
              </c:numCache>
            </c:numRef>
          </c:val>
        </c:ser>
        <c:dLbls>
          <c:showLegendKey val="0"/>
          <c:showVal val="0"/>
          <c:showCatName val="0"/>
          <c:showSerName val="0"/>
          <c:showPercent val="0"/>
          <c:showBubbleSize val="0"/>
        </c:dLbls>
        <c:gapWidth val="150"/>
        <c:axId val="131214720"/>
        <c:axId val="131232896"/>
      </c:barChart>
      <c:catAx>
        <c:axId val="131214720"/>
        <c:scaling>
          <c:orientation val="minMax"/>
        </c:scaling>
        <c:delete val="0"/>
        <c:axPos val="b"/>
        <c:numFmt formatCode="General" sourceLinked="1"/>
        <c:majorTickMark val="out"/>
        <c:minorTickMark val="none"/>
        <c:tickLblPos val="nextTo"/>
        <c:txPr>
          <a:bodyPr rot="0" vert="horz"/>
          <a:lstStyle/>
          <a:p>
            <a:pPr>
              <a:defRPr/>
            </a:pPr>
            <a:endParaRPr lang="pt-BR"/>
          </a:p>
        </c:txPr>
        <c:crossAx val="131232896"/>
        <c:crosses val="autoZero"/>
        <c:auto val="1"/>
        <c:lblAlgn val="ctr"/>
        <c:lblOffset val="100"/>
        <c:noMultiLvlLbl val="0"/>
      </c:catAx>
      <c:valAx>
        <c:axId val="131232896"/>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31214720"/>
        <c:crosses val="autoZero"/>
        <c:crossBetween val="between"/>
        <c:majorUnit val="0.1"/>
        <c:minorUnit val="0.1"/>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Indicadores!$S$65</c:f>
              <c:strCache>
                <c:ptCount val="1"/>
                <c:pt idx="0">
                  <c:v>Proporção de diabéticos que receberam orientação sobre higiene bucal</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Indicadores!$T$64:$W$64</c:f>
              <c:strCache>
                <c:ptCount val="4"/>
                <c:pt idx="0">
                  <c:v>Mês 1</c:v>
                </c:pt>
                <c:pt idx="1">
                  <c:v>Mês 2</c:v>
                </c:pt>
                <c:pt idx="2">
                  <c:v>Mês 3</c:v>
                </c:pt>
                <c:pt idx="3">
                  <c:v>Mês 4</c:v>
                </c:pt>
              </c:strCache>
            </c:strRef>
          </c:cat>
          <c:val>
            <c:numRef>
              <c:f>Indicadores!$T$65:$W$65</c:f>
              <c:numCache>
                <c:formatCode>0.0%</c:formatCode>
                <c:ptCount val="4"/>
                <c:pt idx="0">
                  <c:v>0.83333333333333359</c:v>
                </c:pt>
                <c:pt idx="1">
                  <c:v>0.84615384615384648</c:v>
                </c:pt>
                <c:pt idx="2">
                  <c:v>0.91549295774647887</c:v>
                </c:pt>
                <c:pt idx="3">
                  <c:v>1</c:v>
                </c:pt>
              </c:numCache>
            </c:numRef>
          </c:val>
        </c:ser>
        <c:dLbls>
          <c:showLegendKey val="0"/>
          <c:showVal val="0"/>
          <c:showCatName val="0"/>
          <c:showSerName val="0"/>
          <c:showPercent val="0"/>
          <c:showBubbleSize val="0"/>
        </c:dLbls>
        <c:gapWidth val="150"/>
        <c:axId val="131254912"/>
        <c:axId val="119689600"/>
      </c:barChart>
      <c:catAx>
        <c:axId val="131254912"/>
        <c:scaling>
          <c:orientation val="minMax"/>
        </c:scaling>
        <c:delete val="0"/>
        <c:axPos val="b"/>
        <c:numFmt formatCode="General" sourceLinked="1"/>
        <c:majorTickMark val="out"/>
        <c:minorTickMark val="none"/>
        <c:tickLblPos val="nextTo"/>
        <c:txPr>
          <a:bodyPr rot="0" vert="horz"/>
          <a:lstStyle/>
          <a:p>
            <a:pPr>
              <a:defRPr/>
            </a:pPr>
            <a:endParaRPr lang="pt-BR"/>
          </a:p>
        </c:txPr>
        <c:crossAx val="119689600"/>
        <c:crosses val="autoZero"/>
        <c:auto val="1"/>
        <c:lblAlgn val="ctr"/>
        <c:lblOffset val="100"/>
        <c:noMultiLvlLbl val="0"/>
      </c:catAx>
      <c:valAx>
        <c:axId val="119689600"/>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31254912"/>
        <c:crosses val="autoZero"/>
        <c:crossBetween val="between"/>
        <c:majorUnit val="0.1"/>
        <c:minorUnit val="0.1"/>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96893328050942E-2"/>
          <c:y val="2.6967788764500032E-2"/>
          <c:w val="0.89457318633865146"/>
          <c:h val="0.84023023981922651"/>
        </c:manualLayout>
      </c:layout>
      <c:barChart>
        <c:barDir val="col"/>
        <c:grouping val="clustered"/>
        <c:varyColors val="0"/>
        <c:ser>
          <c:idx val="0"/>
          <c:order val="0"/>
          <c:tx>
            <c:strRef>
              <c:f>'[Planilha Noel Finalizada (1).xls]Indicadores'!$C$10</c:f>
              <c:strCache>
                <c:ptCount val="1"/>
                <c:pt idx="0">
                  <c:v>Proporção de hipertensos com o exame clínico em dia de acordo com o protocolo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'[Planilha Noel Finalizada (1).xls]Indicadores'!$D$9:$G$9</c:f>
              <c:strCache>
                <c:ptCount val="4"/>
                <c:pt idx="0">
                  <c:v>Mês 1</c:v>
                </c:pt>
                <c:pt idx="1">
                  <c:v>Mês 2</c:v>
                </c:pt>
                <c:pt idx="2">
                  <c:v>Mês 3</c:v>
                </c:pt>
                <c:pt idx="3">
                  <c:v>Mês 4</c:v>
                </c:pt>
              </c:strCache>
            </c:strRef>
          </c:cat>
          <c:val>
            <c:numRef>
              <c:f>'[Planilha Noel Finalizada (1).xls]Indicadores'!$D$10:$G$10</c:f>
              <c:numCache>
                <c:formatCode>0.0%</c:formatCode>
                <c:ptCount val="4"/>
                <c:pt idx="0">
                  <c:v>0.78260869565217428</c:v>
                </c:pt>
                <c:pt idx="1">
                  <c:v>0.81294964028776984</c:v>
                </c:pt>
                <c:pt idx="2">
                  <c:v>0.95287958115183269</c:v>
                </c:pt>
                <c:pt idx="3">
                  <c:v>1</c:v>
                </c:pt>
              </c:numCache>
            </c:numRef>
          </c:val>
        </c:ser>
        <c:dLbls>
          <c:showLegendKey val="0"/>
          <c:showVal val="0"/>
          <c:showCatName val="0"/>
          <c:showSerName val="0"/>
          <c:showPercent val="0"/>
          <c:showBubbleSize val="0"/>
        </c:dLbls>
        <c:gapWidth val="150"/>
        <c:axId val="121343360"/>
        <c:axId val="121345152"/>
      </c:barChart>
      <c:catAx>
        <c:axId val="121343360"/>
        <c:scaling>
          <c:orientation val="minMax"/>
        </c:scaling>
        <c:delete val="0"/>
        <c:axPos val="b"/>
        <c:numFmt formatCode="General" sourceLinked="1"/>
        <c:majorTickMark val="out"/>
        <c:minorTickMark val="none"/>
        <c:tickLblPos val="nextTo"/>
        <c:txPr>
          <a:bodyPr rot="0" vert="horz"/>
          <a:lstStyle/>
          <a:p>
            <a:pPr>
              <a:defRPr/>
            </a:pPr>
            <a:endParaRPr lang="pt-BR"/>
          </a:p>
        </c:txPr>
        <c:crossAx val="121345152"/>
        <c:crosses val="autoZero"/>
        <c:auto val="1"/>
        <c:lblAlgn val="ctr"/>
        <c:lblOffset val="100"/>
        <c:noMultiLvlLbl val="0"/>
      </c:catAx>
      <c:valAx>
        <c:axId val="121345152"/>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1343360"/>
        <c:crosses val="autoZero"/>
        <c:crossBetween val="between"/>
        <c:majorUnit val="0.1"/>
        <c:minorUnit val="0.1"/>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Indicadores!$S$10</c:f>
              <c:strCache>
                <c:ptCount val="1"/>
                <c:pt idx="0">
                  <c:v>Proporção de diabéticos com o exame clínico em dia de acordo com o protocolo</c:v>
                </c:pt>
              </c:strCache>
            </c:strRef>
          </c:tx>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Indicadores!$T$9:$W$9</c:f>
              <c:strCache>
                <c:ptCount val="4"/>
                <c:pt idx="0">
                  <c:v>Mês 1</c:v>
                </c:pt>
                <c:pt idx="1">
                  <c:v>Mês 2</c:v>
                </c:pt>
                <c:pt idx="2">
                  <c:v>Mês 3</c:v>
                </c:pt>
                <c:pt idx="3">
                  <c:v>Mês 4</c:v>
                </c:pt>
              </c:strCache>
            </c:strRef>
          </c:cat>
          <c:val>
            <c:numRef>
              <c:f>Indicadores!$T$10:$W$10</c:f>
              <c:numCache>
                <c:formatCode>0.0%</c:formatCode>
                <c:ptCount val="4"/>
                <c:pt idx="0">
                  <c:v>0.87500000000000022</c:v>
                </c:pt>
                <c:pt idx="1">
                  <c:v>0.90384615384615363</c:v>
                </c:pt>
                <c:pt idx="2">
                  <c:v>0.9859154929577465</c:v>
                </c:pt>
                <c:pt idx="3">
                  <c:v>1</c:v>
                </c:pt>
              </c:numCache>
            </c:numRef>
          </c:val>
        </c:ser>
        <c:dLbls>
          <c:showLegendKey val="0"/>
          <c:showVal val="0"/>
          <c:showCatName val="0"/>
          <c:showSerName val="0"/>
          <c:showPercent val="0"/>
          <c:showBubbleSize val="0"/>
        </c:dLbls>
        <c:gapWidth val="150"/>
        <c:axId val="121367168"/>
        <c:axId val="127013248"/>
      </c:barChart>
      <c:catAx>
        <c:axId val="121367168"/>
        <c:scaling>
          <c:orientation val="minMax"/>
        </c:scaling>
        <c:delete val="0"/>
        <c:axPos val="b"/>
        <c:numFmt formatCode="General" sourceLinked="1"/>
        <c:majorTickMark val="out"/>
        <c:minorTickMark val="none"/>
        <c:tickLblPos val="nextTo"/>
        <c:txPr>
          <a:bodyPr rot="0" vert="horz"/>
          <a:lstStyle/>
          <a:p>
            <a:pPr>
              <a:defRPr/>
            </a:pPr>
            <a:endParaRPr lang="pt-BR"/>
          </a:p>
        </c:txPr>
        <c:crossAx val="127013248"/>
        <c:crosses val="autoZero"/>
        <c:auto val="1"/>
        <c:lblAlgn val="ctr"/>
        <c:lblOffset val="100"/>
        <c:noMultiLvlLbl val="0"/>
      </c:catAx>
      <c:valAx>
        <c:axId val="127013248"/>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21367168"/>
        <c:crosses val="autoZero"/>
        <c:crossBetween val="between"/>
        <c:majorUnit val="0.1"/>
        <c:minorUnit val="0.1"/>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Indicadores!$C$15</c:f>
              <c:strCache>
                <c:ptCount val="1"/>
                <c:pt idx="0">
                  <c:v>Proporção de hipertensos com os exames complementares em dia de acordo com o protocolo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Indicadores!$D$14:$G$14</c:f>
              <c:strCache>
                <c:ptCount val="4"/>
                <c:pt idx="0">
                  <c:v>Mês 1</c:v>
                </c:pt>
                <c:pt idx="1">
                  <c:v>Mês 2</c:v>
                </c:pt>
                <c:pt idx="2">
                  <c:v>Mês 3</c:v>
                </c:pt>
                <c:pt idx="3">
                  <c:v>Mês 4</c:v>
                </c:pt>
              </c:strCache>
            </c:strRef>
          </c:cat>
          <c:val>
            <c:numRef>
              <c:f>Indicadores!$D$15:$G$15</c:f>
              <c:numCache>
                <c:formatCode>0.0%</c:formatCode>
                <c:ptCount val="4"/>
                <c:pt idx="0">
                  <c:v>0.71014492753623193</c:v>
                </c:pt>
                <c:pt idx="1">
                  <c:v>0.82733812949640262</c:v>
                </c:pt>
                <c:pt idx="2">
                  <c:v>0.95287958115183269</c:v>
                </c:pt>
                <c:pt idx="3">
                  <c:v>0.97046413502109707</c:v>
                </c:pt>
              </c:numCache>
            </c:numRef>
          </c:val>
        </c:ser>
        <c:dLbls>
          <c:showLegendKey val="0"/>
          <c:showVal val="0"/>
          <c:showCatName val="0"/>
          <c:showSerName val="0"/>
          <c:showPercent val="0"/>
          <c:showBubbleSize val="0"/>
        </c:dLbls>
        <c:gapWidth val="150"/>
        <c:axId val="127047168"/>
        <c:axId val="127048704"/>
      </c:barChart>
      <c:catAx>
        <c:axId val="127047168"/>
        <c:scaling>
          <c:orientation val="minMax"/>
        </c:scaling>
        <c:delete val="0"/>
        <c:axPos val="b"/>
        <c:numFmt formatCode="General" sourceLinked="1"/>
        <c:majorTickMark val="out"/>
        <c:minorTickMark val="none"/>
        <c:tickLblPos val="nextTo"/>
        <c:txPr>
          <a:bodyPr rot="0" vert="horz"/>
          <a:lstStyle/>
          <a:p>
            <a:pPr>
              <a:defRPr/>
            </a:pPr>
            <a:endParaRPr lang="pt-BR"/>
          </a:p>
        </c:txPr>
        <c:crossAx val="127048704"/>
        <c:crosses val="autoZero"/>
        <c:auto val="1"/>
        <c:lblAlgn val="ctr"/>
        <c:lblOffset val="100"/>
        <c:noMultiLvlLbl val="0"/>
      </c:catAx>
      <c:valAx>
        <c:axId val="127048704"/>
        <c:scaling>
          <c:orientation val="minMax"/>
          <c:max val="1"/>
        </c:scaling>
        <c:delete val="0"/>
        <c:axPos val="l"/>
        <c:majorGridlines/>
        <c:numFmt formatCode="0%" sourceLinked="0"/>
        <c:majorTickMark val="out"/>
        <c:minorTickMark val="none"/>
        <c:tickLblPos val="nextTo"/>
        <c:txPr>
          <a:bodyPr rot="0" vert="horz"/>
          <a:lstStyle/>
          <a:p>
            <a:pPr>
              <a:defRPr/>
            </a:pPr>
            <a:endParaRPr lang="pt-BR"/>
          </a:p>
        </c:txPr>
        <c:crossAx val="127047168"/>
        <c:crosses val="autoZero"/>
        <c:crossBetween val="between"/>
        <c:majorUnit val="0.1"/>
        <c:minorUnit val="0.1"/>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Indicadores!$S$15</c:f>
              <c:strCache>
                <c:ptCount val="1"/>
                <c:pt idx="0">
                  <c:v>Proporção de diabéticos com os exames complementares  em dia de acordo com o protocolo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Indicadores!$T$14:$W$14</c:f>
              <c:strCache>
                <c:ptCount val="4"/>
                <c:pt idx="0">
                  <c:v>Mês 1</c:v>
                </c:pt>
                <c:pt idx="1">
                  <c:v>Mês 2</c:v>
                </c:pt>
                <c:pt idx="2">
                  <c:v>Mês 3</c:v>
                </c:pt>
                <c:pt idx="3">
                  <c:v>Mês 4</c:v>
                </c:pt>
              </c:strCache>
            </c:strRef>
          </c:cat>
          <c:val>
            <c:numRef>
              <c:f>Indicadores!$T$15:$W$15</c:f>
              <c:numCache>
                <c:formatCode>0.0%</c:formatCode>
                <c:ptCount val="4"/>
                <c:pt idx="0">
                  <c:v>0.87500000000000022</c:v>
                </c:pt>
                <c:pt idx="1">
                  <c:v>0.94230769230769251</c:v>
                </c:pt>
                <c:pt idx="2">
                  <c:v>0.9577464788732396</c:v>
                </c:pt>
                <c:pt idx="3">
                  <c:v>0.97435897435897456</c:v>
                </c:pt>
              </c:numCache>
            </c:numRef>
          </c:val>
        </c:ser>
        <c:dLbls>
          <c:showLegendKey val="0"/>
          <c:showVal val="0"/>
          <c:showCatName val="0"/>
          <c:showSerName val="0"/>
          <c:showPercent val="0"/>
          <c:showBubbleSize val="0"/>
        </c:dLbls>
        <c:gapWidth val="150"/>
        <c:axId val="126780160"/>
        <c:axId val="126781696"/>
      </c:barChart>
      <c:catAx>
        <c:axId val="126780160"/>
        <c:scaling>
          <c:orientation val="minMax"/>
        </c:scaling>
        <c:delete val="0"/>
        <c:axPos val="b"/>
        <c:numFmt formatCode="General" sourceLinked="1"/>
        <c:majorTickMark val="out"/>
        <c:minorTickMark val="none"/>
        <c:tickLblPos val="nextTo"/>
        <c:txPr>
          <a:bodyPr rot="0" vert="horz"/>
          <a:lstStyle/>
          <a:p>
            <a:pPr>
              <a:defRPr/>
            </a:pPr>
            <a:endParaRPr lang="pt-BR"/>
          </a:p>
        </c:txPr>
        <c:crossAx val="126781696"/>
        <c:crosses val="autoZero"/>
        <c:auto val="1"/>
        <c:lblAlgn val="ctr"/>
        <c:lblOffset val="100"/>
        <c:noMultiLvlLbl val="0"/>
      </c:catAx>
      <c:valAx>
        <c:axId val="126781696"/>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26780160"/>
        <c:crosses val="autoZero"/>
        <c:crossBetween val="between"/>
        <c:majorUnit val="0.1"/>
        <c:minorUnit val="0.1"/>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Indicadores!$C$21</c:f>
              <c:strCache>
                <c:ptCount val="1"/>
                <c:pt idx="0">
                  <c:v>Proporção de hipertensos com prescrição de medicamentos da Farmácia Popular/Hiperdia priorizada.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Indicadores!$D$20:$G$20</c:f>
              <c:strCache>
                <c:ptCount val="4"/>
                <c:pt idx="0">
                  <c:v>Mês 1</c:v>
                </c:pt>
                <c:pt idx="1">
                  <c:v>Mês 2</c:v>
                </c:pt>
                <c:pt idx="2">
                  <c:v>Mês 3</c:v>
                </c:pt>
                <c:pt idx="3">
                  <c:v>Mês 4</c:v>
                </c:pt>
              </c:strCache>
            </c:strRef>
          </c:cat>
          <c:val>
            <c:numRef>
              <c:f>Indicadores!$D$21:$G$21</c:f>
              <c:numCache>
                <c:formatCode>0.0%</c:formatCode>
                <c:ptCount val="4"/>
                <c:pt idx="0">
                  <c:v>0.97101449275362339</c:v>
                </c:pt>
                <c:pt idx="1">
                  <c:v>0.98561151079136666</c:v>
                </c:pt>
                <c:pt idx="2">
                  <c:v>0.99473684210526292</c:v>
                </c:pt>
                <c:pt idx="3">
                  <c:v>1</c:v>
                </c:pt>
              </c:numCache>
            </c:numRef>
          </c:val>
        </c:ser>
        <c:dLbls>
          <c:showLegendKey val="0"/>
          <c:showVal val="0"/>
          <c:showCatName val="0"/>
          <c:showSerName val="0"/>
          <c:showPercent val="0"/>
          <c:showBubbleSize val="0"/>
        </c:dLbls>
        <c:gapWidth val="150"/>
        <c:axId val="126894080"/>
        <c:axId val="126895616"/>
      </c:barChart>
      <c:catAx>
        <c:axId val="126894080"/>
        <c:scaling>
          <c:orientation val="minMax"/>
        </c:scaling>
        <c:delete val="0"/>
        <c:axPos val="b"/>
        <c:numFmt formatCode="General" sourceLinked="1"/>
        <c:majorTickMark val="out"/>
        <c:minorTickMark val="none"/>
        <c:tickLblPos val="nextTo"/>
        <c:txPr>
          <a:bodyPr rot="0" vert="horz"/>
          <a:lstStyle/>
          <a:p>
            <a:pPr>
              <a:defRPr/>
            </a:pPr>
            <a:endParaRPr lang="pt-BR"/>
          </a:p>
        </c:txPr>
        <c:crossAx val="126895616"/>
        <c:crosses val="autoZero"/>
        <c:auto val="1"/>
        <c:lblAlgn val="ctr"/>
        <c:lblOffset val="100"/>
        <c:noMultiLvlLbl val="0"/>
      </c:catAx>
      <c:valAx>
        <c:axId val="126895616"/>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26894080"/>
        <c:crosses val="autoZero"/>
        <c:crossBetween val="between"/>
        <c:majorUnit val="0.1"/>
        <c:min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Indicadores!$S$21</c:f>
              <c:strCache>
                <c:ptCount val="1"/>
                <c:pt idx="0">
                  <c:v>Proporção de diabéticos com prescrição de medicamentos da Farmácia Popular/Hiperdia priorizada.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Indicadores!$T$20:$W$20</c:f>
              <c:strCache>
                <c:ptCount val="4"/>
                <c:pt idx="0">
                  <c:v>Mês 1</c:v>
                </c:pt>
                <c:pt idx="1">
                  <c:v>Mês 2</c:v>
                </c:pt>
                <c:pt idx="2">
                  <c:v>Mês 3</c:v>
                </c:pt>
                <c:pt idx="3">
                  <c:v>Mês 4</c:v>
                </c:pt>
              </c:strCache>
            </c:strRef>
          </c:cat>
          <c:val>
            <c:numRef>
              <c:f>Indicadores!$T$21:$W$21</c:f>
              <c:numCache>
                <c:formatCode>0.0%</c:formatCode>
                <c:ptCount val="4"/>
                <c:pt idx="0">
                  <c:v>1</c:v>
                </c:pt>
                <c:pt idx="1">
                  <c:v>1</c:v>
                </c:pt>
                <c:pt idx="2">
                  <c:v>1</c:v>
                </c:pt>
                <c:pt idx="3">
                  <c:v>1</c:v>
                </c:pt>
              </c:numCache>
            </c:numRef>
          </c:val>
        </c:ser>
        <c:dLbls>
          <c:showLegendKey val="0"/>
          <c:showVal val="0"/>
          <c:showCatName val="0"/>
          <c:showSerName val="0"/>
          <c:showPercent val="0"/>
          <c:showBubbleSize val="0"/>
        </c:dLbls>
        <c:gapWidth val="150"/>
        <c:axId val="126913536"/>
        <c:axId val="126952192"/>
      </c:barChart>
      <c:catAx>
        <c:axId val="126913536"/>
        <c:scaling>
          <c:orientation val="minMax"/>
        </c:scaling>
        <c:delete val="0"/>
        <c:axPos val="b"/>
        <c:numFmt formatCode="General" sourceLinked="1"/>
        <c:majorTickMark val="out"/>
        <c:minorTickMark val="none"/>
        <c:tickLblPos val="nextTo"/>
        <c:txPr>
          <a:bodyPr rot="0" vert="horz"/>
          <a:lstStyle/>
          <a:p>
            <a:pPr>
              <a:defRPr/>
            </a:pPr>
            <a:endParaRPr lang="pt-BR"/>
          </a:p>
        </c:txPr>
        <c:crossAx val="126952192"/>
        <c:crosses val="autoZero"/>
        <c:auto val="1"/>
        <c:lblAlgn val="ctr"/>
        <c:lblOffset val="100"/>
        <c:noMultiLvlLbl val="0"/>
      </c:catAx>
      <c:valAx>
        <c:axId val="126952192"/>
        <c:scaling>
          <c:orientation val="minMax"/>
          <c:max val="1"/>
          <c:min val="0"/>
        </c:scaling>
        <c:delete val="0"/>
        <c:axPos val="l"/>
        <c:majorGridlines/>
        <c:numFmt formatCode="0%" sourceLinked="0"/>
        <c:majorTickMark val="out"/>
        <c:minorTickMark val="none"/>
        <c:tickLblPos val="nextTo"/>
        <c:txPr>
          <a:bodyPr rot="0" vert="horz"/>
          <a:lstStyle/>
          <a:p>
            <a:pPr>
              <a:defRPr/>
            </a:pPr>
            <a:endParaRPr lang="pt-BR"/>
          </a:p>
        </c:txPr>
        <c:crossAx val="126913536"/>
        <c:crosses val="autoZero"/>
        <c:crossBetween val="between"/>
        <c:majorUnit val="0.1"/>
        <c:minorUnit val="0.1"/>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Indicadores!$C$27</c:f>
              <c:strCache>
                <c:ptCount val="1"/>
                <c:pt idx="0">
                  <c:v>Proporção de hipertensos com avaliação da necessidade de atendimento odontológico</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Indicadores!$D$26:$G$26</c:f>
              <c:strCache>
                <c:ptCount val="4"/>
                <c:pt idx="0">
                  <c:v>Mês 1</c:v>
                </c:pt>
                <c:pt idx="1">
                  <c:v>Mês 2</c:v>
                </c:pt>
                <c:pt idx="2">
                  <c:v>Mês 3</c:v>
                </c:pt>
                <c:pt idx="3">
                  <c:v>Mês 4</c:v>
                </c:pt>
              </c:strCache>
            </c:strRef>
          </c:cat>
          <c:val>
            <c:numRef>
              <c:f>Indicadores!$D$27:$G$27</c:f>
              <c:numCache>
                <c:formatCode>0.0%</c:formatCode>
                <c:ptCount val="4"/>
                <c:pt idx="0">
                  <c:v>0.65217391304347883</c:v>
                </c:pt>
                <c:pt idx="1">
                  <c:v>0.70503597122302164</c:v>
                </c:pt>
                <c:pt idx="2">
                  <c:v>0.86910994764397953</c:v>
                </c:pt>
                <c:pt idx="3">
                  <c:v>0.8523206751054857</c:v>
                </c:pt>
              </c:numCache>
            </c:numRef>
          </c:val>
        </c:ser>
        <c:dLbls>
          <c:showLegendKey val="0"/>
          <c:showVal val="0"/>
          <c:showCatName val="0"/>
          <c:showSerName val="0"/>
          <c:showPercent val="0"/>
          <c:showBubbleSize val="0"/>
        </c:dLbls>
        <c:gapWidth val="150"/>
        <c:axId val="126998784"/>
        <c:axId val="127004672"/>
      </c:barChart>
      <c:catAx>
        <c:axId val="126998784"/>
        <c:scaling>
          <c:orientation val="minMax"/>
        </c:scaling>
        <c:delete val="0"/>
        <c:axPos val="b"/>
        <c:numFmt formatCode="General" sourceLinked="1"/>
        <c:majorTickMark val="out"/>
        <c:minorTickMark val="none"/>
        <c:tickLblPos val="nextTo"/>
        <c:txPr>
          <a:bodyPr rot="0" vert="horz"/>
          <a:lstStyle/>
          <a:p>
            <a:pPr>
              <a:defRPr/>
            </a:pPr>
            <a:endParaRPr lang="pt-BR"/>
          </a:p>
        </c:txPr>
        <c:crossAx val="127004672"/>
        <c:crosses val="autoZero"/>
        <c:auto val="1"/>
        <c:lblAlgn val="ctr"/>
        <c:lblOffset val="100"/>
        <c:noMultiLvlLbl val="0"/>
      </c:catAx>
      <c:valAx>
        <c:axId val="127004672"/>
        <c:scaling>
          <c:orientation val="minMax"/>
        </c:scaling>
        <c:delete val="0"/>
        <c:axPos val="l"/>
        <c:majorGridlines/>
        <c:numFmt formatCode="0%" sourceLinked="0"/>
        <c:majorTickMark val="out"/>
        <c:minorTickMark val="none"/>
        <c:tickLblPos val="nextTo"/>
        <c:txPr>
          <a:bodyPr rot="0" vert="horz"/>
          <a:lstStyle/>
          <a:p>
            <a:pPr>
              <a:defRPr/>
            </a:pPr>
            <a:endParaRPr lang="pt-BR"/>
          </a:p>
        </c:txPr>
        <c:crossAx val="12699878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4B062-7E7A-4C23-8FDA-CF61821BBD6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pt-BR"/>
        </a:p>
      </dgm:t>
    </dgm:pt>
    <dgm:pt modelId="{1C424108-93F9-4F70-AAB7-166AD11F41DC}">
      <dgm:prSet phldrT="[Texto]" custT="1"/>
      <dgm:spPr/>
      <dgm:t>
        <a:bodyPr/>
        <a:lstStyle/>
        <a:p>
          <a:pPr algn="ctr"/>
          <a:r>
            <a:rPr lang="pt-BR" sz="4000" b="1" dirty="0" smtClean="0">
              <a:latin typeface="Arial" panose="020B0604020202020204" pitchFamily="34" charset="0"/>
              <a:cs typeface="Arial" panose="020B0604020202020204" pitchFamily="34" charset="0"/>
            </a:rPr>
            <a:t>Quatro Eixos Pedagógicos </a:t>
          </a:r>
          <a:endParaRPr lang="pt-BR" sz="4000" b="1" dirty="0">
            <a:latin typeface="Arial" panose="020B0604020202020204" pitchFamily="34" charset="0"/>
            <a:cs typeface="Arial" panose="020B0604020202020204" pitchFamily="34" charset="0"/>
          </a:endParaRPr>
        </a:p>
      </dgm:t>
    </dgm:pt>
    <dgm:pt modelId="{E644B18C-FACA-4043-9A35-1D8D71B9B577}" type="parTrans" cxnId="{279F12A6-35B5-4B19-ACFA-FFB011EEDAFA}">
      <dgm:prSet/>
      <dgm:spPr/>
      <dgm:t>
        <a:bodyPr/>
        <a:lstStyle/>
        <a:p>
          <a:endParaRPr lang="pt-BR"/>
        </a:p>
      </dgm:t>
    </dgm:pt>
    <dgm:pt modelId="{E8DA106B-D74B-4BD7-A1F1-0002FEA45681}" type="sibTrans" cxnId="{279F12A6-35B5-4B19-ACFA-FFB011EEDAFA}">
      <dgm:prSet/>
      <dgm:spPr/>
      <dgm:t>
        <a:bodyPr/>
        <a:lstStyle/>
        <a:p>
          <a:endParaRPr lang="pt-BR"/>
        </a:p>
      </dgm:t>
    </dgm:pt>
    <dgm:pt modelId="{D2F80868-9931-4758-B1BB-C42C49E02A7F}">
      <dgm:prSet phldrT="[Texto]" custT="1"/>
      <dgm:spPr/>
      <dgm:t>
        <a:bodyPr/>
        <a:lstStyle/>
        <a:p>
          <a:r>
            <a:rPr lang="pt-BR" sz="3200" dirty="0" smtClean="0">
              <a:latin typeface="Arial" panose="020B0604020202020204" pitchFamily="34" charset="0"/>
              <a:cs typeface="Arial" panose="020B0604020202020204" pitchFamily="34" charset="0"/>
            </a:rPr>
            <a:t>Organização e Gestão do Serviço</a:t>
          </a:r>
          <a:endParaRPr lang="pt-BR" sz="3200" dirty="0">
            <a:latin typeface="Arial" panose="020B0604020202020204" pitchFamily="34" charset="0"/>
            <a:cs typeface="Arial" panose="020B0604020202020204" pitchFamily="34" charset="0"/>
          </a:endParaRPr>
        </a:p>
      </dgm:t>
    </dgm:pt>
    <dgm:pt modelId="{DE0D6DD9-1764-4C81-8E57-B3CEE930379E}" type="parTrans" cxnId="{BE1683C5-1EC4-454F-8523-6C212C77AF34}">
      <dgm:prSet/>
      <dgm:spPr/>
      <dgm:t>
        <a:bodyPr/>
        <a:lstStyle/>
        <a:p>
          <a:endParaRPr lang="pt-BR"/>
        </a:p>
      </dgm:t>
    </dgm:pt>
    <dgm:pt modelId="{8DAE9BA5-7F47-46B2-92DD-FD8C24A6D292}" type="sibTrans" cxnId="{BE1683C5-1EC4-454F-8523-6C212C77AF34}">
      <dgm:prSet/>
      <dgm:spPr/>
      <dgm:t>
        <a:bodyPr/>
        <a:lstStyle/>
        <a:p>
          <a:endParaRPr lang="pt-BR"/>
        </a:p>
      </dgm:t>
    </dgm:pt>
    <dgm:pt modelId="{34D1269C-FC6B-4E97-AD2E-9C61F4ACE095}">
      <dgm:prSet phldrT="[Texto]" custT="1"/>
      <dgm:spPr/>
      <dgm:t>
        <a:bodyPr/>
        <a:lstStyle/>
        <a:p>
          <a:r>
            <a:rPr lang="pt-BR" sz="3200" dirty="0" smtClean="0">
              <a:latin typeface="Arial" panose="020B0604020202020204" pitchFamily="34" charset="0"/>
              <a:cs typeface="Arial" panose="020B0604020202020204" pitchFamily="34" charset="0"/>
            </a:rPr>
            <a:t>Qualificação da Prática Clínica </a:t>
          </a:r>
          <a:endParaRPr lang="pt-BR" sz="3200" dirty="0">
            <a:latin typeface="Arial" panose="020B0604020202020204" pitchFamily="34" charset="0"/>
            <a:cs typeface="Arial" panose="020B0604020202020204" pitchFamily="34" charset="0"/>
          </a:endParaRPr>
        </a:p>
      </dgm:t>
    </dgm:pt>
    <dgm:pt modelId="{9BA4E1DC-8DE0-4789-9A4B-5A923389717A}" type="parTrans" cxnId="{A2F1CB09-DE95-449C-B4AA-840822B76797}">
      <dgm:prSet/>
      <dgm:spPr/>
      <dgm:t>
        <a:bodyPr/>
        <a:lstStyle/>
        <a:p>
          <a:endParaRPr lang="pt-BR"/>
        </a:p>
      </dgm:t>
    </dgm:pt>
    <dgm:pt modelId="{F23B6DB5-F1FE-40DF-8CCA-43F0ECBE4A99}" type="sibTrans" cxnId="{A2F1CB09-DE95-449C-B4AA-840822B76797}">
      <dgm:prSet/>
      <dgm:spPr/>
      <dgm:t>
        <a:bodyPr/>
        <a:lstStyle/>
        <a:p>
          <a:endParaRPr lang="pt-BR"/>
        </a:p>
      </dgm:t>
    </dgm:pt>
    <dgm:pt modelId="{C272ECB2-9A6B-46F2-9036-CCEDED014292}">
      <dgm:prSet custT="1"/>
      <dgm:spPr/>
      <dgm:t>
        <a:bodyPr/>
        <a:lstStyle/>
        <a:p>
          <a:r>
            <a:rPr lang="pt-BR" sz="3200" dirty="0" smtClean="0">
              <a:latin typeface="Arial" panose="020B0604020202020204" pitchFamily="34" charset="0"/>
              <a:cs typeface="Arial" panose="020B0604020202020204" pitchFamily="34" charset="0"/>
            </a:rPr>
            <a:t>Engajamento Público</a:t>
          </a:r>
          <a:endParaRPr lang="pt-BR" sz="3200" dirty="0">
            <a:latin typeface="Arial" panose="020B0604020202020204" pitchFamily="34" charset="0"/>
            <a:cs typeface="Arial" panose="020B0604020202020204" pitchFamily="34" charset="0"/>
          </a:endParaRPr>
        </a:p>
      </dgm:t>
    </dgm:pt>
    <dgm:pt modelId="{85622653-3316-4A43-9BC6-FE0E7A77649E}" type="parTrans" cxnId="{EB7C8FA9-896B-4FF5-B421-CF5CEF80675C}">
      <dgm:prSet/>
      <dgm:spPr/>
      <dgm:t>
        <a:bodyPr/>
        <a:lstStyle/>
        <a:p>
          <a:endParaRPr lang="pt-BR"/>
        </a:p>
      </dgm:t>
    </dgm:pt>
    <dgm:pt modelId="{193D0200-70ED-4989-9BD3-F20B8B4559EB}" type="sibTrans" cxnId="{EB7C8FA9-896B-4FF5-B421-CF5CEF80675C}">
      <dgm:prSet/>
      <dgm:spPr/>
      <dgm:t>
        <a:bodyPr/>
        <a:lstStyle/>
        <a:p>
          <a:endParaRPr lang="pt-BR"/>
        </a:p>
      </dgm:t>
    </dgm:pt>
    <dgm:pt modelId="{FB13386F-23F1-4B55-A6CB-BDDA7E9A0E5D}">
      <dgm:prSet custT="1"/>
      <dgm:spPr/>
      <dgm:t>
        <a:bodyPr/>
        <a:lstStyle/>
        <a:p>
          <a:r>
            <a:rPr lang="pt-BR" sz="3200" dirty="0" smtClean="0">
              <a:latin typeface="Arial" panose="020B0604020202020204" pitchFamily="34" charset="0"/>
              <a:cs typeface="Arial" panose="020B0604020202020204" pitchFamily="34" charset="0"/>
            </a:rPr>
            <a:t>Monitoramento e </a:t>
          </a:r>
          <a:r>
            <a:rPr lang="pt-BR" sz="3200" dirty="0" smtClean="0">
              <a:latin typeface="Arial" panose="020B0604020202020204" pitchFamily="34" charset="0"/>
              <a:cs typeface="Arial" panose="020B0604020202020204" pitchFamily="34" charset="0"/>
            </a:rPr>
            <a:t>Avaliação</a:t>
          </a:r>
          <a:endParaRPr lang="pt-BR" sz="3200" dirty="0">
            <a:latin typeface="Arial" panose="020B0604020202020204" pitchFamily="34" charset="0"/>
            <a:cs typeface="Arial" panose="020B0604020202020204" pitchFamily="34" charset="0"/>
          </a:endParaRPr>
        </a:p>
      </dgm:t>
    </dgm:pt>
    <dgm:pt modelId="{BBDE7475-711C-47E7-A3FD-53273117604A}" type="parTrans" cxnId="{F228F14F-168E-4D12-BD0A-29841AEF220E}">
      <dgm:prSet/>
      <dgm:spPr/>
      <dgm:t>
        <a:bodyPr/>
        <a:lstStyle/>
        <a:p>
          <a:endParaRPr lang="pt-BR"/>
        </a:p>
      </dgm:t>
    </dgm:pt>
    <dgm:pt modelId="{17A0EFFE-353F-4484-B59F-BA84351BFFA7}" type="sibTrans" cxnId="{F228F14F-168E-4D12-BD0A-29841AEF220E}">
      <dgm:prSet/>
      <dgm:spPr/>
      <dgm:t>
        <a:bodyPr/>
        <a:lstStyle/>
        <a:p>
          <a:endParaRPr lang="pt-BR"/>
        </a:p>
      </dgm:t>
    </dgm:pt>
    <dgm:pt modelId="{1321A24B-91B1-4EB0-99E5-0DE010815F41}" type="pres">
      <dgm:prSet presAssocID="{2F84B062-7E7A-4C23-8FDA-CF61821BBD67}" presName="linear" presStyleCnt="0">
        <dgm:presLayoutVars>
          <dgm:dir/>
          <dgm:animLvl val="lvl"/>
          <dgm:resizeHandles val="exact"/>
        </dgm:presLayoutVars>
      </dgm:prSet>
      <dgm:spPr/>
      <dgm:t>
        <a:bodyPr/>
        <a:lstStyle/>
        <a:p>
          <a:endParaRPr lang="pt-BR"/>
        </a:p>
      </dgm:t>
    </dgm:pt>
    <dgm:pt modelId="{3CC0D97A-4F90-470C-88DE-69B3BDDFDC9D}" type="pres">
      <dgm:prSet presAssocID="{1C424108-93F9-4F70-AAB7-166AD11F41DC}" presName="parentLin" presStyleCnt="0"/>
      <dgm:spPr/>
    </dgm:pt>
    <dgm:pt modelId="{43163FD9-17B2-432F-8C39-A289C36212AB}" type="pres">
      <dgm:prSet presAssocID="{1C424108-93F9-4F70-AAB7-166AD11F41DC}" presName="parentLeftMargin" presStyleLbl="node1" presStyleIdx="0" presStyleCnt="5"/>
      <dgm:spPr/>
      <dgm:t>
        <a:bodyPr/>
        <a:lstStyle/>
        <a:p>
          <a:endParaRPr lang="pt-BR"/>
        </a:p>
      </dgm:t>
    </dgm:pt>
    <dgm:pt modelId="{7CE3C234-7DC6-424C-B9FE-49227FB05F91}" type="pres">
      <dgm:prSet presAssocID="{1C424108-93F9-4F70-AAB7-166AD11F41DC}" presName="parentText" presStyleLbl="node1" presStyleIdx="0" presStyleCnt="5" custScaleY="360338">
        <dgm:presLayoutVars>
          <dgm:chMax val="0"/>
          <dgm:bulletEnabled val="1"/>
        </dgm:presLayoutVars>
      </dgm:prSet>
      <dgm:spPr/>
      <dgm:t>
        <a:bodyPr/>
        <a:lstStyle/>
        <a:p>
          <a:endParaRPr lang="pt-BR"/>
        </a:p>
      </dgm:t>
    </dgm:pt>
    <dgm:pt modelId="{8DB2950F-A3E2-4D25-8183-B0C89F119A68}" type="pres">
      <dgm:prSet presAssocID="{1C424108-93F9-4F70-AAB7-166AD11F41DC}" presName="negativeSpace" presStyleCnt="0"/>
      <dgm:spPr/>
    </dgm:pt>
    <dgm:pt modelId="{BC555EEB-7F15-419A-BF93-12DF98CE9C0C}" type="pres">
      <dgm:prSet presAssocID="{1C424108-93F9-4F70-AAB7-166AD11F41DC}" presName="childText" presStyleLbl="conFgAcc1" presStyleIdx="0" presStyleCnt="5">
        <dgm:presLayoutVars>
          <dgm:bulletEnabled val="1"/>
        </dgm:presLayoutVars>
      </dgm:prSet>
      <dgm:spPr/>
    </dgm:pt>
    <dgm:pt modelId="{0A2F2B43-B86C-4184-8E6C-60917F091FD5}" type="pres">
      <dgm:prSet presAssocID="{E8DA106B-D74B-4BD7-A1F1-0002FEA45681}" presName="spaceBetweenRectangles" presStyleCnt="0"/>
      <dgm:spPr/>
    </dgm:pt>
    <dgm:pt modelId="{216DAA1D-9BFD-4FA9-BDA3-71C4C173A849}" type="pres">
      <dgm:prSet presAssocID="{FB13386F-23F1-4B55-A6CB-BDDA7E9A0E5D}" presName="parentLin" presStyleCnt="0"/>
      <dgm:spPr/>
    </dgm:pt>
    <dgm:pt modelId="{910D9074-042B-462E-A7FE-A647861D28B2}" type="pres">
      <dgm:prSet presAssocID="{FB13386F-23F1-4B55-A6CB-BDDA7E9A0E5D}" presName="parentLeftMargin" presStyleLbl="node1" presStyleIdx="0" presStyleCnt="5"/>
      <dgm:spPr/>
      <dgm:t>
        <a:bodyPr/>
        <a:lstStyle/>
        <a:p>
          <a:endParaRPr lang="pt-BR"/>
        </a:p>
      </dgm:t>
    </dgm:pt>
    <dgm:pt modelId="{978E7737-D524-430B-AAE8-216E79A1B69E}" type="pres">
      <dgm:prSet presAssocID="{FB13386F-23F1-4B55-A6CB-BDDA7E9A0E5D}" presName="parentText" presStyleLbl="node1" presStyleIdx="1" presStyleCnt="5" custScaleY="529326">
        <dgm:presLayoutVars>
          <dgm:chMax val="0"/>
          <dgm:bulletEnabled val="1"/>
        </dgm:presLayoutVars>
      </dgm:prSet>
      <dgm:spPr/>
      <dgm:t>
        <a:bodyPr/>
        <a:lstStyle/>
        <a:p>
          <a:endParaRPr lang="pt-BR"/>
        </a:p>
      </dgm:t>
    </dgm:pt>
    <dgm:pt modelId="{7643C3E2-0BB3-406E-A1FF-8123C8F97D50}" type="pres">
      <dgm:prSet presAssocID="{FB13386F-23F1-4B55-A6CB-BDDA7E9A0E5D}" presName="negativeSpace" presStyleCnt="0"/>
      <dgm:spPr/>
    </dgm:pt>
    <dgm:pt modelId="{47CD1F2C-F342-42BC-8EE2-ED3D60DD0A99}" type="pres">
      <dgm:prSet presAssocID="{FB13386F-23F1-4B55-A6CB-BDDA7E9A0E5D}" presName="childText" presStyleLbl="conFgAcc1" presStyleIdx="1" presStyleCnt="5">
        <dgm:presLayoutVars>
          <dgm:bulletEnabled val="1"/>
        </dgm:presLayoutVars>
      </dgm:prSet>
      <dgm:spPr/>
    </dgm:pt>
    <dgm:pt modelId="{D953E4F9-61E0-4DA9-9CA9-2556BB7DA922}" type="pres">
      <dgm:prSet presAssocID="{17A0EFFE-353F-4484-B59F-BA84351BFFA7}" presName="spaceBetweenRectangles" presStyleCnt="0"/>
      <dgm:spPr/>
    </dgm:pt>
    <dgm:pt modelId="{5E7576E1-E57F-4291-B056-125F6E76294A}" type="pres">
      <dgm:prSet presAssocID="{C272ECB2-9A6B-46F2-9036-CCEDED014292}" presName="parentLin" presStyleCnt="0"/>
      <dgm:spPr/>
    </dgm:pt>
    <dgm:pt modelId="{8A916DD8-284F-472C-B0A0-8737A62F8A33}" type="pres">
      <dgm:prSet presAssocID="{C272ECB2-9A6B-46F2-9036-CCEDED014292}" presName="parentLeftMargin" presStyleLbl="node1" presStyleIdx="1" presStyleCnt="5"/>
      <dgm:spPr/>
      <dgm:t>
        <a:bodyPr/>
        <a:lstStyle/>
        <a:p>
          <a:endParaRPr lang="pt-BR"/>
        </a:p>
      </dgm:t>
    </dgm:pt>
    <dgm:pt modelId="{EEA303DB-CBF4-4010-A3E0-8C9E10479D7E}" type="pres">
      <dgm:prSet presAssocID="{C272ECB2-9A6B-46F2-9036-CCEDED014292}" presName="parentText" presStyleLbl="node1" presStyleIdx="2" presStyleCnt="5" custScaleY="559021">
        <dgm:presLayoutVars>
          <dgm:chMax val="0"/>
          <dgm:bulletEnabled val="1"/>
        </dgm:presLayoutVars>
      </dgm:prSet>
      <dgm:spPr/>
      <dgm:t>
        <a:bodyPr/>
        <a:lstStyle/>
        <a:p>
          <a:endParaRPr lang="pt-BR"/>
        </a:p>
      </dgm:t>
    </dgm:pt>
    <dgm:pt modelId="{99AAD7FA-7FDF-4F89-9EFE-67484174CAF1}" type="pres">
      <dgm:prSet presAssocID="{C272ECB2-9A6B-46F2-9036-CCEDED014292}" presName="negativeSpace" presStyleCnt="0"/>
      <dgm:spPr/>
    </dgm:pt>
    <dgm:pt modelId="{006B8DC5-0EB0-42CC-8CF4-905E9634D00B}" type="pres">
      <dgm:prSet presAssocID="{C272ECB2-9A6B-46F2-9036-CCEDED014292}" presName="childText" presStyleLbl="conFgAcc1" presStyleIdx="2" presStyleCnt="5">
        <dgm:presLayoutVars>
          <dgm:bulletEnabled val="1"/>
        </dgm:presLayoutVars>
      </dgm:prSet>
      <dgm:spPr/>
    </dgm:pt>
    <dgm:pt modelId="{BD526BB6-583C-4E93-B1B6-1A101316F2AA}" type="pres">
      <dgm:prSet presAssocID="{193D0200-70ED-4989-9BD3-F20B8B4559EB}" presName="spaceBetweenRectangles" presStyleCnt="0"/>
      <dgm:spPr/>
    </dgm:pt>
    <dgm:pt modelId="{45C8DFBD-808F-4C48-9DFF-A74D3C869CA4}" type="pres">
      <dgm:prSet presAssocID="{D2F80868-9931-4758-B1BB-C42C49E02A7F}" presName="parentLin" presStyleCnt="0"/>
      <dgm:spPr/>
    </dgm:pt>
    <dgm:pt modelId="{A624D73A-698A-401B-AADE-918872A07F69}" type="pres">
      <dgm:prSet presAssocID="{D2F80868-9931-4758-B1BB-C42C49E02A7F}" presName="parentLeftMargin" presStyleLbl="node1" presStyleIdx="2" presStyleCnt="5"/>
      <dgm:spPr/>
      <dgm:t>
        <a:bodyPr/>
        <a:lstStyle/>
        <a:p>
          <a:endParaRPr lang="pt-BR"/>
        </a:p>
      </dgm:t>
    </dgm:pt>
    <dgm:pt modelId="{24DCD220-7A94-4B69-B9D5-ED0A5D834A73}" type="pres">
      <dgm:prSet presAssocID="{D2F80868-9931-4758-B1BB-C42C49E02A7F}" presName="parentText" presStyleLbl="node1" presStyleIdx="3" presStyleCnt="5" custScaleY="461846">
        <dgm:presLayoutVars>
          <dgm:chMax val="0"/>
          <dgm:bulletEnabled val="1"/>
        </dgm:presLayoutVars>
      </dgm:prSet>
      <dgm:spPr/>
      <dgm:t>
        <a:bodyPr/>
        <a:lstStyle/>
        <a:p>
          <a:endParaRPr lang="pt-BR"/>
        </a:p>
      </dgm:t>
    </dgm:pt>
    <dgm:pt modelId="{4571F631-8847-4E9B-B0CB-2FBF29FF3EEE}" type="pres">
      <dgm:prSet presAssocID="{D2F80868-9931-4758-B1BB-C42C49E02A7F}" presName="negativeSpace" presStyleCnt="0"/>
      <dgm:spPr/>
    </dgm:pt>
    <dgm:pt modelId="{CCA06208-4601-4CDA-B944-748D0D28A0C8}" type="pres">
      <dgm:prSet presAssocID="{D2F80868-9931-4758-B1BB-C42C49E02A7F}" presName="childText" presStyleLbl="conFgAcc1" presStyleIdx="3" presStyleCnt="5">
        <dgm:presLayoutVars>
          <dgm:bulletEnabled val="1"/>
        </dgm:presLayoutVars>
      </dgm:prSet>
      <dgm:spPr/>
    </dgm:pt>
    <dgm:pt modelId="{384C6AF4-B87E-4236-B7C6-2064DDCB51BF}" type="pres">
      <dgm:prSet presAssocID="{8DAE9BA5-7F47-46B2-92DD-FD8C24A6D292}" presName="spaceBetweenRectangles" presStyleCnt="0"/>
      <dgm:spPr/>
    </dgm:pt>
    <dgm:pt modelId="{0CA9AEDD-6455-46D7-B354-45CA16596610}" type="pres">
      <dgm:prSet presAssocID="{34D1269C-FC6B-4E97-AD2E-9C61F4ACE095}" presName="parentLin" presStyleCnt="0"/>
      <dgm:spPr/>
    </dgm:pt>
    <dgm:pt modelId="{544B0531-EB07-4EB7-8949-2F3CBE88D98B}" type="pres">
      <dgm:prSet presAssocID="{34D1269C-FC6B-4E97-AD2E-9C61F4ACE095}" presName="parentLeftMargin" presStyleLbl="node1" presStyleIdx="3" presStyleCnt="5"/>
      <dgm:spPr/>
      <dgm:t>
        <a:bodyPr/>
        <a:lstStyle/>
        <a:p>
          <a:endParaRPr lang="pt-BR"/>
        </a:p>
      </dgm:t>
    </dgm:pt>
    <dgm:pt modelId="{8AD092A3-DD11-4A52-88BD-26DA1D0B5EE1}" type="pres">
      <dgm:prSet presAssocID="{34D1269C-FC6B-4E97-AD2E-9C61F4ACE095}" presName="parentText" presStyleLbl="node1" presStyleIdx="4" presStyleCnt="5" custScaleY="431215">
        <dgm:presLayoutVars>
          <dgm:chMax val="0"/>
          <dgm:bulletEnabled val="1"/>
        </dgm:presLayoutVars>
      </dgm:prSet>
      <dgm:spPr/>
      <dgm:t>
        <a:bodyPr/>
        <a:lstStyle/>
        <a:p>
          <a:endParaRPr lang="pt-BR"/>
        </a:p>
      </dgm:t>
    </dgm:pt>
    <dgm:pt modelId="{B5FAE2E5-BB25-4B68-AECF-E282915968F3}" type="pres">
      <dgm:prSet presAssocID="{34D1269C-FC6B-4E97-AD2E-9C61F4ACE095}" presName="negativeSpace" presStyleCnt="0"/>
      <dgm:spPr/>
    </dgm:pt>
    <dgm:pt modelId="{9FEE604E-1DE4-4526-9D2E-5A44FBC20F9D}" type="pres">
      <dgm:prSet presAssocID="{34D1269C-FC6B-4E97-AD2E-9C61F4ACE095}" presName="childText" presStyleLbl="conFgAcc1" presStyleIdx="4" presStyleCnt="5">
        <dgm:presLayoutVars>
          <dgm:bulletEnabled val="1"/>
        </dgm:presLayoutVars>
      </dgm:prSet>
      <dgm:spPr/>
    </dgm:pt>
  </dgm:ptLst>
  <dgm:cxnLst>
    <dgm:cxn modelId="{34B00A02-28E8-443D-ACED-E1EAA3FBAA18}" type="presOf" srcId="{1C424108-93F9-4F70-AAB7-166AD11F41DC}" destId="{43163FD9-17B2-432F-8C39-A289C36212AB}" srcOrd="0" destOrd="0" presId="urn:microsoft.com/office/officeart/2005/8/layout/list1"/>
    <dgm:cxn modelId="{00F8AD36-CDDD-4B57-8283-1B3C4592799D}" type="presOf" srcId="{D2F80868-9931-4758-B1BB-C42C49E02A7F}" destId="{24DCD220-7A94-4B69-B9D5-ED0A5D834A73}" srcOrd="1" destOrd="0" presId="urn:microsoft.com/office/officeart/2005/8/layout/list1"/>
    <dgm:cxn modelId="{61378DDB-CD9B-41A2-A943-2886586CF24B}" type="presOf" srcId="{2F84B062-7E7A-4C23-8FDA-CF61821BBD67}" destId="{1321A24B-91B1-4EB0-99E5-0DE010815F41}" srcOrd="0" destOrd="0" presId="urn:microsoft.com/office/officeart/2005/8/layout/list1"/>
    <dgm:cxn modelId="{EB7C8FA9-896B-4FF5-B421-CF5CEF80675C}" srcId="{2F84B062-7E7A-4C23-8FDA-CF61821BBD67}" destId="{C272ECB2-9A6B-46F2-9036-CCEDED014292}" srcOrd="2" destOrd="0" parTransId="{85622653-3316-4A43-9BC6-FE0E7A77649E}" sibTransId="{193D0200-70ED-4989-9BD3-F20B8B4559EB}"/>
    <dgm:cxn modelId="{C08CECFA-6A2F-4FEB-8DE3-BC7C72CA3B52}" type="presOf" srcId="{C272ECB2-9A6B-46F2-9036-CCEDED014292}" destId="{8A916DD8-284F-472C-B0A0-8737A62F8A33}" srcOrd="0" destOrd="0" presId="urn:microsoft.com/office/officeart/2005/8/layout/list1"/>
    <dgm:cxn modelId="{BE1683C5-1EC4-454F-8523-6C212C77AF34}" srcId="{2F84B062-7E7A-4C23-8FDA-CF61821BBD67}" destId="{D2F80868-9931-4758-B1BB-C42C49E02A7F}" srcOrd="3" destOrd="0" parTransId="{DE0D6DD9-1764-4C81-8E57-B3CEE930379E}" sibTransId="{8DAE9BA5-7F47-46B2-92DD-FD8C24A6D292}"/>
    <dgm:cxn modelId="{B5B7C8B5-F493-4810-96B2-04A3FA4C2EFB}" type="presOf" srcId="{D2F80868-9931-4758-B1BB-C42C49E02A7F}" destId="{A624D73A-698A-401B-AADE-918872A07F69}" srcOrd="0" destOrd="0" presId="urn:microsoft.com/office/officeart/2005/8/layout/list1"/>
    <dgm:cxn modelId="{1B3D4AD3-64D9-4011-9D27-7ED5A40506A2}" type="presOf" srcId="{1C424108-93F9-4F70-AAB7-166AD11F41DC}" destId="{7CE3C234-7DC6-424C-B9FE-49227FB05F91}" srcOrd="1" destOrd="0" presId="urn:microsoft.com/office/officeart/2005/8/layout/list1"/>
    <dgm:cxn modelId="{BE0A87D7-487E-4645-9223-E2835F6D3BB1}" type="presOf" srcId="{C272ECB2-9A6B-46F2-9036-CCEDED014292}" destId="{EEA303DB-CBF4-4010-A3E0-8C9E10479D7E}" srcOrd="1" destOrd="0" presId="urn:microsoft.com/office/officeart/2005/8/layout/list1"/>
    <dgm:cxn modelId="{F228F14F-168E-4D12-BD0A-29841AEF220E}" srcId="{2F84B062-7E7A-4C23-8FDA-CF61821BBD67}" destId="{FB13386F-23F1-4B55-A6CB-BDDA7E9A0E5D}" srcOrd="1" destOrd="0" parTransId="{BBDE7475-711C-47E7-A3FD-53273117604A}" sibTransId="{17A0EFFE-353F-4484-B59F-BA84351BFFA7}"/>
    <dgm:cxn modelId="{0F2430BA-9DAA-4016-9638-30A46435FD22}" type="presOf" srcId="{FB13386F-23F1-4B55-A6CB-BDDA7E9A0E5D}" destId="{978E7737-D524-430B-AAE8-216E79A1B69E}" srcOrd="1" destOrd="0" presId="urn:microsoft.com/office/officeart/2005/8/layout/list1"/>
    <dgm:cxn modelId="{64D567F2-117A-4B21-B2AF-E39434885C5D}" type="presOf" srcId="{34D1269C-FC6B-4E97-AD2E-9C61F4ACE095}" destId="{8AD092A3-DD11-4A52-88BD-26DA1D0B5EE1}" srcOrd="1" destOrd="0" presId="urn:microsoft.com/office/officeart/2005/8/layout/list1"/>
    <dgm:cxn modelId="{A2F1CB09-DE95-449C-B4AA-840822B76797}" srcId="{2F84B062-7E7A-4C23-8FDA-CF61821BBD67}" destId="{34D1269C-FC6B-4E97-AD2E-9C61F4ACE095}" srcOrd="4" destOrd="0" parTransId="{9BA4E1DC-8DE0-4789-9A4B-5A923389717A}" sibTransId="{F23B6DB5-F1FE-40DF-8CCA-43F0ECBE4A99}"/>
    <dgm:cxn modelId="{1FA8F9AC-2CA7-4378-AE11-63FB8A9B06E9}" type="presOf" srcId="{34D1269C-FC6B-4E97-AD2E-9C61F4ACE095}" destId="{544B0531-EB07-4EB7-8949-2F3CBE88D98B}" srcOrd="0" destOrd="0" presId="urn:microsoft.com/office/officeart/2005/8/layout/list1"/>
    <dgm:cxn modelId="{B161C768-2894-41B4-BB05-ABDDCA1450C8}" type="presOf" srcId="{FB13386F-23F1-4B55-A6CB-BDDA7E9A0E5D}" destId="{910D9074-042B-462E-A7FE-A647861D28B2}" srcOrd="0" destOrd="0" presId="urn:microsoft.com/office/officeart/2005/8/layout/list1"/>
    <dgm:cxn modelId="{279F12A6-35B5-4B19-ACFA-FFB011EEDAFA}" srcId="{2F84B062-7E7A-4C23-8FDA-CF61821BBD67}" destId="{1C424108-93F9-4F70-AAB7-166AD11F41DC}" srcOrd="0" destOrd="0" parTransId="{E644B18C-FACA-4043-9A35-1D8D71B9B577}" sibTransId="{E8DA106B-D74B-4BD7-A1F1-0002FEA45681}"/>
    <dgm:cxn modelId="{56D9A736-9606-4589-96D7-B4864CBAE6F8}" type="presParOf" srcId="{1321A24B-91B1-4EB0-99E5-0DE010815F41}" destId="{3CC0D97A-4F90-470C-88DE-69B3BDDFDC9D}" srcOrd="0" destOrd="0" presId="urn:microsoft.com/office/officeart/2005/8/layout/list1"/>
    <dgm:cxn modelId="{D948727E-D1F0-4D36-8D1C-3B5E0627553B}" type="presParOf" srcId="{3CC0D97A-4F90-470C-88DE-69B3BDDFDC9D}" destId="{43163FD9-17B2-432F-8C39-A289C36212AB}" srcOrd="0" destOrd="0" presId="urn:microsoft.com/office/officeart/2005/8/layout/list1"/>
    <dgm:cxn modelId="{66515B1A-17F3-4FB5-A295-8C82B68181A2}" type="presParOf" srcId="{3CC0D97A-4F90-470C-88DE-69B3BDDFDC9D}" destId="{7CE3C234-7DC6-424C-B9FE-49227FB05F91}" srcOrd="1" destOrd="0" presId="urn:microsoft.com/office/officeart/2005/8/layout/list1"/>
    <dgm:cxn modelId="{D1575837-D5F2-4C1C-9300-E6AC1054EEE4}" type="presParOf" srcId="{1321A24B-91B1-4EB0-99E5-0DE010815F41}" destId="{8DB2950F-A3E2-4D25-8183-B0C89F119A68}" srcOrd="1" destOrd="0" presId="urn:microsoft.com/office/officeart/2005/8/layout/list1"/>
    <dgm:cxn modelId="{E955C528-708D-414F-BE9C-D8710C1B6623}" type="presParOf" srcId="{1321A24B-91B1-4EB0-99E5-0DE010815F41}" destId="{BC555EEB-7F15-419A-BF93-12DF98CE9C0C}" srcOrd="2" destOrd="0" presId="urn:microsoft.com/office/officeart/2005/8/layout/list1"/>
    <dgm:cxn modelId="{1EBC0E39-CEEE-4D78-A4F2-A5F296A85FDA}" type="presParOf" srcId="{1321A24B-91B1-4EB0-99E5-0DE010815F41}" destId="{0A2F2B43-B86C-4184-8E6C-60917F091FD5}" srcOrd="3" destOrd="0" presId="urn:microsoft.com/office/officeart/2005/8/layout/list1"/>
    <dgm:cxn modelId="{15CDCE46-3C87-43F1-8FE9-A5393F083887}" type="presParOf" srcId="{1321A24B-91B1-4EB0-99E5-0DE010815F41}" destId="{216DAA1D-9BFD-4FA9-BDA3-71C4C173A849}" srcOrd="4" destOrd="0" presId="urn:microsoft.com/office/officeart/2005/8/layout/list1"/>
    <dgm:cxn modelId="{0ED4B866-FA93-49DE-9B0E-F4A5D3E2DB7C}" type="presParOf" srcId="{216DAA1D-9BFD-4FA9-BDA3-71C4C173A849}" destId="{910D9074-042B-462E-A7FE-A647861D28B2}" srcOrd="0" destOrd="0" presId="urn:microsoft.com/office/officeart/2005/8/layout/list1"/>
    <dgm:cxn modelId="{F9DF046B-8916-49AD-92CD-479B8CE2B16E}" type="presParOf" srcId="{216DAA1D-9BFD-4FA9-BDA3-71C4C173A849}" destId="{978E7737-D524-430B-AAE8-216E79A1B69E}" srcOrd="1" destOrd="0" presId="urn:microsoft.com/office/officeart/2005/8/layout/list1"/>
    <dgm:cxn modelId="{7A005EF8-F2B2-491E-8913-81D4A2B42972}" type="presParOf" srcId="{1321A24B-91B1-4EB0-99E5-0DE010815F41}" destId="{7643C3E2-0BB3-406E-A1FF-8123C8F97D50}" srcOrd="5" destOrd="0" presId="urn:microsoft.com/office/officeart/2005/8/layout/list1"/>
    <dgm:cxn modelId="{2DB38FEC-0827-4C3F-9DEB-873A35CF8420}" type="presParOf" srcId="{1321A24B-91B1-4EB0-99E5-0DE010815F41}" destId="{47CD1F2C-F342-42BC-8EE2-ED3D60DD0A99}" srcOrd="6" destOrd="0" presId="urn:microsoft.com/office/officeart/2005/8/layout/list1"/>
    <dgm:cxn modelId="{B2D2B9F9-704F-4B5E-A682-0F206EEAC285}" type="presParOf" srcId="{1321A24B-91B1-4EB0-99E5-0DE010815F41}" destId="{D953E4F9-61E0-4DA9-9CA9-2556BB7DA922}" srcOrd="7" destOrd="0" presId="urn:microsoft.com/office/officeart/2005/8/layout/list1"/>
    <dgm:cxn modelId="{DC765718-1D22-4473-A9DD-BEE3ACD9367F}" type="presParOf" srcId="{1321A24B-91B1-4EB0-99E5-0DE010815F41}" destId="{5E7576E1-E57F-4291-B056-125F6E76294A}" srcOrd="8" destOrd="0" presId="urn:microsoft.com/office/officeart/2005/8/layout/list1"/>
    <dgm:cxn modelId="{C067D4A6-EF54-4E68-814C-52133E0C1889}" type="presParOf" srcId="{5E7576E1-E57F-4291-B056-125F6E76294A}" destId="{8A916DD8-284F-472C-B0A0-8737A62F8A33}" srcOrd="0" destOrd="0" presId="urn:microsoft.com/office/officeart/2005/8/layout/list1"/>
    <dgm:cxn modelId="{75DC943E-6D45-4E0E-ADDA-1C8002A145F3}" type="presParOf" srcId="{5E7576E1-E57F-4291-B056-125F6E76294A}" destId="{EEA303DB-CBF4-4010-A3E0-8C9E10479D7E}" srcOrd="1" destOrd="0" presId="urn:microsoft.com/office/officeart/2005/8/layout/list1"/>
    <dgm:cxn modelId="{E9E18E38-942F-4A0F-8F84-6D9B6A2B9B8A}" type="presParOf" srcId="{1321A24B-91B1-4EB0-99E5-0DE010815F41}" destId="{99AAD7FA-7FDF-4F89-9EFE-67484174CAF1}" srcOrd="9" destOrd="0" presId="urn:microsoft.com/office/officeart/2005/8/layout/list1"/>
    <dgm:cxn modelId="{8791FBBD-E4BF-4DCA-99D8-8EECD55B981B}" type="presParOf" srcId="{1321A24B-91B1-4EB0-99E5-0DE010815F41}" destId="{006B8DC5-0EB0-42CC-8CF4-905E9634D00B}" srcOrd="10" destOrd="0" presId="urn:microsoft.com/office/officeart/2005/8/layout/list1"/>
    <dgm:cxn modelId="{1BB7DF8B-2FBD-4F41-A324-76319D7C3ED1}" type="presParOf" srcId="{1321A24B-91B1-4EB0-99E5-0DE010815F41}" destId="{BD526BB6-583C-4E93-B1B6-1A101316F2AA}" srcOrd="11" destOrd="0" presId="urn:microsoft.com/office/officeart/2005/8/layout/list1"/>
    <dgm:cxn modelId="{016B5A48-6CFF-4354-81F5-991F9AE03D1B}" type="presParOf" srcId="{1321A24B-91B1-4EB0-99E5-0DE010815F41}" destId="{45C8DFBD-808F-4C48-9DFF-A74D3C869CA4}" srcOrd="12" destOrd="0" presId="urn:microsoft.com/office/officeart/2005/8/layout/list1"/>
    <dgm:cxn modelId="{6ED0800A-5825-408A-A97A-704EB090579F}" type="presParOf" srcId="{45C8DFBD-808F-4C48-9DFF-A74D3C869CA4}" destId="{A624D73A-698A-401B-AADE-918872A07F69}" srcOrd="0" destOrd="0" presId="urn:microsoft.com/office/officeart/2005/8/layout/list1"/>
    <dgm:cxn modelId="{6BB59D5F-4F91-4E00-88A2-AFEE5A693760}" type="presParOf" srcId="{45C8DFBD-808F-4C48-9DFF-A74D3C869CA4}" destId="{24DCD220-7A94-4B69-B9D5-ED0A5D834A73}" srcOrd="1" destOrd="0" presId="urn:microsoft.com/office/officeart/2005/8/layout/list1"/>
    <dgm:cxn modelId="{C154E7E1-8715-45C8-8D12-6ED337214055}" type="presParOf" srcId="{1321A24B-91B1-4EB0-99E5-0DE010815F41}" destId="{4571F631-8847-4E9B-B0CB-2FBF29FF3EEE}" srcOrd="13" destOrd="0" presId="urn:microsoft.com/office/officeart/2005/8/layout/list1"/>
    <dgm:cxn modelId="{16C8B9C8-F632-4E07-BA9C-81341FAFCFFB}" type="presParOf" srcId="{1321A24B-91B1-4EB0-99E5-0DE010815F41}" destId="{CCA06208-4601-4CDA-B944-748D0D28A0C8}" srcOrd="14" destOrd="0" presId="urn:microsoft.com/office/officeart/2005/8/layout/list1"/>
    <dgm:cxn modelId="{719696DB-6153-467B-9ABA-F97239AB0765}" type="presParOf" srcId="{1321A24B-91B1-4EB0-99E5-0DE010815F41}" destId="{384C6AF4-B87E-4236-B7C6-2064DDCB51BF}" srcOrd="15" destOrd="0" presId="urn:microsoft.com/office/officeart/2005/8/layout/list1"/>
    <dgm:cxn modelId="{6E621594-6415-45EB-ADBC-9A211F78238F}" type="presParOf" srcId="{1321A24B-91B1-4EB0-99E5-0DE010815F41}" destId="{0CA9AEDD-6455-46D7-B354-45CA16596610}" srcOrd="16" destOrd="0" presId="urn:microsoft.com/office/officeart/2005/8/layout/list1"/>
    <dgm:cxn modelId="{67C502C2-007A-4C61-B23C-FD95051FDD94}" type="presParOf" srcId="{0CA9AEDD-6455-46D7-B354-45CA16596610}" destId="{544B0531-EB07-4EB7-8949-2F3CBE88D98B}" srcOrd="0" destOrd="0" presId="urn:microsoft.com/office/officeart/2005/8/layout/list1"/>
    <dgm:cxn modelId="{8263EFBC-F6CA-4A76-A863-7866FFB29ACC}" type="presParOf" srcId="{0CA9AEDD-6455-46D7-B354-45CA16596610}" destId="{8AD092A3-DD11-4A52-88BD-26DA1D0B5EE1}" srcOrd="1" destOrd="0" presId="urn:microsoft.com/office/officeart/2005/8/layout/list1"/>
    <dgm:cxn modelId="{52FB5699-8B5B-40EC-8DF7-324A1552FF59}" type="presParOf" srcId="{1321A24B-91B1-4EB0-99E5-0DE010815F41}" destId="{B5FAE2E5-BB25-4B68-AECF-E282915968F3}" srcOrd="17" destOrd="0" presId="urn:microsoft.com/office/officeart/2005/8/layout/list1"/>
    <dgm:cxn modelId="{2300961F-5F2B-4D47-B1BA-C73850C86508}" type="presParOf" srcId="{1321A24B-91B1-4EB0-99E5-0DE010815F41}" destId="{9FEE604E-1DE4-4526-9D2E-5A44FBC20F9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89ADA-25CB-4766-BC2B-148C5EADBE8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73A734C5-51EA-48A7-A9C4-50A1CC3D231D}">
      <dgm:prSet phldrT="[Texto]" custT="1"/>
      <dgm:spPr/>
      <dgm:t>
        <a:bodyPr/>
        <a:lstStyle/>
        <a:p>
          <a:r>
            <a:rPr lang="pt-BR" sz="1800" b="1" dirty="0" smtClean="0">
              <a:latin typeface="Arial" panose="020B0604020202020204" pitchFamily="34" charset="0"/>
              <a:cs typeface="Arial" panose="020B0604020202020204" pitchFamily="34" charset="0"/>
            </a:rPr>
            <a:t>REGISTROS</a:t>
          </a:r>
          <a:endParaRPr lang="pt-BR" sz="1800" b="1" dirty="0">
            <a:latin typeface="Arial" panose="020B0604020202020204" pitchFamily="34" charset="0"/>
            <a:cs typeface="Arial" panose="020B0604020202020204" pitchFamily="34" charset="0"/>
          </a:endParaRPr>
        </a:p>
      </dgm:t>
    </dgm:pt>
    <dgm:pt modelId="{D73EFF11-FA10-45D9-9C70-663E228A6813}" type="parTrans" cxnId="{046D27F4-BFA9-48BD-B772-93A8C9FBE73F}">
      <dgm:prSet/>
      <dgm:spPr/>
      <dgm:t>
        <a:bodyPr/>
        <a:lstStyle/>
        <a:p>
          <a:endParaRPr lang="pt-BR"/>
        </a:p>
      </dgm:t>
    </dgm:pt>
    <dgm:pt modelId="{4399C538-E11C-4B40-82FB-2DF5FF4AEBC0}" type="sibTrans" cxnId="{046D27F4-BFA9-48BD-B772-93A8C9FBE73F}">
      <dgm:prSet/>
      <dgm:spPr/>
      <dgm:t>
        <a:bodyPr/>
        <a:lstStyle/>
        <a:p>
          <a:endParaRPr lang="pt-BR"/>
        </a:p>
      </dgm:t>
    </dgm:pt>
    <dgm:pt modelId="{A0D218F9-2B63-4885-AE70-16716ABCD0F7}">
      <dgm:prSet phldrT="[Texto]" custT="1"/>
      <dgm:spPr/>
      <dgm:t>
        <a:bodyPr/>
        <a:lstStyle/>
        <a:p>
          <a:r>
            <a:rPr lang="pt-BR" sz="2800" dirty="0" smtClean="0">
              <a:latin typeface="Arial" panose="020B0604020202020204" pitchFamily="34" charset="0"/>
              <a:cs typeface="Arial" panose="020B0604020202020204" pitchFamily="34" charset="0"/>
            </a:rPr>
            <a:t>Prontuários</a:t>
          </a:r>
          <a:endParaRPr lang="pt-BR" sz="2800" dirty="0">
            <a:latin typeface="Arial" panose="020B0604020202020204" pitchFamily="34" charset="0"/>
            <a:cs typeface="Arial" panose="020B0604020202020204" pitchFamily="34" charset="0"/>
          </a:endParaRPr>
        </a:p>
      </dgm:t>
    </dgm:pt>
    <dgm:pt modelId="{C8F10768-B550-4DB6-87D0-C93AA78A64BE}" type="parTrans" cxnId="{6A77ED7D-6671-4D02-B3C6-D40977B99664}">
      <dgm:prSet/>
      <dgm:spPr/>
      <dgm:t>
        <a:bodyPr/>
        <a:lstStyle/>
        <a:p>
          <a:endParaRPr lang="pt-BR"/>
        </a:p>
      </dgm:t>
    </dgm:pt>
    <dgm:pt modelId="{0403C4C9-C521-494F-9F97-08F4BA4F6D55}" type="sibTrans" cxnId="{6A77ED7D-6671-4D02-B3C6-D40977B99664}">
      <dgm:prSet/>
      <dgm:spPr/>
      <dgm:t>
        <a:bodyPr/>
        <a:lstStyle/>
        <a:p>
          <a:endParaRPr lang="pt-BR"/>
        </a:p>
      </dgm:t>
    </dgm:pt>
    <dgm:pt modelId="{A81649EA-E5AF-4EBB-98A0-180D1874A00A}">
      <dgm:prSet phldrT="[Texto]" custT="1"/>
      <dgm:spPr/>
      <dgm:t>
        <a:bodyPr/>
        <a:lstStyle/>
        <a:p>
          <a:r>
            <a:rPr lang="pt-BR" sz="2800" dirty="0" smtClean="0">
              <a:latin typeface="Arial" panose="020B0604020202020204" pitchFamily="34" charset="0"/>
              <a:cs typeface="Arial" panose="020B0604020202020204" pitchFamily="34" charset="0"/>
            </a:rPr>
            <a:t>Ficha Espelho</a:t>
          </a:r>
          <a:endParaRPr lang="pt-BR" sz="2800" dirty="0">
            <a:latin typeface="Arial" panose="020B0604020202020204" pitchFamily="34" charset="0"/>
            <a:cs typeface="Arial" panose="020B0604020202020204" pitchFamily="34" charset="0"/>
          </a:endParaRPr>
        </a:p>
      </dgm:t>
    </dgm:pt>
    <dgm:pt modelId="{EABCFB52-EB9B-42A3-8447-AAAE3545017C}" type="parTrans" cxnId="{1D9FE0D6-0CEB-4E96-B518-E2685EFBE739}">
      <dgm:prSet/>
      <dgm:spPr/>
      <dgm:t>
        <a:bodyPr/>
        <a:lstStyle/>
        <a:p>
          <a:endParaRPr lang="pt-BR"/>
        </a:p>
      </dgm:t>
    </dgm:pt>
    <dgm:pt modelId="{F6559C71-3ACB-442F-8858-08E513B27EE1}" type="sibTrans" cxnId="{1D9FE0D6-0CEB-4E96-B518-E2685EFBE739}">
      <dgm:prSet/>
      <dgm:spPr/>
      <dgm:t>
        <a:bodyPr/>
        <a:lstStyle/>
        <a:p>
          <a:endParaRPr lang="pt-BR"/>
        </a:p>
      </dgm:t>
    </dgm:pt>
    <dgm:pt modelId="{C2D92B5F-02B6-49A8-9B53-3938447F6735}">
      <dgm:prSet phldrT="[Texto]" custT="1"/>
      <dgm:spPr/>
      <dgm:t>
        <a:bodyPr/>
        <a:lstStyle/>
        <a:p>
          <a:r>
            <a:rPr lang="pt-BR" sz="2400" dirty="0" smtClean="0">
              <a:latin typeface="Arial" panose="020B0604020202020204" pitchFamily="34" charset="0"/>
              <a:cs typeface="Arial" panose="020B0604020202020204" pitchFamily="34" charset="0"/>
            </a:rPr>
            <a:t>Monitoramento e avaliação</a:t>
          </a:r>
          <a:endParaRPr lang="pt-BR" sz="2400" dirty="0">
            <a:latin typeface="Arial" panose="020B0604020202020204" pitchFamily="34" charset="0"/>
            <a:cs typeface="Arial" panose="020B0604020202020204" pitchFamily="34" charset="0"/>
          </a:endParaRPr>
        </a:p>
      </dgm:t>
    </dgm:pt>
    <dgm:pt modelId="{B99F62EA-B59E-40C7-9248-AFB60B706B54}" type="parTrans" cxnId="{665B11DB-34D6-496D-8507-157AC1A23A39}">
      <dgm:prSet/>
      <dgm:spPr/>
      <dgm:t>
        <a:bodyPr/>
        <a:lstStyle/>
        <a:p>
          <a:endParaRPr lang="pt-BR"/>
        </a:p>
      </dgm:t>
    </dgm:pt>
    <dgm:pt modelId="{1BC0A4F3-EBE2-4A68-88F7-8FE17114AD2B}" type="sibTrans" cxnId="{665B11DB-34D6-496D-8507-157AC1A23A39}">
      <dgm:prSet/>
      <dgm:spPr/>
      <dgm:t>
        <a:bodyPr/>
        <a:lstStyle/>
        <a:p>
          <a:endParaRPr lang="pt-BR"/>
        </a:p>
      </dgm:t>
    </dgm:pt>
    <dgm:pt modelId="{E71518F5-1E67-4996-9F23-09E69297F175}">
      <dgm:prSet phldrT="[Texto]"/>
      <dgm:spPr/>
      <dgm:t>
        <a:bodyPr/>
        <a:lstStyle/>
        <a:p>
          <a:endParaRPr lang="pt-BR" dirty="0" smtClean="0"/>
        </a:p>
        <a:p>
          <a:r>
            <a:rPr lang="pt-BR" dirty="0" smtClean="0">
              <a:latin typeface="Arial" panose="020B0604020202020204" pitchFamily="34" charset="0"/>
              <a:cs typeface="Arial" panose="020B0604020202020204" pitchFamily="34" charset="0"/>
            </a:rPr>
            <a:t>Planilha de coleta de dados </a:t>
          </a:r>
          <a:endParaRPr lang="pt-BR" dirty="0">
            <a:latin typeface="Arial" panose="020B0604020202020204" pitchFamily="34" charset="0"/>
            <a:cs typeface="Arial" panose="020B0604020202020204" pitchFamily="34" charset="0"/>
          </a:endParaRPr>
        </a:p>
      </dgm:t>
    </dgm:pt>
    <dgm:pt modelId="{E951DEFF-80A9-4A65-8843-3994094B7E38}" type="parTrans" cxnId="{A08B8CF0-31A3-4C5A-B5C4-D5164E96DB00}">
      <dgm:prSet/>
      <dgm:spPr/>
      <dgm:t>
        <a:bodyPr/>
        <a:lstStyle/>
        <a:p>
          <a:endParaRPr lang="pt-BR"/>
        </a:p>
      </dgm:t>
    </dgm:pt>
    <dgm:pt modelId="{E208AD91-C6B8-4B64-B116-9A405F9BBC37}" type="sibTrans" cxnId="{A08B8CF0-31A3-4C5A-B5C4-D5164E96DB00}">
      <dgm:prSet/>
      <dgm:spPr/>
      <dgm:t>
        <a:bodyPr/>
        <a:lstStyle/>
        <a:p>
          <a:endParaRPr lang="pt-BR"/>
        </a:p>
      </dgm:t>
    </dgm:pt>
    <dgm:pt modelId="{3E7804BC-8507-462E-AE12-A383944CD159}">
      <dgm:prSet/>
      <dgm:spPr/>
      <dgm:t>
        <a:bodyPr/>
        <a:lstStyle/>
        <a:p>
          <a:r>
            <a:rPr lang="pt-BR" dirty="0" smtClean="0"/>
            <a:t>Cadernos da Atenção Básica Hipertensão e Diabetes</a:t>
          </a:r>
          <a:endParaRPr lang="pt-BR" dirty="0"/>
        </a:p>
      </dgm:t>
    </dgm:pt>
    <dgm:pt modelId="{964A1AD8-D80D-47FA-8F43-B466F64DAB55}" type="parTrans" cxnId="{C26333BE-3E80-4D6E-A9FB-706C1EC09C3C}">
      <dgm:prSet/>
      <dgm:spPr/>
      <dgm:t>
        <a:bodyPr/>
        <a:lstStyle/>
        <a:p>
          <a:endParaRPr lang="pt-BR"/>
        </a:p>
      </dgm:t>
    </dgm:pt>
    <dgm:pt modelId="{023EAB8B-F3EE-48BA-A7CE-12BF944F94D5}" type="sibTrans" cxnId="{C26333BE-3E80-4D6E-A9FB-706C1EC09C3C}">
      <dgm:prSet/>
      <dgm:spPr/>
      <dgm:t>
        <a:bodyPr/>
        <a:lstStyle/>
        <a:p>
          <a:endParaRPr lang="pt-BR"/>
        </a:p>
      </dgm:t>
    </dgm:pt>
    <dgm:pt modelId="{D47327B4-4CDA-478E-B432-098823311036}" type="pres">
      <dgm:prSet presAssocID="{D4789ADA-25CB-4766-BC2B-148C5EADBE8F}" presName="list" presStyleCnt="0">
        <dgm:presLayoutVars>
          <dgm:dir/>
          <dgm:animLvl val="lvl"/>
        </dgm:presLayoutVars>
      </dgm:prSet>
      <dgm:spPr/>
      <dgm:t>
        <a:bodyPr/>
        <a:lstStyle/>
        <a:p>
          <a:endParaRPr lang="pt-BR"/>
        </a:p>
      </dgm:t>
    </dgm:pt>
    <dgm:pt modelId="{04C9FA22-FFE8-42AC-9E93-1D8F3710DF40}" type="pres">
      <dgm:prSet presAssocID="{73A734C5-51EA-48A7-A9C4-50A1CC3D231D}" presName="posSpace" presStyleCnt="0"/>
      <dgm:spPr/>
    </dgm:pt>
    <dgm:pt modelId="{21CE628C-8139-43D4-9DE8-807F4D0A3443}" type="pres">
      <dgm:prSet presAssocID="{73A734C5-51EA-48A7-A9C4-50A1CC3D231D}" presName="vertFlow" presStyleCnt="0"/>
      <dgm:spPr/>
    </dgm:pt>
    <dgm:pt modelId="{CA0C8355-7612-42A9-8094-50B8F17D624D}" type="pres">
      <dgm:prSet presAssocID="{73A734C5-51EA-48A7-A9C4-50A1CC3D231D}" presName="topSpace" presStyleCnt="0"/>
      <dgm:spPr/>
    </dgm:pt>
    <dgm:pt modelId="{7833411C-834C-40A3-8D9C-EB09E7F3E864}" type="pres">
      <dgm:prSet presAssocID="{73A734C5-51EA-48A7-A9C4-50A1CC3D231D}" presName="firstComp" presStyleCnt="0"/>
      <dgm:spPr/>
    </dgm:pt>
    <dgm:pt modelId="{AA366E16-18B9-4299-BBAB-C23397A7D9CA}" type="pres">
      <dgm:prSet presAssocID="{73A734C5-51EA-48A7-A9C4-50A1CC3D231D}" presName="firstChild" presStyleLbl="bgAccFollowNode1" presStyleIdx="0" presStyleCnt="4"/>
      <dgm:spPr/>
      <dgm:t>
        <a:bodyPr/>
        <a:lstStyle/>
        <a:p>
          <a:endParaRPr lang="pt-BR"/>
        </a:p>
      </dgm:t>
    </dgm:pt>
    <dgm:pt modelId="{1B58C869-6E66-4CA9-955F-82124EE8D3B6}" type="pres">
      <dgm:prSet presAssocID="{73A734C5-51EA-48A7-A9C4-50A1CC3D231D}" presName="firstChildTx" presStyleLbl="bgAccFollowNode1" presStyleIdx="0" presStyleCnt="4">
        <dgm:presLayoutVars>
          <dgm:bulletEnabled val="1"/>
        </dgm:presLayoutVars>
      </dgm:prSet>
      <dgm:spPr/>
      <dgm:t>
        <a:bodyPr/>
        <a:lstStyle/>
        <a:p>
          <a:endParaRPr lang="pt-BR"/>
        </a:p>
      </dgm:t>
    </dgm:pt>
    <dgm:pt modelId="{BBFA6689-D93C-45E2-A533-CCEC80353E8C}" type="pres">
      <dgm:prSet presAssocID="{A81649EA-E5AF-4EBB-98A0-180D1874A00A}" presName="comp" presStyleCnt="0"/>
      <dgm:spPr/>
    </dgm:pt>
    <dgm:pt modelId="{C13BDCFC-1067-462D-BAA3-AB1BAA733F52}" type="pres">
      <dgm:prSet presAssocID="{A81649EA-E5AF-4EBB-98A0-180D1874A00A}" presName="child" presStyleLbl="bgAccFollowNode1" presStyleIdx="1" presStyleCnt="4"/>
      <dgm:spPr/>
      <dgm:t>
        <a:bodyPr/>
        <a:lstStyle/>
        <a:p>
          <a:endParaRPr lang="pt-BR"/>
        </a:p>
      </dgm:t>
    </dgm:pt>
    <dgm:pt modelId="{E3183B5A-87F2-4AEB-99DE-49C27914684A}" type="pres">
      <dgm:prSet presAssocID="{A81649EA-E5AF-4EBB-98A0-180D1874A00A}" presName="childTx" presStyleLbl="bgAccFollowNode1" presStyleIdx="1" presStyleCnt="4">
        <dgm:presLayoutVars>
          <dgm:bulletEnabled val="1"/>
        </dgm:presLayoutVars>
      </dgm:prSet>
      <dgm:spPr/>
      <dgm:t>
        <a:bodyPr/>
        <a:lstStyle/>
        <a:p>
          <a:endParaRPr lang="pt-BR"/>
        </a:p>
      </dgm:t>
    </dgm:pt>
    <dgm:pt modelId="{25D9BC09-EBC9-43FC-91B6-A4359E36077F}" type="pres">
      <dgm:prSet presAssocID="{73A734C5-51EA-48A7-A9C4-50A1CC3D231D}" presName="negSpace" presStyleCnt="0"/>
      <dgm:spPr/>
    </dgm:pt>
    <dgm:pt modelId="{B670ABE8-DDA2-4FA1-B8CA-040103B88288}" type="pres">
      <dgm:prSet presAssocID="{73A734C5-51EA-48A7-A9C4-50A1CC3D231D}" presName="circle" presStyleLbl="node1" presStyleIdx="0" presStyleCnt="2" custScaleX="114962" custLinFactNeighborX="-1464"/>
      <dgm:spPr/>
      <dgm:t>
        <a:bodyPr/>
        <a:lstStyle/>
        <a:p>
          <a:endParaRPr lang="pt-BR"/>
        </a:p>
      </dgm:t>
    </dgm:pt>
    <dgm:pt modelId="{A0575A16-7084-491B-8EBA-E65F88062514}" type="pres">
      <dgm:prSet presAssocID="{4399C538-E11C-4B40-82FB-2DF5FF4AEBC0}" presName="transSpace" presStyleCnt="0"/>
      <dgm:spPr/>
    </dgm:pt>
    <dgm:pt modelId="{B3B81682-F605-406F-9A66-E62F65F2616F}" type="pres">
      <dgm:prSet presAssocID="{C2D92B5F-02B6-49A8-9B53-3938447F6735}" presName="posSpace" presStyleCnt="0"/>
      <dgm:spPr/>
    </dgm:pt>
    <dgm:pt modelId="{F73498ED-96C3-441C-80B2-3B13ACC66FEB}" type="pres">
      <dgm:prSet presAssocID="{C2D92B5F-02B6-49A8-9B53-3938447F6735}" presName="vertFlow" presStyleCnt="0"/>
      <dgm:spPr/>
    </dgm:pt>
    <dgm:pt modelId="{FC9E2695-8C9B-4D78-8141-3DE307B422E1}" type="pres">
      <dgm:prSet presAssocID="{C2D92B5F-02B6-49A8-9B53-3938447F6735}" presName="topSpace" presStyleCnt="0"/>
      <dgm:spPr/>
    </dgm:pt>
    <dgm:pt modelId="{B54E3ED4-6F5E-4387-A7F1-0D2B07306CBF}" type="pres">
      <dgm:prSet presAssocID="{C2D92B5F-02B6-49A8-9B53-3938447F6735}" presName="firstComp" presStyleCnt="0"/>
      <dgm:spPr/>
    </dgm:pt>
    <dgm:pt modelId="{1A0990E6-6DE8-41B2-B6C2-EBE11FDA4DEE}" type="pres">
      <dgm:prSet presAssocID="{C2D92B5F-02B6-49A8-9B53-3938447F6735}" presName="firstChild" presStyleLbl="bgAccFollowNode1" presStyleIdx="2" presStyleCnt="4"/>
      <dgm:spPr/>
      <dgm:t>
        <a:bodyPr/>
        <a:lstStyle/>
        <a:p>
          <a:endParaRPr lang="pt-BR"/>
        </a:p>
      </dgm:t>
    </dgm:pt>
    <dgm:pt modelId="{C46D4CD3-0797-40AF-B499-5CF844725C69}" type="pres">
      <dgm:prSet presAssocID="{C2D92B5F-02B6-49A8-9B53-3938447F6735}" presName="firstChildTx" presStyleLbl="bgAccFollowNode1" presStyleIdx="2" presStyleCnt="4">
        <dgm:presLayoutVars>
          <dgm:bulletEnabled val="1"/>
        </dgm:presLayoutVars>
      </dgm:prSet>
      <dgm:spPr/>
      <dgm:t>
        <a:bodyPr/>
        <a:lstStyle/>
        <a:p>
          <a:endParaRPr lang="pt-BR"/>
        </a:p>
      </dgm:t>
    </dgm:pt>
    <dgm:pt modelId="{2FC97CFA-06A6-4227-861C-4AF481FF9C2A}" type="pres">
      <dgm:prSet presAssocID="{3E7804BC-8507-462E-AE12-A383944CD159}" presName="comp" presStyleCnt="0"/>
      <dgm:spPr/>
    </dgm:pt>
    <dgm:pt modelId="{7B086A68-D0BF-450A-98EC-81348F2160E0}" type="pres">
      <dgm:prSet presAssocID="{3E7804BC-8507-462E-AE12-A383944CD159}" presName="child" presStyleLbl="bgAccFollowNode1" presStyleIdx="3" presStyleCnt="4"/>
      <dgm:spPr/>
      <dgm:t>
        <a:bodyPr/>
        <a:lstStyle/>
        <a:p>
          <a:endParaRPr lang="pt-BR"/>
        </a:p>
      </dgm:t>
    </dgm:pt>
    <dgm:pt modelId="{C5B3BDC3-2F25-4CE6-B810-172B93159295}" type="pres">
      <dgm:prSet presAssocID="{3E7804BC-8507-462E-AE12-A383944CD159}" presName="childTx" presStyleLbl="bgAccFollowNode1" presStyleIdx="3" presStyleCnt="4">
        <dgm:presLayoutVars>
          <dgm:bulletEnabled val="1"/>
        </dgm:presLayoutVars>
      </dgm:prSet>
      <dgm:spPr/>
      <dgm:t>
        <a:bodyPr/>
        <a:lstStyle/>
        <a:p>
          <a:endParaRPr lang="pt-BR"/>
        </a:p>
      </dgm:t>
    </dgm:pt>
    <dgm:pt modelId="{57052862-E02A-41C2-980A-911FF72C6AFB}" type="pres">
      <dgm:prSet presAssocID="{C2D92B5F-02B6-49A8-9B53-3938447F6735}" presName="negSpace" presStyleCnt="0"/>
      <dgm:spPr/>
    </dgm:pt>
    <dgm:pt modelId="{99D75CC3-C9AE-494C-84BD-8E56945044C7}" type="pres">
      <dgm:prSet presAssocID="{C2D92B5F-02B6-49A8-9B53-3938447F6735}" presName="circle" presStyleLbl="node1" presStyleIdx="1" presStyleCnt="2" custScaleX="105858"/>
      <dgm:spPr/>
      <dgm:t>
        <a:bodyPr/>
        <a:lstStyle/>
        <a:p>
          <a:endParaRPr lang="pt-BR"/>
        </a:p>
      </dgm:t>
    </dgm:pt>
  </dgm:ptLst>
  <dgm:cxnLst>
    <dgm:cxn modelId="{835425DD-5271-456F-8A70-9923717738D9}" type="presOf" srcId="{A81649EA-E5AF-4EBB-98A0-180D1874A00A}" destId="{E3183B5A-87F2-4AEB-99DE-49C27914684A}" srcOrd="1" destOrd="0" presId="urn:microsoft.com/office/officeart/2005/8/layout/hList9"/>
    <dgm:cxn modelId="{1D9FE0D6-0CEB-4E96-B518-E2685EFBE739}" srcId="{73A734C5-51EA-48A7-A9C4-50A1CC3D231D}" destId="{A81649EA-E5AF-4EBB-98A0-180D1874A00A}" srcOrd="1" destOrd="0" parTransId="{EABCFB52-EB9B-42A3-8447-AAAE3545017C}" sibTransId="{F6559C71-3ACB-442F-8858-08E513B27EE1}"/>
    <dgm:cxn modelId="{C26333BE-3E80-4D6E-A9FB-706C1EC09C3C}" srcId="{C2D92B5F-02B6-49A8-9B53-3938447F6735}" destId="{3E7804BC-8507-462E-AE12-A383944CD159}" srcOrd="1" destOrd="0" parTransId="{964A1AD8-D80D-47FA-8F43-B466F64DAB55}" sibTransId="{023EAB8B-F3EE-48BA-A7CE-12BF944F94D5}"/>
    <dgm:cxn modelId="{14D503DD-F23F-439D-9916-2FC67B10E650}" type="presOf" srcId="{3E7804BC-8507-462E-AE12-A383944CD159}" destId="{C5B3BDC3-2F25-4CE6-B810-172B93159295}" srcOrd="1" destOrd="0" presId="urn:microsoft.com/office/officeart/2005/8/layout/hList9"/>
    <dgm:cxn modelId="{22333EC9-C516-4FCF-973C-E1A636945A1C}" type="presOf" srcId="{A81649EA-E5AF-4EBB-98A0-180D1874A00A}" destId="{C13BDCFC-1067-462D-BAA3-AB1BAA733F52}" srcOrd="0" destOrd="0" presId="urn:microsoft.com/office/officeart/2005/8/layout/hList9"/>
    <dgm:cxn modelId="{80B116D6-EE11-4519-A17C-37337F60716D}" type="presOf" srcId="{A0D218F9-2B63-4885-AE70-16716ABCD0F7}" destId="{1B58C869-6E66-4CA9-955F-82124EE8D3B6}" srcOrd="1" destOrd="0" presId="urn:microsoft.com/office/officeart/2005/8/layout/hList9"/>
    <dgm:cxn modelId="{1136BF74-B6AC-4FBC-8B9B-A64FB416D842}" type="presOf" srcId="{D4789ADA-25CB-4766-BC2B-148C5EADBE8F}" destId="{D47327B4-4CDA-478E-B432-098823311036}" srcOrd="0" destOrd="0" presId="urn:microsoft.com/office/officeart/2005/8/layout/hList9"/>
    <dgm:cxn modelId="{010C6B62-2B19-4561-8E9C-673886858EF6}" type="presOf" srcId="{C2D92B5F-02B6-49A8-9B53-3938447F6735}" destId="{99D75CC3-C9AE-494C-84BD-8E56945044C7}" srcOrd="0" destOrd="0" presId="urn:microsoft.com/office/officeart/2005/8/layout/hList9"/>
    <dgm:cxn modelId="{BED7D3F5-8AA0-4C0A-812C-73C359F72A9F}" type="presOf" srcId="{E71518F5-1E67-4996-9F23-09E69297F175}" destId="{C46D4CD3-0797-40AF-B499-5CF844725C69}" srcOrd="1" destOrd="0" presId="urn:microsoft.com/office/officeart/2005/8/layout/hList9"/>
    <dgm:cxn modelId="{665B11DB-34D6-496D-8507-157AC1A23A39}" srcId="{D4789ADA-25CB-4766-BC2B-148C5EADBE8F}" destId="{C2D92B5F-02B6-49A8-9B53-3938447F6735}" srcOrd="1" destOrd="0" parTransId="{B99F62EA-B59E-40C7-9248-AFB60B706B54}" sibTransId="{1BC0A4F3-EBE2-4A68-88F7-8FE17114AD2B}"/>
    <dgm:cxn modelId="{90A2E564-55B7-48A4-8DDD-1CE01DDBEBB7}" type="presOf" srcId="{A0D218F9-2B63-4885-AE70-16716ABCD0F7}" destId="{AA366E16-18B9-4299-BBAB-C23397A7D9CA}" srcOrd="0" destOrd="0" presId="urn:microsoft.com/office/officeart/2005/8/layout/hList9"/>
    <dgm:cxn modelId="{56DFF2F5-D6DB-4873-A1DA-936AC6189536}" type="presOf" srcId="{73A734C5-51EA-48A7-A9C4-50A1CC3D231D}" destId="{B670ABE8-DDA2-4FA1-B8CA-040103B88288}" srcOrd="0" destOrd="0" presId="urn:microsoft.com/office/officeart/2005/8/layout/hList9"/>
    <dgm:cxn modelId="{A08B8CF0-31A3-4C5A-B5C4-D5164E96DB00}" srcId="{C2D92B5F-02B6-49A8-9B53-3938447F6735}" destId="{E71518F5-1E67-4996-9F23-09E69297F175}" srcOrd="0" destOrd="0" parTransId="{E951DEFF-80A9-4A65-8843-3994094B7E38}" sibTransId="{E208AD91-C6B8-4B64-B116-9A405F9BBC37}"/>
    <dgm:cxn modelId="{28791DF8-1F6A-42AF-8C61-0E340EEA517B}" type="presOf" srcId="{E71518F5-1E67-4996-9F23-09E69297F175}" destId="{1A0990E6-6DE8-41B2-B6C2-EBE11FDA4DEE}" srcOrd="0" destOrd="0" presId="urn:microsoft.com/office/officeart/2005/8/layout/hList9"/>
    <dgm:cxn modelId="{29597916-D559-45C8-B309-97D1C583787B}" type="presOf" srcId="{3E7804BC-8507-462E-AE12-A383944CD159}" destId="{7B086A68-D0BF-450A-98EC-81348F2160E0}" srcOrd="0" destOrd="0" presId="urn:microsoft.com/office/officeart/2005/8/layout/hList9"/>
    <dgm:cxn modelId="{6A77ED7D-6671-4D02-B3C6-D40977B99664}" srcId="{73A734C5-51EA-48A7-A9C4-50A1CC3D231D}" destId="{A0D218F9-2B63-4885-AE70-16716ABCD0F7}" srcOrd="0" destOrd="0" parTransId="{C8F10768-B550-4DB6-87D0-C93AA78A64BE}" sibTransId="{0403C4C9-C521-494F-9F97-08F4BA4F6D55}"/>
    <dgm:cxn modelId="{046D27F4-BFA9-48BD-B772-93A8C9FBE73F}" srcId="{D4789ADA-25CB-4766-BC2B-148C5EADBE8F}" destId="{73A734C5-51EA-48A7-A9C4-50A1CC3D231D}" srcOrd="0" destOrd="0" parTransId="{D73EFF11-FA10-45D9-9C70-663E228A6813}" sibTransId="{4399C538-E11C-4B40-82FB-2DF5FF4AEBC0}"/>
    <dgm:cxn modelId="{F1A8DBDE-CC95-4B24-8C09-3532F1591FA2}" type="presParOf" srcId="{D47327B4-4CDA-478E-B432-098823311036}" destId="{04C9FA22-FFE8-42AC-9E93-1D8F3710DF40}" srcOrd="0" destOrd="0" presId="urn:microsoft.com/office/officeart/2005/8/layout/hList9"/>
    <dgm:cxn modelId="{130DAADE-C25C-480D-841B-6FBF7C302EED}" type="presParOf" srcId="{D47327B4-4CDA-478E-B432-098823311036}" destId="{21CE628C-8139-43D4-9DE8-807F4D0A3443}" srcOrd="1" destOrd="0" presId="urn:microsoft.com/office/officeart/2005/8/layout/hList9"/>
    <dgm:cxn modelId="{40E45FC6-2071-4B14-B61A-3FA3B6386EF2}" type="presParOf" srcId="{21CE628C-8139-43D4-9DE8-807F4D0A3443}" destId="{CA0C8355-7612-42A9-8094-50B8F17D624D}" srcOrd="0" destOrd="0" presId="urn:microsoft.com/office/officeart/2005/8/layout/hList9"/>
    <dgm:cxn modelId="{81AC3E81-1FAC-477B-9DE4-129AE3A48752}" type="presParOf" srcId="{21CE628C-8139-43D4-9DE8-807F4D0A3443}" destId="{7833411C-834C-40A3-8D9C-EB09E7F3E864}" srcOrd="1" destOrd="0" presId="urn:microsoft.com/office/officeart/2005/8/layout/hList9"/>
    <dgm:cxn modelId="{CDA3BFEB-431C-4BE5-9E80-FA8AEEE0FDC9}" type="presParOf" srcId="{7833411C-834C-40A3-8D9C-EB09E7F3E864}" destId="{AA366E16-18B9-4299-BBAB-C23397A7D9CA}" srcOrd="0" destOrd="0" presId="urn:microsoft.com/office/officeart/2005/8/layout/hList9"/>
    <dgm:cxn modelId="{91A0FF95-0C41-49C7-9B17-0192976BEABE}" type="presParOf" srcId="{7833411C-834C-40A3-8D9C-EB09E7F3E864}" destId="{1B58C869-6E66-4CA9-955F-82124EE8D3B6}" srcOrd="1" destOrd="0" presId="urn:microsoft.com/office/officeart/2005/8/layout/hList9"/>
    <dgm:cxn modelId="{882C3EBD-0123-489B-BF0F-F727AE1D7D15}" type="presParOf" srcId="{21CE628C-8139-43D4-9DE8-807F4D0A3443}" destId="{BBFA6689-D93C-45E2-A533-CCEC80353E8C}" srcOrd="2" destOrd="0" presId="urn:microsoft.com/office/officeart/2005/8/layout/hList9"/>
    <dgm:cxn modelId="{1A70230C-4C05-4F12-85C3-58B7517BD525}" type="presParOf" srcId="{BBFA6689-D93C-45E2-A533-CCEC80353E8C}" destId="{C13BDCFC-1067-462D-BAA3-AB1BAA733F52}" srcOrd="0" destOrd="0" presId="urn:microsoft.com/office/officeart/2005/8/layout/hList9"/>
    <dgm:cxn modelId="{9F361114-F9F6-4F26-929A-C5F66F9A36B6}" type="presParOf" srcId="{BBFA6689-D93C-45E2-A533-CCEC80353E8C}" destId="{E3183B5A-87F2-4AEB-99DE-49C27914684A}" srcOrd="1" destOrd="0" presId="urn:microsoft.com/office/officeart/2005/8/layout/hList9"/>
    <dgm:cxn modelId="{1F7DB0C9-E9B1-49DD-B1C1-93EBECFF2273}" type="presParOf" srcId="{D47327B4-4CDA-478E-B432-098823311036}" destId="{25D9BC09-EBC9-43FC-91B6-A4359E36077F}" srcOrd="2" destOrd="0" presId="urn:microsoft.com/office/officeart/2005/8/layout/hList9"/>
    <dgm:cxn modelId="{DC4E3CCD-BCDA-44F9-911C-2A28ED42B25C}" type="presParOf" srcId="{D47327B4-4CDA-478E-B432-098823311036}" destId="{B670ABE8-DDA2-4FA1-B8CA-040103B88288}" srcOrd="3" destOrd="0" presId="urn:microsoft.com/office/officeart/2005/8/layout/hList9"/>
    <dgm:cxn modelId="{C006B48E-4976-4142-8B02-840EBA42D508}" type="presParOf" srcId="{D47327B4-4CDA-478E-B432-098823311036}" destId="{A0575A16-7084-491B-8EBA-E65F88062514}" srcOrd="4" destOrd="0" presId="urn:microsoft.com/office/officeart/2005/8/layout/hList9"/>
    <dgm:cxn modelId="{45919A33-9928-4F3A-8DFE-A2B7AF7AA0A7}" type="presParOf" srcId="{D47327B4-4CDA-478E-B432-098823311036}" destId="{B3B81682-F605-406F-9A66-E62F65F2616F}" srcOrd="5" destOrd="0" presId="urn:microsoft.com/office/officeart/2005/8/layout/hList9"/>
    <dgm:cxn modelId="{FAD7CC08-097E-4E05-AB39-E89726C607E3}" type="presParOf" srcId="{D47327B4-4CDA-478E-B432-098823311036}" destId="{F73498ED-96C3-441C-80B2-3B13ACC66FEB}" srcOrd="6" destOrd="0" presId="urn:microsoft.com/office/officeart/2005/8/layout/hList9"/>
    <dgm:cxn modelId="{0CFC0FE5-92F4-4256-B853-B149F843D572}" type="presParOf" srcId="{F73498ED-96C3-441C-80B2-3B13ACC66FEB}" destId="{FC9E2695-8C9B-4D78-8141-3DE307B422E1}" srcOrd="0" destOrd="0" presId="urn:microsoft.com/office/officeart/2005/8/layout/hList9"/>
    <dgm:cxn modelId="{A388AAB7-C040-475B-BB7F-D7DDA03EE742}" type="presParOf" srcId="{F73498ED-96C3-441C-80B2-3B13ACC66FEB}" destId="{B54E3ED4-6F5E-4387-A7F1-0D2B07306CBF}" srcOrd="1" destOrd="0" presId="urn:microsoft.com/office/officeart/2005/8/layout/hList9"/>
    <dgm:cxn modelId="{DBDA6936-2962-4D32-8673-B85464715A14}" type="presParOf" srcId="{B54E3ED4-6F5E-4387-A7F1-0D2B07306CBF}" destId="{1A0990E6-6DE8-41B2-B6C2-EBE11FDA4DEE}" srcOrd="0" destOrd="0" presId="urn:microsoft.com/office/officeart/2005/8/layout/hList9"/>
    <dgm:cxn modelId="{F6E74EF5-0F07-4A62-AD39-CD84E06E0294}" type="presParOf" srcId="{B54E3ED4-6F5E-4387-A7F1-0D2B07306CBF}" destId="{C46D4CD3-0797-40AF-B499-5CF844725C69}" srcOrd="1" destOrd="0" presId="urn:microsoft.com/office/officeart/2005/8/layout/hList9"/>
    <dgm:cxn modelId="{3A956CAF-C9E3-47BC-BBF8-2C6A05ADCCED}" type="presParOf" srcId="{F73498ED-96C3-441C-80B2-3B13ACC66FEB}" destId="{2FC97CFA-06A6-4227-861C-4AF481FF9C2A}" srcOrd="2" destOrd="0" presId="urn:microsoft.com/office/officeart/2005/8/layout/hList9"/>
    <dgm:cxn modelId="{20DEBADC-B3A1-4D9A-BFF0-34A00451EB5B}" type="presParOf" srcId="{2FC97CFA-06A6-4227-861C-4AF481FF9C2A}" destId="{7B086A68-D0BF-450A-98EC-81348F2160E0}" srcOrd="0" destOrd="0" presId="urn:microsoft.com/office/officeart/2005/8/layout/hList9"/>
    <dgm:cxn modelId="{9A8C5B7F-ADA6-4607-8838-EFD2FA14B614}" type="presParOf" srcId="{2FC97CFA-06A6-4227-861C-4AF481FF9C2A}" destId="{C5B3BDC3-2F25-4CE6-B810-172B93159295}" srcOrd="1" destOrd="0" presId="urn:microsoft.com/office/officeart/2005/8/layout/hList9"/>
    <dgm:cxn modelId="{7AB0FE86-8012-42B4-B889-6363A5A9A45B}" type="presParOf" srcId="{D47327B4-4CDA-478E-B432-098823311036}" destId="{57052862-E02A-41C2-980A-911FF72C6AFB}" srcOrd="7" destOrd="0" presId="urn:microsoft.com/office/officeart/2005/8/layout/hList9"/>
    <dgm:cxn modelId="{AFD9622B-2B4F-4E2B-AD51-96C7260F92F3}" type="presParOf" srcId="{D47327B4-4CDA-478E-B432-098823311036}" destId="{99D75CC3-C9AE-494C-84BD-8E56945044C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55EEB-7F15-419A-BF93-12DF98CE9C0C}">
      <dsp:nvSpPr>
        <dsp:cNvPr id="0" name=""/>
        <dsp:cNvSpPr/>
      </dsp:nvSpPr>
      <dsp:spPr>
        <a:xfrm>
          <a:off x="0" y="625282"/>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3C234-7DC6-424C-B9FE-49227FB05F91}">
      <dsp:nvSpPr>
        <dsp:cNvPr id="0" name=""/>
        <dsp:cNvSpPr/>
      </dsp:nvSpPr>
      <dsp:spPr>
        <a:xfrm>
          <a:off x="519839" y="167223"/>
          <a:ext cx="7277752" cy="53185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ctr" defTabSz="1778000">
            <a:lnSpc>
              <a:spcPct val="90000"/>
            </a:lnSpc>
            <a:spcBef>
              <a:spcPct val="0"/>
            </a:spcBef>
            <a:spcAft>
              <a:spcPct val="35000"/>
            </a:spcAft>
          </a:pPr>
          <a:r>
            <a:rPr lang="pt-BR" sz="4000" b="1" kern="1200" dirty="0" smtClean="0">
              <a:latin typeface="Arial" panose="020B0604020202020204" pitchFamily="34" charset="0"/>
              <a:cs typeface="Arial" panose="020B0604020202020204" pitchFamily="34" charset="0"/>
            </a:rPr>
            <a:t>Quatro Eixos Pedagógicos </a:t>
          </a:r>
          <a:endParaRPr lang="pt-BR" sz="4000" b="1" kern="1200" dirty="0">
            <a:latin typeface="Arial" panose="020B0604020202020204" pitchFamily="34" charset="0"/>
            <a:cs typeface="Arial" panose="020B0604020202020204" pitchFamily="34" charset="0"/>
          </a:endParaRPr>
        </a:p>
      </dsp:txBody>
      <dsp:txXfrm>
        <a:off x="545802" y="193186"/>
        <a:ext cx="7225826" cy="479932"/>
      </dsp:txXfrm>
    </dsp:sp>
    <dsp:sp modelId="{47CD1F2C-F342-42BC-8EE2-ED3D60DD0A99}">
      <dsp:nvSpPr>
        <dsp:cNvPr id="0" name=""/>
        <dsp:cNvSpPr/>
      </dsp:nvSpPr>
      <dsp:spPr>
        <a:xfrm>
          <a:off x="0" y="1485767"/>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8E7737-D524-430B-AAE8-216E79A1B69E}">
      <dsp:nvSpPr>
        <dsp:cNvPr id="0" name=""/>
        <dsp:cNvSpPr/>
      </dsp:nvSpPr>
      <dsp:spPr>
        <a:xfrm>
          <a:off x="519839" y="778282"/>
          <a:ext cx="7277752" cy="78128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Monitoramento e </a:t>
          </a:r>
          <a:r>
            <a:rPr lang="pt-BR" sz="3200" kern="1200" dirty="0" smtClean="0">
              <a:latin typeface="Arial" panose="020B0604020202020204" pitchFamily="34" charset="0"/>
              <a:cs typeface="Arial" panose="020B0604020202020204" pitchFamily="34" charset="0"/>
            </a:rPr>
            <a:t>Avaliação</a:t>
          </a:r>
          <a:endParaRPr lang="pt-BR" sz="3200" kern="1200" dirty="0">
            <a:latin typeface="Arial" panose="020B0604020202020204" pitchFamily="34" charset="0"/>
            <a:cs typeface="Arial" panose="020B0604020202020204" pitchFamily="34" charset="0"/>
          </a:endParaRPr>
        </a:p>
      </dsp:txBody>
      <dsp:txXfrm>
        <a:off x="557978" y="816421"/>
        <a:ext cx="7201474" cy="705007"/>
      </dsp:txXfrm>
    </dsp:sp>
    <dsp:sp modelId="{006B8DC5-0EB0-42CC-8CF4-905E9634D00B}">
      <dsp:nvSpPr>
        <dsp:cNvPr id="0" name=""/>
        <dsp:cNvSpPr/>
      </dsp:nvSpPr>
      <dsp:spPr>
        <a:xfrm>
          <a:off x="0" y="2390082"/>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303DB-CBF4-4010-A3E0-8C9E10479D7E}">
      <dsp:nvSpPr>
        <dsp:cNvPr id="0" name=""/>
        <dsp:cNvSpPr/>
      </dsp:nvSpPr>
      <dsp:spPr>
        <a:xfrm>
          <a:off x="519839" y="1638767"/>
          <a:ext cx="7277752" cy="825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Engajamento Público</a:t>
          </a:r>
          <a:endParaRPr lang="pt-BR" sz="3200" kern="1200" dirty="0">
            <a:latin typeface="Arial" panose="020B0604020202020204" pitchFamily="34" charset="0"/>
            <a:cs typeface="Arial" panose="020B0604020202020204" pitchFamily="34" charset="0"/>
          </a:endParaRPr>
        </a:p>
      </dsp:txBody>
      <dsp:txXfrm>
        <a:off x="560118" y="1679046"/>
        <a:ext cx="7197194" cy="744556"/>
      </dsp:txXfrm>
    </dsp:sp>
    <dsp:sp modelId="{CCA06208-4601-4CDA-B944-748D0D28A0C8}">
      <dsp:nvSpPr>
        <dsp:cNvPr id="0" name=""/>
        <dsp:cNvSpPr/>
      </dsp:nvSpPr>
      <dsp:spPr>
        <a:xfrm>
          <a:off x="0" y="3150967"/>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CD220-7A94-4B69-B9D5-ED0A5D834A73}">
      <dsp:nvSpPr>
        <dsp:cNvPr id="0" name=""/>
        <dsp:cNvSpPr/>
      </dsp:nvSpPr>
      <dsp:spPr>
        <a:xfrm>
          <a:off x="519839" y="2543082"/>
          <a:ext cx="7277752" cy="68168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Organização e Gestão do Serviço</a:t>
          </a:r>
          <a:endParaRPr lang="pt-BR" sz="3200" kern="1200" dirty="0">
            <a:latin typeface="Arial" panose="020B0604020202020204" pitchFamily="34" charset="0"/>
            <a:cs typeface="Arial" panose="020B0604020202020204" pitchFamily="34" charset="0"/>
          </a:endParaRPr>
        </a:p>
      </dsp:txBody>
      <dsp:txXfrm>
        <a:off x="553116" y="2576359"/>
        <a:ext cx="7211198" cy="615130"/>
      </dsp:txXfrm>
    </dsp:sp>
    <dsp:sp modelId="{9FEE604E-1DE4-4526-9D2E-5A44FBC20F9D}">
      <dsp:nvSpPr>
        <dsp:cNvPr id="0" name=""/>
        <dsp:cNvSpPr/>
      </dsp:nvSpPr>
      <dsp:spPr>
        <a:xfrm>
          <a:off x="0" y="3866640"/>
          <a:ext cx="10406953" cy="126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D092A3-DD11-4A52-88BD-26DA1D0B5EE1}">
      <dsp:nvSpPr>
        <dsp:cNvPr id="0" name=""/>
        <dsp:cNvSpPr/>
      </dsp:nvSpPr>
      <dsp:spPr>
        <a:xfrm>
          <a:off x="519839" y="3303967"/>
          <a:ext cx="7277752" cy="63647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351" tIns="0" rIns="275351" bIns="0" numCol="1" spcCol="1270" anchor="ctr" anchorCtr="0">
          <a:noAutofit/>
        </a:bodyPr>
        <a:lstStyle/>
        <a:p>
          <a:pPr lvl="0" algn="l" defTabSz="1422400">
            <a:lnSpc>
              <a:spcPct val="90000"/>
            </a:lnSpc>
            <a:spcBef>
              <a:spcPct val="0"/>
            </a:spcBef>
            <a:spcAft>
              <a:spcPct val="35000"/>
            </a:spcAft>
          </a:pPr>
          <a:r>
            <a:rPr lang="pt-BR" sz="3200" kern="1200" dirty="0" smtClean="0">
              <a:latin typeface="Arial" panose="020B0604020202020204" pitchFamily="34" charset="0"/>
              <a:cs typeface="Arial" panose="020B0604020202020204" pitchFamily="34" charset="0"/>
            </a:rPr>
            <a:t>Qualificação da Prática Clínica </a:t>
          </a:r>
          <a:endParaRPr lang="pt-BR" sz="3200" kern="1200" dirty="0">
            <a:latin typeface="Arial" panose="020B0604020202020204" pitchFamily="34" charset="0"/>
            <a:cs typeface="Arial" panose="020B0604020202020204" pitchFamily="34" charset="0"/>
          </a:endParaRPr>
        </a:p>
      </dsp:txBody>
      <dsp:txXfrm>
        <a:off x="550909" y="3335037"/>
        <a:ext cx="7215612" cy="574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66E16-18B9-4299-BBAB-C23397A7D9CA}">
      <dsp:nvSpPr>
        <dsp:cNvPr id="0" name=""/>
        <dsp:cNvSpPr/>
      </dsp:nvSpPr>
      <dsp:spPr>
        <a:xfrm>
          <a:off x="2226501"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pt-BR" sz="2800" kern="1200" dirty="0" smtClean="0">
              <a:latin typeface="Arial" panose="020B0604020202020204" pitchFamily="34" charset="0"/>
              <a:cs typeface="Arial" panose="020B0604020202020204" pitchFamily="34" charset="0"/>
            </a:rPr>
            <a:t>Prontuários</a:t>
          </a:r>
          <a:endParaRPr lang="pt-BR" sz="2800" kern="1200" dirty="0">
            <a:latin typeface="Arial" panose="020B0604020202020204" pitchFamily="34" charset="0"/>
            <a:cs typeface="Arial" panose="020B0604020202020204" pitchFamily="34" charset="0"/>
          </a:endParaRPr>
        </a:p>
      </dsp:txBody>
      <dsp:txXfrm>
        <a:off x="2660885" y="726815"/>
        <a:ext cx="2280519" cy="1810841"/>
      </dsp:txXfrm>
    </dsp:sp>
    <dsp:sp modelId="{C13BDCFC-1067-462D-BAA3-AB1BAA733F52}">
      <dsp:nvSpPr>
        <dsp:cNvPr id="0" name=""/>
        <dsp:cNvSpPr/>
      </dsp:nvSpPr>
      <dsp:spPr>
        <a:xfrm>
          <a:off x="2226501"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pt-BR" sz="2800" kern="1200" dirty="0" smtClean="0">
              <a:latin typeface="Arial" panose="020B0604020202020204" pitchFamily="34" charset="0"/>
              <a:cs typeface="Arial" panose="020B0604020202020204" pitchFamily="34" charset="0"/>
            </a:rPr>
            <a:t>Ficha Espelho</a:t>
          </a:r>
          <a:endParaRPr lang="pt-BR" sz="2800" kern="1200" dirty="0">
            <a:latin typeface="Arial" panose="020B0604020202020204" pitchFamily="34" charset="0"/>
            <a:cs typeface="Arial" panose="020B0604020202020204" pitchFamily="34" charset="0"/>
          </a:endParaRPr>
        </a:p>
      </dsp:txBody>
      <dsp:txXfrm>
        <a:off x="2660885" y="2537656"/>
        <a:ext cx="2280519" cy="1810841"/>
      </dsp:txXfrm>
    </dsp:sp>
    <dsp:sp modelId="{B670ABE8-DDA2-4FA1-B8CA-040103B88288}">
      <dsp:nvSpPr>
        <dsp:cNvPr id="0" name=""/>
        <dsp:cNvSpPr/>
      </dsp:nvSpPr>
      <dsp:spPr>
        <a:xfrm>
          <a:off x="738806" y="2840"/>
          <a:ext cx="2080738"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pt-BR" sz="1800" b="1" kern="1200" dirty="0" smtClean="0">
              <a:latin typeface="Arial" panose="020B0604020202020204" pitchFamily="34" charset="0"/>
              <a:cs typeface="Arial" panose="020B0604020202020204" pitchFamily="34" charset="0"/>
            </a:rPr>
            <a:t>REGISTROS</a:t>
          </a:r>
          <a:endParaRPr lang="pt-BR" sz="1800" b="1" kern="1200" dirty="0">
            <a:latin typeface="Arial" panose="020B0604020202020204" pitchFamily="34" charset="0"/>
            <a:cs typeface="Arial" panose="020B0604020202020204" pitchFamily="34" charset="0"/>
          </a:endParaRPr>
        </a:p>
      </dsp:txBody>
      <dsp:txXfrm>
        <a:off x="1043523" y="267899"/>
        <a:ext cx="1471304" cy="1279818"/>
      </dsp:txXfrm>
    </dsp:sp>
    <dsp:sp modelId="{1A0990E6-6DE8-41B2-B6C2-EBE11FDA4DEE}">
      <dsp:nvSpPr>
        <dsp:cNvPr id="0" name=""/>
        <dsp:cNvSpPr/>
      </dsp:nvSpPr>
      <dsp:spPr>
        <a:xfrm>
          <a:off x="7022143"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endParaRPr lang="pt-BR" sz="2400" kern="1200" dirty="0" smtClean="0"/>
        </a:p>
        <a:p>
          <a:pPr lvl="0" algn="l" defTabSz="1066800">
            <a:lnSpc>
              <a:spcPct val="90000"/>
            </a:lnSpc>
            <a:spcBef>
              <a:spcPct val="0"/>
            </a:spcBef>
            <a:spcAft>
              <a:spcPct val="35000"/>
            </a:spcAft>
          </a:pPr>
          <a:r>
            <a:rPr lang="pt-BR" sz="2400" kern="1200" dirty="0" smtClean="0">
              <a:latin typeface="Arial" panose="020B0604020202020204" pitchFamily="34" charset="0"/>
              <a:cs typeface="Arial" panose="020B0604020202020204" pitchFamily="34" charset="0"/>
            </a:rPr>
            <a:t>Planilha de coleta de dados </a:t>
          </a:r>
          <a:endParaRPr lang="pt-BR" sz="2400" kern="1200" dirty="0">
            <a:latin typeface="Arial" panose="020B0604020202020204" pitchFamily="34" charset="0"/>
            <a:cs typeface="Arial" panose="020B0604020202020204" pitchFamily="34" charset="0"/>
          </a:endParaRPr>
        </a:p>
      </dsp:txBody>
      <dsp:txXfrm>
        <a:off x="7456528" y="726815"/>
        <a:ext cx="2280519" cy="1810841"/>
      </dsp:txXfrm>
    </dsp:sp>
    <dsp:sp modelId="{7B086A68-D0BF-450A-98EC-81348F2160E0}">
      <dsp:nvSpPr>
        <dsp:cNvPr id="0" name=""/>
        <dsp:cNvSpPr/>
      </dsp:nvSpPr>
      <dsp:spPr>
        <a:xfrm>
          <a:off x="7022143"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pt-BR" sz="2400" kern="1200" dirty="0" smtClean="0"/>
            <a:t>Cadernos da Atenção Básica Hipertensão e Diabetes</a:t>
          </a:r>
          <a:endParaRPr lang="pt-BR" sz="2400" kern="1200" dirty="0"/>
        </a:p>
      </dsp:txBody>
      <dsp:txXfrm>
        <a:off x="7456528" y="2537656"/>
        <a:ext cx="2280519" cy="1810841"/>
      </dsp:txXfrm>
    </dsp:sp>
    <dsp:sp modelId="{99D75CC3-C9AE-494C-84BD-8E56945044C7}">
      <dsp:nvSpPr>
        <dsp:cNvPr id="0" name=""/>
        <dsp:cNvSpPr/>
      </dsp:nvSpPr>
      <dsp:spPr>
        <a:xfrm>
          <a:off x="5574194" y="2840"/>
          <a:ext cx="1915962"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pt-BR" sz="2400" kern="1200" dirty="0" smtClean="0">
              <a:latin typeface="Arial" panose="020B0604020202020204" pitchFamily="34" charset="0"/>
              <a:cs typeface="Arial" panose="020B0604020202020204" pitchFamily="34" charset="0"/>
            </a:rPr>
            <a:t>Monitoramento e avaliação</a:t>
          </a:r>
          <a:endParaRPr lang="pt-BR" sz="2400" kern="1200" dirty="0">
            <a:latin typeface="Arial" panose="020B0604020202020204" pitchFamily="34" charset="0"/>
            <a:cs typeface="Arial" panose="020B0604020202020204" pitchFamily="34" charset="0"/>
          </a:endParaRPr>
        </a:p>
      </dsp:txBody>
      <dsp:txXfrm>
        <a:off x="5854780" y="267899"/>
        <a:ext cx="1354790" cy="12798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4E293-7C06-453E-8545-0DC647E6A73C}" type="datetimeFigureOut">
              <a:rPr lang="pt-BR" smtClean="0"/>
              <a:t>10/06/2015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8C3FF-F4E1-4879-A7C3-68AB067EF6FE}" type="slidenum">
              <a:rPr lang="pt-BR" smtClean="0"/>
              <a:t>‹nº›</a:t>
            </a:fld>
            <a:endParaRPr lang="pt-BR"/>
          </a:p>
        </p:txBody>
      </p:sp>
    </p:spTree>
    <p:extLst>
      <p:ext uri="{BB962C8B-B14F-4D97-AF65-F5344CB8AC3E}">
        <p14:creationId xmlns:p14="http://schemas.microsoft.com/office/powerpoint/2010/main" val="261144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049801-A75F-498C-9879-72E50C14561D}" type="slidenum">
              <a:rPr lang="pt-BR" smtClean="0"/>
              <a:t>42</a:t>
            </a:fld>
            <a:endParaRPr lang="pt-BR"/>
          </a:p>
        </p:txBody>
      </p:sp>
    </p:spTree>
    <p:extLst>
      <p:ext uri="{BB962C8B-B14F-4D97-AF65-F5344CB8AC3E}">
        <p14:creationId xmlns:p14="http://schemas.microsoft.com/office/powerpoint/2010/main" val="79386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049801-A75F-498C-9879-72E50C14561D}" type="slidenum">
              <a:rPr lang="pt-BR" smtClean="0"/>
              <a:t>43</a:t>
            </a:fld>
            <a:endParaRPr lang="pt-BR"/>
          </a:p>
        </p:txBody>
      </p:sp>
    </p:spTree>
    <p:extLst>
      <p:ext uri="{BB962C8B-B14F-4D97-AF65-F5344CB8AC3E}">
        <p14:creationId xmlns:p14="http://schemas.microsoft.com/office/powerpoint/2010/main" val="288806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049801-A75F-498C-9879-72E50C14561D}" type="slidenum">
              <a:rPr lang="pt-BR" smtClean="0"/>
              <a:t>44</a:t>
            </a:fld>
            <a:endParaRPr lang="pt-BR"/>
          </a:p>
        </p:txBody>
      </p:sp>
    </p:spTree>
    <p:extLst>
      <p:ext uri="{BB962C8B-B14F-4D97-AF65-F5344CB8AC3E}">
        <p14:creationId xmlns:p14="http://schemas.microsoft.com/office/powerpoint/2010/main" val="8288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t>10/06/2015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330882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t>10/06/2015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135055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t>10/06/2015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391353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00C7A7-36C9-4816-8709-C19695CF65E2}" type="datetimeFigureOut">
              <a:rPr lang="pt-BR" smtClean="0"/>
              <a:t>10/06/2015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368259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000C7A7-36C9-4816-8709-C19695CF65E2}" type="datetimeFigureOut">
              <a:rPr lang="pt-BR" smtClean="0"/>
              <a:t>10/06/2015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227889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00C7A7-36C9-4816-8709-C19695CF65E2}" type="datetimeFigureOut">
              <a:rPr lang="pt-BR" smtClean="0"/>
              <a:t>10/06/2015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59105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000C7A7-36C9-4816-8709-C19695CF65E2}" type="datetimeFigureOut">
              <a:rPr lang="pt-BR" smtClean="0"/>
              <a:t>10/06/2015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65320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000C7A7-36C9-4816-8709-C19695CF65E2}" type="datetimeFigureOut">
              <a:rPr lang="pt-BR" smtClean="0"/>
              <a:t>10/06/2015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312124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00C7A7-36C9-4816-8709-C19695CF65E2}" type="datetimeFigureOut">
              <a:rPr lang="pt-BR" smtClean="0"/>
              <a:t>10/06/2015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112483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00C7A7-36C9-4816-8709-C19695CF65E2}" type="datetimeFigureOut">
              <a:rPr lang="pt-BR" smtClean="0"/>
              <a:t>10/06/2015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35178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00C7A7-36C9-4816-8709-C19695CF65E2}" type="datetimeFigureOut">
              <a:rPr lang="pt-BR" smtClean="0"/>
              <a:t>10/06/2015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499BC9-BA57-457C-B9C1-6B3CD03A21DB}" type="slidenum">
              <a:rPr lang="pt-BR" smtClean="0"/>
              <a:t>‹nº›</a:t>
            </a:fld>
            <a:endParaRPr lang="pt-BR"/>
          </a:p>
        </p:txBody>
      </p:sp>
    </p:spTree>
    <p:extLst>
      <p:ext uri="{BB962C8B-B14F-4D97-AF65-F5344CB8AC3E}">
        <p14:creationId xmlns:p14="http://schemas.microsoft.com/office/powerpoint/2010/main" val="252539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65000"/>
              </a:schemeClr>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0C7A7-36C9-4816-8709-C19695CF65E2}" type="datetimeFigureOut">
              <a:rPr lang="pt-BR" smtClean="0"/>
              <a:t>10/06/2015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99BC9-BA57-457C-B9C1-6B3CD03A21DB}" type="slidenum">
              <a:rPr lang="pt-BR" smtClean="0"/>
              <a:t>‹nº›</a:t>
            </a:fld>
            <a:endParaRPr lang="pt-BR"/>
          </a:p>
        </p:txBody>
      </p:sp>
    </p:spTree>
    <p:extLst>
      <p:ext uri="{BB962C8B-B14F-4D97-AF65-F5344CB8AC3E}">
        <p14:creationId xmlns:p14="http://schemas.microsoft.com/office/powerpoint/2010/main" val="583381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4" name="Imagem 3"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4942043" y="5963338"/>
            <a:ext cx="2179122" cy="523220"/>
          </a:xfrm>
          <a:prstGeom prst="rect">
            <a:avLst/>
          </a:prstGeom>
        </p:spPr>
        <p:txBody>
          <a:bodyPr wrap="none">
            <a:spAutoFit/>
          </a:bodyPr>
          <a:lstStyle/>
          <a:p>
            <a:pPr algn="ctr">
              <a:defRPr/>
            </a:pPr>
            <a:r>
              <a:rPr lang="pt-BR" sz="2800" b="1" dirty="0">
                <a:solidFill>
                  <a:srgbClr val="002060"/>
                </a:solidFill>
              </a:rPr>
              <a:t>Pelotas, </a:t>
            </a:r>
            <a:r>
              <a:rPr lang="pt-BR" sz="2800" b="1" dirty="0" smtClean="0">
                <a:solidFill>
                  <a:srgbClr val="002060"/>
                </a:solidFill>
              </a:rPr>
              <a:t>2015</a:t>
            </a:r>
            <a:endParaRPr lang="pt-BR" sz="2800" b="1" dirty="0">
              <a:solidFill>
                <a:srgbClr val="002060"/>
              </a:solidFill>
            </a:endParaRPr>
          </a:p>
        </p:txBody>
      </p:sp>
      <p:sp>
        <p:nvSpPr>
          <p:cNvPr id="12" name="Rectangle 6"/>
          <p:cNvSpPr>
            <a:spLocks noChangeArrowheads="1"/>
          </p:cNvSpPr>
          <p:nvPr/>
        </p:nvSpPr>
        <p:spPr bwMode="auto">
          <a:xfrm rot="10800000" flipV="1">
            <a:off x="1184856" y="241707"/>
            <a:ext cx="9693499" cy="156966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MINIST</a:t>
            </a:r>
            <a:r>
              <a:rPr lang="pt-BR" altLang="pt-BR" sz="2400" b="1" dirty="0" smtClean="0">
                <a:latin typeface="Arial" panose="020B0604020202020204" pitchFamily="34" charset="0"/>
                <a:ea typeface="Calibri" panose="020F0502020204030204" pitchFamily="34" charset="0"/>
                <a:cs typeface="Arial" panose="020B0604020202020204" pitchFamily="34" charset="0"/>
              </a:rPr>
              <a:t>É</a:t>
            </a: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RIO DA SAÚDE</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UNIVERSIDADE FEDERAL DE PELOTAS</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UNASUS</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Especialização em Saúde da Família</a:t>
            </a:r>
            <a:endParaRPr kumimoji="0" lang="pt-BR" altLang="pt-BR"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4" name="Retângulo 13"/>
          <p:cNvSpPr/>
          <p:nvPr/>
        </p:nvSpPr>
        <p:spPr>
          <a:xfrm>
            <a:off x="2133600" y="4784035"/>
            <a:ext cx="8335617" cy="1070037"/>
          </a:xfrm>
          <a:prstGeom prst="rect">
            <a:avLst/>
          </a:prstGeom>
        </p:spPr>
        <p:txBody>
          <a:bodyPr wrap="square">
            <a:spAutoFit/>
          </a:bodyPr>
          <a:lstStyle/>
          <a:p>
            <a:pPr algn="ctr">
              <a:lnSpc>
                <a:spcPct val="115000"/>
              </a:lnSpc>
              <a:spcAft>
                <a:spcPts val="1000"/>
              </a:spcAft>
            </a:pPr>
            <a:r>
              <a:rPr lang="pt-BR" sz="2400" b="1" dirty="0" err="1" smtClean="0">
                <a:effectLst/>
                <a:latin typeface="Arial" panose="020B0604020202020204" pitchFamily="34" charset="0"/>
                <a:ea typeface="Calibri" panose="020F0502020204030204" pitchFamily="34" charset="0"/>
                <a:cs typeface="Times New Roman" panose="02020603050405020304" pitchFamily="18" charset="0"/>
              </a:rPr>
              <a:t>Aluno:Noel</a:t>
            </a:r>
            <a:r>
              <a:rPr lang="pt-BR" sz="2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pt-BR" sz="2400" b="1" dirty="0" err="1" smtClean="0">
                <a:effectLst/>
                <a:latin typeface="Arial" panose="020B0604020202020204" pitchFamily="34" charset="0"/>
                <a:ea typeface="Calibri" panose="020F0502020204030204" pitchFamily="34" charset="0"/>
                <a:cs typeface="Times New Roman" panose="02020603050405020304" pitchFamily="18" charset="0"/>
              </a:rPr>
              <a:t>Lores</a:t>
            </a:r>
            <a:r>
              <a:rPr lang="pt-BR" sz="2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pt-BR" sz="2400" b="1" dirty="0" err="1" smtClean="0">
                <a:effectLst/>
                <a:latin typeface="Arial" panose="020B0604020202020204" pitchFamily="34" charset="0"/>
                <a:ea typeface="Calibri" panose="020F0502020204030204" pitchFamily="34" charset="0"/>
                <a:cs typeface="Times New Roman" panose="02020603050405020304" pitchFamily="18" charset="0"/>
              </a:rPr>
              <a:t>Marzo</a:t>
            </a:r>
            <a:endParaRPr lang="pt-BR" sz="24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sz="2400" b="1" dirty="0" smtClean="0">
                <a:latin typeface="Arial" panose="020B0604020202020204" pitchFamily="34" charset="0"/>
                <a:ea typeface="Calibri" panose="020F0502020204030204" pitchFamily="34" charset="0"/>
                <a:cs typeface="Times New Roman" panose="02020603050405020304" pitchFamily="18" charset="0"/>
              </a:rPr>
              <a:t>Orientadora: Elenir Anversa</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m 14"/>
          <p:cNvPicPr/>
          <p:nvPr/>
        </p:nvPicPr>
        <p:blipFill>
          <a:blip r:embed="rId4" cstate="print">
            <a:extLst>
              <a:ext uri="{28A0092B-C50C-407E-A947-70E740481C1C}">
                <a14:useLocalDpi xmlns:a14="http://schemas.microsoft.com/office/drawing/2010/main" val="0"/>
              </a:ext>
            </a:extLst>
          </a:blip>
          <a:stretch>
            <a:fillRect/>
          </a:stretch>
        </p:blipFill>
        <p:spPr>
          <a:xfrm>
            <a:off x="242058" y="-83127"/>
            <a:ext cx="2219325" cy="2219325"/>
          </a:xfrm>
          <a:prstGeom prst="rect">
            <a:avLst/>
          </a:prstGeom>
        </p:spPr>
      </p:pic>
      <p:sp>
        <p:nvSpPr>
          <p:cNvPr id="16" name="Retângulo 15"/>
          <p:cNvSpPr/>
          <p:nvPr/>
        </p:nvSpPr>
        <p:spPr>
          <a:xfrm>
            <a:off x="119270" y="1961322"/>
            <a:ext cx="11661913" cy="1919500"/>
          </a:xfrm>
          <a:prstGeom prst="rect">
            <a:avLst/>
          </a:prstGeom>
        </p:spPr>
        <p:txBody>
          <a:bodyPr wrap="square">
            <a:spAutoFit/>
          </a:bodyPr>
          <a:lstStyle/>
          <a:p>
            <a:pPr algn="ctr">
              <a:lnSpc>
                <a:spcPct val="115000"/>
              </a:lnSpc>
              <a:spcAft>
                <a:spcPts val="1000"/>
              </a:spcAft>
            </a:pPr>
            <a:r>
              <a:rPr lang="pt-BR" sz="3200" dirty="0" smtClean="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1000"/>
              </a:spcAft>
            </a:pPr>
            <a:r>
              <a:rPr lang="pt-BR" sz="3200" b="1" dirty="0" smtClean="0">
                <a:effectLst/>
                <a:latin typeface="Arial" panose="020B0604020202020204" pitchFamily="34" charset="0"/>
                <a:ea typeface="Calibri" panose="020F0502020204030204" pitchFamily="34" charset="0"/>
                <a:cs typeface="Arial" panose="020B0604020202020204" pitchFamily="34" charset="0"/>
              </a:rPr>
              <a:t>MELHORIA DA ATENÇÃO À SAÚDE DOS HIPERTENSOS E/OU DIABÉTICO NA UBS COHAB PESTANO, PELOTAS/RS</a:t>
            </a:r>
            <a:endParaRPr lang="pt-BR"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3165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6017"/>
            <a:ext cx="12006470" cy="1060175"/>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pt-BR" dirty="0" smtClean="0"/>
              <a:t>Atenção à saúde dos Hipertensos e/ou Diabéticos antes da intervenção</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321469" y="1638597"/>
            <a:ext cx="11363532" cy="6370975"/>
          </a:xfrm>
          <a:prstGeom prst="rect">
            <a:avLst/>
          </a:prstGeom>
        </p:spPr>
        <p:txBody>
          <a:bodyPr wrap="square">
            <a:spAutoFit/>
          </a:bodyPr>
          <a:lstStyle/>
          <a:p>
            <a:pPr algn="just"/>
            <a:r>
              <a:rPr lang="pt-BR" sz="2800" dirty="0" smtClean="0">
                <a:latin typeface="Arial" panose="020B0604020202020204" pitchFamily="34" charset="0"/>
                <a:ea typeface="Times New Roman" panose="02020603050405020304" pitchFamily="18" charset="0"/>
                <a:cs typeface="Times New Roman" panose="02020603050405020304" pitchFamily="18" charset="0"/>
              </a:rPr>
              <a:t>	O </a:t>
            </a:r>
            <a:r>
              <a:rPr lang="pt-BR" sz="2800" dirty="0">
                <a:latin typeface="Arial" panose="020B0604020202020204" pitchFamily="34" charset="0"/>
                <a:ea typeface="Times New Roman" panose="02020603050405020304" pitchFamily="18" charset="0"/>
                <a:cs typeface="Times New Roman" panose="02020603050405020304" pitchFamily="18" charset="0"/>
              </a:rPr>
              <a:t>programa de atenção à saúde dos Hipertensos </a:t>
            </a:r>
            <a:r>
              <a:rPr lang="pt-BR" sz="2800" dirty="0" smtClean="0">
                <a:latin typeface="Arial" panose="020B0604020202020204" pitchFamily="34" charset="0"/>
                <a:ea typeface="Times New Roman" panose="02020603050405020304" pitchFamily="18" charset="0"/>
                <a:cs typeface="Times New Roman" panose="02020603050405020304" pitchFamily="18" charset="0"/>
              </a:rPr>
              <a:t>e/ou </a:t>
            </a:r>
            <a:r>
              <a:rPr lang="pt-BR" sz="2800" dirty="0">
                <a:latin typeface="Arial" panose="020B0604020202020204" pitchFamily="34" charset="0"/>
                <a:ea typeface="Times New Roman" panose="02020603050405020304" pitchFamily="18" charset="0"/>
                <a:cs typeface="Times New Roman" panose="02020603050405020304" pitchFamily="18" charset="0"/>
              </a:rPr>
              <a:t>Diabéticos </a:t>
            </a:r>
            <a:r>
              <a:rPr lang="pt-BR" sz="2800" dirty="0" smtClean="0">
                <a:latin typeface="Arial" panose="020B0604020202020204" pitchFamily="34" charset="0"/>
                <a:ea typeface="Times New Roman" panose="02020603050405020304" pitchFamily="18" charset="0"/>
                <a:cs typeface="Times New Roman" panose="02020603050405020304" pitchFamily="18" charset="0"/>
              </a:rPr>
              <a:t>possuía um total 456 sendo acompanhados  </a:t>
            </a:r>
            <a:r>
              <a:rPr lang="pt-BR" sz="2800" dirty="0">
                <a:latin typeface="Arial" panose="020B0604020202020204" pitchFamily="34" charset="0"/>
                <a:ea typeface="Times New Roman" panose="02020603050405020304" pitchFamily="18" charset="0"/>
                <a:cs typeface="Times New Roman" panose="02020603050405020304" pitchFamily="18" charset="0"/>
              </a:rPr>
              <a:t>de </a:t>
            </a:r>
            <a:r>
              <a:rPr lang="pt-BR" sz="2800" dirty="0" smtClean="0">
                <a:latin typeface="Arial" panose="020B0604020202020204" pitchFamily="34" charset="0"/>
                <a:ea typeface="Times New Roman" panose="02020603050405020304" pitchFamily="18" charset="0"/>
                <a:cs typeface="Times New Roman" panose="02020603050405020304" pitchFamily="18" charset="0"/>
              </a:rPr>
              <a:t>82 (18</a:t>
            </a:r>
            <a:r>
              <a:rPr lang="pt-BR" sz="2800" dirty="0">
                <a:latin typeface="Arial" panose="020B0604020202020204" pitchFamily="34" charset="0"/>
                <a:ea typeface="Times New Roman" panose="02020603050405020304" pitchFamily="18" charset="0"/>
                <a:cs typeface="Times New Roman" panose="02020603050405020304" pitchFamily="18" charset="0"/>
              </a:rPr>
              <a:t>%) hipertensos </a:t>
            </a:r>
            <a:r>
              <a:rPr lang="pt-BR" sz="2800" dirty="0" smtClean="0">
                <a:latin typeface="Arial" panose="020B0604020202020204" pitchFamily="34" charset="0"/>
                <a:ea typeface="Times New Roman" panose="02020603050405020304" pitchFamily="18" charset="0"/>
                <a:cs typeface="Times New Roman" panose="02020603050405020304" pitchFamily="18" charset="0"/>
              </a:rPr>
              <a:t>e 113  e apenas 15 (13</a:t>
            </a:r>
            <a:r>
              <a:rPr lang="pt-BR" sz="2800" dirty="0">
                <a:latin typeface="Arial" panose="020B0604020202020204" pitchFamily="34" charset="0"/>
                <a:ea typeface="Times New Roman" panose="02020603050405020304" pitchFamily="18" charset="0"/>
                <a:cs typeface="Times New Roman" panose="02020603050405020304" pitchFamily="18" charset="0"/>
              </a:rPr>
              <a:t>%) diabéticos cadastrados</a:t>
            </a:r>
            <a:r>
              <a:rPr lang="pt-BR" sz="2800" dirty="0" smtClean="0">
                <a:latin typeface="Arial" panose="020B0604020202020204" pitchFamily="34" charset="0"/>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pt-BR" sz="28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sz="2800" dirty="0" smtClean="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sz="28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pt-BR" sz="2800" dirty="0" smtClean="0">
                <a:latin typeface="Arial" panose="020B0604020202020204" pitchFamily="34" charset="0"/>
                <a:ea typeface="Times New Roman" panose="02020603050405020304" pitchFamily="18" charset="0"/>
                <a:cs typeface="Times New Roman" panose="02020603050405020304" pitchFamily="18" charset="0"/>
              </a:rPr>
              <a:t>	Além </a:t>
            </a:r>
            <a:r>
              <a:rPr lang="pt-BR" sz="2800" dirty="0" smtClean="0">
                <a:latin typeface="Arial" panose="020B0604020202020204" pitchFamily="34" charset="0"/>
                <a:ea typeface="Times New Roman" panose="02020603050405020304" pitchFamily="18" charset="0"/>
                <a:cs typeface="Times New Roman" panose="02020603050405020304" pitchFamily="18" charset="0"/>
              </a:rPr>
              <a:t>da baixa cobertura  da atenção à saúde dos Hipertensos e/ou Diabéticos o cuidado necessitava de melhorias</a:t>
            </a:r>
          </a:p>
          <a:p>
            <a:pPr marL="285750" indent="-285750" algn="just">
              <a:buFont typeface="Arial" panose="020B0604020202020204" pitchFamily="34" charset="0"/>
              <a:buChar char="•"/>
            </a:pPr>
            <a:endParaRPr lang="pt-BR" sz="2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sz="28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sz="2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sz="28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t-BR"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pt-BR"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pt-BR" dirty="0">
              <a:solidFill>
                <a:srgbClr val="FF0000"/>
              </a:solidFill>
            </a:endParaRPr>
          </a:p>
        </p:txBody>
      </p:sp>
    </p:spTree>
    <p:extLst>
      <p:ext uri="{BB962C8B-B14F-4D97-AF65-F5344CB8AC3E}">
        <p14:creationId xmlns:p14="http://schemas.microsoft.com/office/powerpoint/2010/main" val="424607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041" y="172041"/>
            <a:ext cx="121920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t-BR" sz="5400" b="1" dirty="0">
                <a:solidFill>
                  <a:schemeClr val="tx1"/>
                </a:solidFill>
                <a:latin typeface="Arial" panose="020B0604020202020204" pitchFamily="34" charset="0"/>
                <a:cs typeface="Arial" panose="020B0604020202020204" pitchFamily="34" charset="0"/>
              </a:rPr>
              <a:t>OBJETIVO GERAL</a:t>
            </a:r>
          </a:p>
        </p:txBody>
      </p:sp>
      <p:sp>
        <p:nvSpPr>
          <p:cNvPr id="3" name="Retângulo 2"/>
          <p:cNvSpPr/>
          <p:nvPr/>
        </p:nvSpPr>
        <p:spPr>
          <a:xfrm>
            <a:off x="288758" y="1601963"/>
            <a:ext cx="11646567" cy="4062651"/>
          </a:xfrm>
          <a:prstGeom prst="rect">
            <a:avLst/>
          </a:prstGeom>
        </p:spPr>
        <p:txBody>
          <a:bodyPr wrap="square">
            <a:spAutoFit/>
          </a:bodyPr>
          <a:lstStyle/>
          <a:p>
            <a:pPr algn="just">
              <a:lnSpc>
                <a:spcPct val="150000"/>
              </a:lnSpc>
            </a:pPr>
            <a:r>
              <a:rPr lang="pt-BR" sz="4400" dirty="0" smtClean="0">
                <a:latin typeface="Arial" panose="020B0604020202020204" pitchFamily="34" charset="0"/>
                <a:ea typeface="Calibri" panose="020F0502020204030204" pitchFamily="34" charset="0"/>
                <a:cs typeface="Times New Roman" panose="02020603050405020304" pitchFamily="18" charset="0"/>
              </a:rPr>
              <a:t>	</a:t>
            </a:r>
            <a:r>
              <a:rPr lang="pt-BR" sz="3600" dirty="0" smtClean="0">
                <a:latin typeface="Arial" panose="020B0604020202020204" pitchFamily="34" charset="0"/>
                <a:ea typeface="Calibri" panose="020F0502020204030204" pitchFamily="34" charset="0"/>
                <a:cs typeface="Times New Roman" panose="02020603050405020304" pitchFamily="18" charset="0"/>
              </a:rPr>
              <a:t>Melhorar a atenção à saúde dos Hipertensos e/ou Diabéticos  na  UBS Cohab </a:t>
            </a:r>
            <a:r>
              <a:rPr lang="pt-BR" sz="3600" dirty="0" err="1" smtClean="0">
                <a:latin typeface="Arial" panose="020B0604020202020204" pitchFamily="34" charset="0"/>
                <a:ea typeface="Calibri" panose="020F0502020204030204" pitchFamily="34" charset="0"/>
                <a:cs typeface="Times New Roman" panose="02020603050405020304" pitchFamily="18" charset="0"/>
              </a:rPr>
              <a:t>Pestano</a:t>
            </a:r>
            <a:r>
              <a:rPr lang="pt-BR" sz="3600" dirty="0" smtClean="0">
                <a:latin typeface="Arial" panose="020B0604020202020204" pitchFamily="34" charset="0"/>
                <a:ea typeface="Calibri" panose="020F0502020204030204" pitchFamily="34" charset="0"/>
                <a:cs typeface="Times New Roman" panose="02020603050405020304" pitchFamily="18" charset="0"/>
              </a:rPr>
              <a:t>, Pelotas RS</a:t>
            </a:r>
            <a:r>
              <a:rPr lang="pt-BR" sz="440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endParaRPr lang="pt-BR" sz="4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pt-BR"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759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9387"/>
            <a:ext cx="10515600" cy="1325563"/>
          </a:xfrm>
        </p:spPr>
        <p:style>
          <a:lnRef idx="0">
            <a:schemeClr val="accent1"/>
          </a:lnRef>
          <a:fillRef idx="3">
            <a:schemeClr val="accent1"/>
          </a:fillRef>
          <a:effectRef idx="3">
            <a:schemeClr val="accent1"/>
          </a:effectRef>
          <a:fontRef idx="minor">
            <a:schemeClr val="lt1"/>
          </a:fontRef>
        </p:style>
        <p:txBody>
          <a:bodyPr/>
          <a:lstStyle/>
          <a:p>
            <a:pPr algn="ctr"/>
            <a:r>
              <a:rPr lang="pt-BR" dirty="0" smtClean="0"/>
              <a:t>Metodologia </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831400883"/>
              </p:ext>
            </p:extLst>
          </p:nvPr>
        </p:nvGraphicFramePr>
        <p:xfrm>
          <a:off x="892523" y="1665287"/>
          <a:ext cx="10406953" cy="415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18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531" y="159026"/>
            <a:ext cx="11794434" cy="1086678"/>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Metodologia</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022960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85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052" y="365126"/>
            <a:ext cx="11264348" cy="946840"/>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Logística </a:t>
            </a:r>
            <a:endParaRPr lang="pt-BR" dirty="0"/>
          </a:p>
        </p:txBody>
      </p:sp>
      <p:sp>
        <p:nvSpPr>
          <p:cNvPr id="3" name="Espaço Reservado para Conteúdo 2"/>
          <p:cNvSpPr>
            <a:spLocks noGrp="1"/>
          </p:cNvSpPr>
          <p:nvPr>
            <p:ph idx="1"/>
          </p:nvPr>
        </p:nvSpPr>
        <p:spPr/>
        <p:txBody>
          <a:bodyPr>
            <a:normAutofit/>
          </a:bodyPr>
          <a:lstStyle/>
          <a:p>
            <a:r>
              <a:rPr lang="pt-BR" sz="3200" dirty="0" smtClean="0">
                <a:latin typeface="Arial" panose="020B0604020202020204" pitchFamily="34" charset="0"/>
                <a:cs typeface="Arial" panose="020B0604020202020204" pitchFamily="34" charset="0"/>
              </a:rPr>
              <a:t>Capacitação dos profissionais;</a:t>
            </a:r>
          </a:p>
          <a:p>
            <a:r>
              <a:rPr lang="pt-BR" sz="3200" dirty="0" smtClean="0">
                <a:latin typeface="Arial" panose="020B0604020202020204" pitchFamily="34" charset="0"/>
                <a:cs typeface="Arial" panose="020B0604020202020204" pitchFamily="34" charset="0"/>
              </a:rPr>
              <a:t>Reunião com a equipe;</a:t>
            </a:r>
          </a:p>
          <a:p>
            <a:r>
              <a:rPr lang="pt-BR" sz="3200" dirty="0" smtClean="0">
                <a:latin typeface="Arial" panose="020B0604020202020204" pitchFamily="34" charset="0"/>
                <a:cs typeface="Arial" panose="020B0604020202020204" pitchFamily="34" charset="0"/>
              </a:rPr>
              <a:t>Busca ativa;</a:t>
            </a:r>
          </a:p>
          <a:p>
            <a:r>
              <a:rPr lang="pt-BR" sz="3200" dirty="0" smtClean="0">
                <a:latin typeface="Arial" panose="020B0604020202020204" pitchFamily="34" charset="0"/>
                <a:cs typeface="Arial" panose="020B0604020202020204" pitchFamily="34" charset="0"/>
              </a:rPr>
              <a:t>Atendimento prioritário;</a:t>
            </a:r>
          </a:p>
          <a:p>
            <a:r>
              <a:rPr lang="pt-BR" sz="3200" dirty="0" smtClean="0">
                <a:latin typeface="Arial" panose="020B0604020202020204" pitchFamily="34" charset="0"/>
                <a:cs typeface="Arial" panose="020B0604020202020204" pitchFamily="34" charset="0"/>
              </a:rPr>
              <a:t>Ações em saúde;</a:t>
            </a:r>
          </a:p>
          <a:p>
            <a:r>
              <a:rPr lang="pt-BR" sz="3200" dirty="0" smtClean="0">
                <a:latin typeface="Arial" panose="020B0604020202020204" pitchFamily="34" charset="0"/>
                <a:cs typeface="Arial" panose="020B0604020202020204" pitchFamily="34" charset="0"/>
              </a:rPr>
              <a:t>Ações preconizadas pelo protocolo;</a:t>
            </a:r>
          </a:p>
          <a:p>
            <a:r>
              <a:rPr lang="pt-BR" sz="3200" dirty="0" smtClean="0">
                <a:latin typeface="Arial" panose="020B0604020202020204" pitchFamily="34" charset="0"/>
                <a:cs typeface="Arial" panose="020B0604020202020204" pitchFamily="34" charset="0"/>
              </a:rPr>
              <a:t>Atualização dos registros;</a:t>
            </a:r>
            <a:endParaRPr lang="pt-BR" sz="32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195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noel\AppData\Local\Microsoft\Windows\Temporary Internet Files\Content.Word\CAM0033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698435" cy="2531165"/>
          </a:xfrm>
          <a:prstGeom prst="rect">
            <a:avLst/>
          </a:prstGeom>
          <a:noFill/>
          <a:ln>
            <a:noFill/>
          </a:ln>
        </p:spPr>
      </p:pic>
      <p:pic>
        <p:nvPicPr>
          <p:cNvPr id="5" name="Imagem 4" descr="C:\Users\noel\AppData\Local\Microsoft\Windows\Temporary Internet Files\Content.Word\CAM003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783" y="2544417"/>
            <a:ext cx="5777947" cy="1946910"/>
          </a:xfrm>
          <a:prstGeom prst="rect">
            <a:avLst/>
          </a:prstGeom>
          <a:noFill/>
          <a:ln>
            <a:noFill/>
          </a:ln>
        </p:spPr>
      </p:pic>
      <p:pic>
        <p:nvPicPr>
          <p:cNvPr id="6" name="Imagem 5"/>
          <p:cNvPicPr/>
          <p:nvPr/>
        </p:nvPicPr>
        <p:blipFill>
          <a:blip r:embed="rId4">
            <a:extLst>
              <a:ext uri="{28A0092B-C50C-407E-A947-70E740481C1C}">
                <a14:useLocalDpi xmlns:a14="http://schemas.microsoft.com/office/drawing/2010/main" val="0"/>
              </a:ext>
            </a:extLst>
          </a:blip>
          <a:srcRect/>
          <a:stretch>
            <a:fillRect/>
          </a:stretch>
        </p:blipFill>
        <p:spPr bwMode="auto">
          <a:xfrm>
            <a:off x="0" y="2637182"/>
            <a:ext cx="5698435" cy="4220817"/>
          </a:xfrm>
          <a:prstGeom prst="rect">
            <a:avLst/>
          </a:prstGeom>
          <a:noFill/>
        </p:spPr>
      </p:pic>
      <p:pic>
        <p:nvPicPr>
          <p:cNvPr id="7" name="Imagem 6" descr="C:\Users\noel\Downloads\CAM0037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4783" y="4651513"/>
            <a:ext cx="5777947" cy="2382077"/>
          </a:xfrm>
          <a:prstGeom prst="rect">
            <a:avLst/>
          </a:prstGeom>
          <a:noFill/>
          <a:ln>
            <a:noFill/>
          </a:ln>
        </p:spPr>
      </p:pic>
      <p:pic>
        <p:nvPicPr>
          <p:cNvPr id="8" name="Imagem 7" descr="C:\Users\noel\Documents\CAM0032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557" y="0"/>
            <a:ext cx="5698434" cy="2395413"/>
          </a:xfrm>
          <a:prstGeom prst="rect">
            <a:avLst/>
          </a:prstGeom>
          <a:noFill/>
          <a:ln>
            <a:noFill/>
          </a:ln>
        </p:spPr>
      </p:pic>
    </p:spTree>
    <p:extLst>
      <p:ext uri="{BB962C8B-B14F-4D97-AF65-F5344CB8AC3E}">
        <p14:creationId xmlns:p14="http://schemas.microsoft.com/office/powerpoint/2010/main" val="274400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5922" y="2313194"/>
            <a:ext cx="10515600" cy="132556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pt-BR" dirty="0" smtClean="0"/>
              <a:t>Resultados, objetivos Metas </a:t>
            </a:r>
            <a:endParaRPr lang="pt-BR" dirty="0"/>
          </a:p>
        </p:txBody>
      </p:sp>
    </p:spTree>
    <p:extLst>
      <p:ext uri="{BB962C8B-B14F-4D97-AF65-F5344CB8AC3E}">
        <p14:creationId xmlns:p14="http://schemas.microsoft.com/office/powerpoint/2010/main" val="4068829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10817" y="321812"/>
            <a:ext cx="11423374" cy="10279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80" b="1" dirty="0"/>
              <a:t>Objetivo </a:t>
            </a:r>
            <a:r>
              <a:rPr lang="pt-BR" sz="2880" b="1" dirty="0" smtClean="0"/>
              <a:t>1: </a:t>
            </a:r>
            <a:r>
              <a:rPr lang="pt-BR" sz="3200" dirty="0" smtClean="0"/>
              <a:t>Ampliar </a:t>
            </a:r>
            <a:r>
              <a:rPr lang="pt-BR" sz="3200" dirty="0"/>
              <a:t>a cobertura a hipertensos e/ou diabéticos;</a:t>
            </a:r>
          </a:p>
          <a:p>
            <a:endParaRPr lang="pt-BR" sz="2880" dirty="0"/>
          </a:p>
        </p:txBody>
      </p:sp>
      <p:sp>
        <p:nvSpPr>
          <p:cNvPr id="3" name="Retângulo 2"/>
          <p:cNvSpPr/>
          <p:nvPr/>
        </p:nvSpPr>
        <p:spPr>
          <a:xfrm>
            <a:off x="892523" y="1264383"/>
            <a:ext cx="3888432" cy="3637919"/>
          </a:xfrm>
          <a:prstGeom prst="rect">
            <a:avLst/>
          </a:prstGeom>
        </p:spPr>
        <p:txBody>
          <a:bodyPr wrap="square">
            <a:spAutoFit/>
          </a:bodyPr>
          <a:lstStyle/>
          <a:p>
            <a:pPr algn="just"/>
            <a:endParaRPr lang="pt-BR" sz="2880" b="1" dirty="0" smtClean="0"/>
          </a:p>
          <a:p>
            <a:pPr algn="just"/>
            <a:r>
              <a:rPr lang="pt-BR" sz="2880" b="1" dirty="0" smtClean="0"/>
              <a:t>Meta </a:t>
            </a:r>
            <a:r>
              <a:rPr lang="pt-BR" sz="2880" b="1" dirty="0"/>
              <a:t>1:</a:t>
            </a:r>
            <a:r>
              <a:rPr lang="pt-BR" sz="2880" dirty="0"/>
              <a:t> Cadastrar </a:t>
            </a:r>
            <a:r>
              <a:rPr lang="pt-BR" sz="2880" dirty="0" smtClean="0"/>
              <a:t>50</a:t>
            </a:r>
            <a:r>
              <a:rPr lang="pt-BR" sz="2880" dirty="0"/>
              <a:t>% dos hipertensos da área de abrangência no Programa de Atenção à Hipertensão Arterial e à Diabetes Mellitus da unidade de saúde.</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10" name="Gráfico 9"/>
          <p:cNvGraphicFramePr/>
          <p:nvPr>
            <p:extLst>
              <p:ext uri="{D42A27DB-BD31-4B8C-83A1-F6EECF244321}">
                <p14:modId xmlns:p14="http://schemas.microsoft.com/office/powerpoint/2010/main" val="3186541996"/>
              </p:ext>
            </p:extLst>
          </p:nvPr>
        </p:nvGraphicFramePr>
        <p:xfrm>
          <a:off x="5266899" y="1303525"/>
          <a:ext cx="6162433" cy="35626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37913" y="5934670"/>
            <a:ext cx="8604207" cy="923330"/>
          </a:xfrm>
          <a:prstGeom prst="rect">
            <a:avLst/>
          </a:prstGeom>
        </p:spPr>
        <p:txBody>
          <a:bodyPr wrap="square">
            <a:spAutoFit/>
          </a:bodyPr>
          <a:lstStyle/>
          <a:p>
            <a:pPr indent="54038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Cobertura </a:t>
            </a:r>
            <a:r>
              <a:rPr lang="pt-BR" dirty="0">
                <a:latin typeface="Arial" panose="020B0604020202020204" pitchFamily="34" charset="0"/>
                <a:ea typeface="Calibri" panose="020F0502020204030204" pitchFamily="34" charset="0"/>
                <a:cs typeface="Times New Roman" panose="02020603050405020304" pitchFamily="18" charset="0"/>
              </a:rPr>
              <a:t>do programa de atenção ao hipertenso na unidade de saúde.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m 10"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1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132915" y="1182351"/>
            <a:ext cx="3974842" cy="3194721"/>
          </a:xfrm>
          <a:prstGeom prst="rect">
            <a:avLst/>
          </a:prstGeom>
        </p:spPr>
        <p:txBody>
          <a:bodyPr wrap="square">
            <a:spAutoFit/>
          </a:bodyPr>
          <a:lstStyle/>
          <a:p>
            <a:pPr algn="just"/>
            <a:r>
              <a:rPr lang="pt-BR" sz="2880" b="1" dirty="0"/>
              <a:t>Meta 2:</a:t>
            </a:r>
            <a:r>
              <a:rPr lang="pt-BR" sz="2880" dirty="0"/>
              <a:t> Cadastrar 50% dos diabéticos da área de abrangência no Programa de Atenção à Hipertensão Arterial e à Diabetes Mellitus da unidade de saúde.</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5" name="Gráfico 4"/>
          <p:cNvGraphicFramePr/>
          <p:nvPr>
            <p:extLst>
              <p:ext uri="{D42A27DB-BD31-4B8C-83A1-F6EECF244321}">
                <p14:modId xmlns:p14="http://schemas.microsoft.com/office/powerpoint/2010/main" val="4269422499"/>
              </p:ext>
            </p:extLst>
          </p:nvPr>
        </p:nvGraphicFramePr>
        <p:xfrm>
          <a:off x="1036136" y="1395663"/>
          <a:ext cx="5292475" cy="2981409"/>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22866" y="6079214"/>
            <a:ext cx="8634301" cy="685059"/>
          </a:xfrm>
          <a:prstGeom prst="rect">
            <a:avLst/>
          </a:prstGeom>
        </p:spPr>
        <p:txBody>
          <a:bodyPr wrap="square">
            <a:spAutoFit/>
          </a:bodyPr>
          <a:lstStyle/>
          <a:p>
            <a:pPr indent="540385" algn="just">
              <a:lnSpc>
                <a:spcPct val="107000"/>
              </a:lnSpc>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Cobertura </a:t>
            </a:r>
            <a:r>
              <a:rPr lang="pt-BR" dirty="0">
                <a:latin typeface="Arial" panose="020B0604020202020204" pitchFamily="34" charset="0"/>
                <a:ea typeface="Calibri" panose="020F0502020204030204" pitchFamily="34" charset="0"/>
                <a:cs typeface="Times New Roman" panose="02020603050405020304" pitchFamily="18" charset="0"/>
              </a:rPr>
              <a:t>do programa de atenção ao diabético na unidade de saúde.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Planilha de coleta de dados UFPEL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593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792" y="160913"/>
            <a:ext cx="10800521" cy="15204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80" b="1" dirty="0"/>
              <a:t>Objetivo </a:t>
            </a:r>
            <a:r>
              <a:rPr lang="pt-BR" sz="2880" b="1" dirty="0" smtClean="0"/>
              <a:t>2:   </a:t>
            </a:r>
            <a:r>
              <a:rPr lang="pt-BR" sz="3200" dirty="0" smtClean="0"/>
              <a:t>Melhorar </a:t>
            </a:r>
            <a:r>
              <a:rPr lang="pt-BR" sz="3200" dirty="0"/>
              <a:t>a qualidade da atenção a hipertensos e/ou diabéticos;</a:t>
            </a:r>
          </a:p>
          <a:p>
            <a:pPr algn="just"/>
            <a:endParaRPr lang="pt-BR" sz="2880" dirty="0"/>
          </a:p>
        </p:txBody>
      </p:sp>
      <p:sp>
        <p:nvSpPr>
          <p:cNvPr id="3" name="Retângulo 2"/>
          <p:cNvSpPr/>
          <p:nvPr/>
        </p:nvSpPr>
        <p:spPr>
          <a:xfrm>
            <a:off x="892523" y="1798149"/>
            <a:ext cx="3542794" cy="1865126"/>
          </a:xfrm>
          <a:prstGeom prst="rect">
            <a:avLst/>
          </a:prstGeom>
        </p:spPr>
        <p:txBody>
          <a:bodyPr wrap="square">
            <a:spAutoFit/>
          </a:bodyPr>
          <a:lstStyle/>
          <a:p>
            <a:pPr algn="just"/>
            <a:r>
              <a:rPr lang="pt-BR" sz="2880" b="1" dirty="0"/>
              <a:t>Meta 1:</a:t>
            </a:r>
            <a:r>
              <a:rPr lang="pt-BR" sz="2880" dirty="0"/>
              <a:t> Realizar exame clínico apropriado em 100% dos hipertensos.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5" name="Gráfico 4"/>
          <p:cNvGraphicFramePr/>
          <p:nvPr>
            <p:extLst>
              <p:ext uri="{D42A27DB-BD31-4B8C-83A1-F6EECF244321}">
                <p14:modId xmlns:p14="http://schemas.microsoft.com/office/powerpoint/2010/main" val="808519885"/>
              </p:ext>
            </p:extLst>
          </p:nvPr>
        </p:nvGraphicFramePr>
        <p:xfrm>
          <a:off x="5133278" y="2068103"/>
          <a:ext cx="5919035" cy="2873873"/>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077954" y="5960079"/>
            <a:ext cx="8317330"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 exame clínico em dia de acordo com o protocolo.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2014.Fonte: Planilha de coleta de dados.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27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208848"/>
            <a:ext cx="12192000" cy="60939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pt-BR" sz="3360" b="1" dirty="0">
                <a:solidFill>
                  <a:schemeClr val="tx1"/>
                </a:solidFill>
                <a:latin typeface="+mj-lt"/>
              </a:rPr>
              <a:t>INTRODUÇÃO</a:t>
            </a:r>
          </a:p>
        </p:txBody>
      </p:sp>
      <p:pic>
        <p:nvPicPr>
          <p:cNvPr id="4" name="Imagem 3"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0" y="1337679"/>
            <a:ext cx="12192000" cy="6601807"/>
          </a:xfrm>
          <a:prstGeom prst="rect">
            <a:avLst/>
          </a:prstGeom>
        </p:spPr>
        <p:txBody>
          <a:bodyPr wrap="square">
            <a:spAutoFit/>
          </a:bodyPr>
          <a:lstStyle/>
          <a:p>
            <a:pPr indent="540385" algn="just">
              <a:lnSpc>
                <a:spcPct val="150000"/>
              </a:lnSpc>
              <a:spcAft>
                <a:spcPts val="0"/>
              </a:spcAft>
            </a:pPr>
            <a:r>
              <a:rPr lang="pt-BR" sz="3200" dirty="0">
                <a:latin typeface="Arial" panose="020B0604020202020204" pitchFamily="34" charset="0"/>
                <a:ea typeface="Calibri" panose="020F0502020204030204" pitchFamily="34" charset="0"/>
                <a:cs typeface="Arial" panose="020B0604020202020204" pitchFamily="34" charset="0"/>
              </a:rPr>
              <a:t>A Hipertensão Arterial é a mais frequente das doenças </a:t>
            </a:r>
            <a:r>
              <a:rPr lang="pt-BR" sz="3200" dirty="0" smtClean="0">
                <a:latin typeface="Arial" panose="020B0604020202020204" pitchFamily="34" charset="0"/>
                <a:ea typeface="Calibri" panose="020F0502020204030204" pitchFamily="34" charset="0"/>
                <a:cs typeface="Arial" panose="020B0604020202020204" pitchFamily="34" charset="0"/>
              </a:rPr>
              <a:t>cardiovasculares.</a:t>
            </a:r>
          </a:p>
          <a:p>
            <a:pPr indent="540385" algn="just">
              <a:lnSpc>
                <a:spcPct val="150000"/>
              </a:lnSpc>
              <a:spcAft>
                <a:spcPts val="0"/>
              </a:spcAft>
            </a:pPr>
            <a:r>
              <a:rPr lang="pt-BR" sz="3200" dirty="0" smtClean="0">
                <a:latin typeface="Arial" panose="020B0604020202020204" pitchFamily="34" charset="0"/>
                <a:ea typeface="Calibri" panose="020F0502020204030204" pitchFamily="34" charset="0"/>
                <a:cs typeface="Arial" panose="020B0604020202020204" pitchFamily="34" charset="0"/>
              </a:rPr>
              <a:t> </a:t>
            </a:r>
            <a:r>
              <a:rPr lang="pt-BR" sz="3200" dirty="0" smtClean="0">
                <a:latin typeface="Arial" panose="020B0604020202020204" pitchFamily="34" charset="0"/>
                <a:ea typeface="Calibri" panose="020F0502020204030204" pitchFamily="34" charset="0"/>
                <a:cs typeface="Arial" panose="020B0604020202020204" pitchFamily="34" charset="0"/>
              </a:rPr>
              <a:t>É </a:t>
            </a:r>
            <a:r>
              <a:rPr lang="pt-BR" sz="3200" dirty="0" smtClean="0">
                <a:latin typeface="Arial" panose="020B0604020202020204" pitchFamily="34" charset="0"/>
                <a:ea typeface="Calibri" panose="020F0502020204030204" pitchFamily="34" charset="0"/>
                <a:cs typeface="Arial" panose="020B0604020202020204" pitchFamily="34" charset="0"/>
              </a:rPr>
              <a:t> </a:t>
            </a:r>
            <a:r>
              <a:rPr lang="pt-BR" sz="3200" dirty="0">
                <a:latin typeface="Arial" panose="020B0604020202020204" pitchFamily="34" charset="0"/>
                <a:ea typeface="Calibri" panose="020F0502020204030204" pitchFamily="34" charset="0"/>
                <a:cs typeface="Arial" panose="020B0604020202020204" pitchFamily="34" charset="0"/>
              </a:rPr>
              <a:t>o principal fator de risco para as complicações mais comuns como </a:t>
            </a:r>
            <a:r>
              <a:rPr lang="pt-BR" sz="3200" dirty="0" smtClean="0">
                <a:latin typeface="Arial" panose="020B0604020202020204" pitchFamily="34" charset="0"/>
                <a:ea typeface="Calibri" panose="020F0502020204030204" pitchFamily="34" charset="0"/>
                <a:cs typeface="Arial" panose="020B0604020202020204" pitchFamily="34" charset="0"/>
              </a:rPr>
              <a:t>Acidente </a:t>
            </a:r>
            <a:r>
              <a:rPr lang="pt-BR" sz="3200" dirty="0">
                <a:latin typeface="Arial" panose="020B0604020202020204" pitchFamily="34" charset="0"/>
                <a:ea typeface="Calibri" panose="020F0502020204030204" pitchFamily="34" charset="0"/>
                <a:cs typeface="Arial" panose="020B0604020202020204" pitchFamily="34" charset="0"/>
              </a:rPr>
              <a:t>V</a:t>
            </a:r>
            <a:r>
              <a:rPr lang="pt-BR" sz="3200" dirty="0" smtClean="0">
                <a:latin typeface="Arial" panose="020B0604020202020204" pitchFamily="34" charset="0"/>
                <a:ea typeface="Calibri" panose="020F0502020204030204" pitchFamily="34" charset="0"/>
                <a:cs typeface="Arial" panose="020B0604020202020204" pitchFamily="34" charset="0"/>
              </a:rPr>
              <a:t>ascular </a:t>
            </a:r>
            <a:r>
              <a:rPr lang="pt-BR" sz="3200" dirty="0">
                <a:latin typeface="Arial" panose="020B0604020202020204" pitchFamily="34" charset="0"/>
                <a:ea typeface="Calibri" panose="020F0502020204030204" pitchFamily="34" charset="0"/>
                <a:cs typeface="Arial" panose="020B0604020202020204" pitchFamily="34" charset="0"/>
              </a:rPr>
              <a:t>C</a:t>
            </a:r>
            <a:r>
              <a:rPr lang="pt-BR" sz="3200" dirty="0" smtClean="0">
                <a:latin typeface="Arial" panose="020B0604020202020204" pitchFamily="34" charset="0"/>
                <a:ea typeface="Calibri" panose="020F0502020204030204" pitchFamily="34" charset="0"/>
                <a:cs typeface="Arial" panose="020B0604020202020204" pitchFamily="34" charset="0"/>
              </a:rPr>
              <a:t>erebral </a:t>
            </a:r>
            <a:r>
              <a:rPr lang="pt-BR" sz="3200" dirty="0">
                <a:latin typeface="Arial" panose="020B0604020202020204" pitchFamily="34" charset="0"/>
                <a:ea typeface="Calibri" panose="020F0502020204030204" pitchFamily="34" charset="0"/>
                <a:cs typeface="Arial" panose="020B0604020202020204" pitchFamily="34" charset="0"/>
              </a:rPr>
              <a:t>e </a:t>
            </a:r>
            <a:r>
              <a:rPr lang="pt-BR" sz="3200" dirty="0" smtClean="0">
                <a:latin typeface="Arial" panose="020B0604020202020204" pitchFamily="34" charset="0"/>
                <a:ea typeface="Calibri" panose="020F0502020204030204" pitchFamily="34" charset="0"/>
                <a:cs typeface="Arial" panose="020B0604020202020204" pitchFamily="34" charset="0"/>
              </a:rPr>
              <a:t>Infarto </a:t>
            </a:r>
            <a:r>
              <a:rPr lang="pt-BR" sz="3200" dirty="0">
                <a:latin typeface="Arial" panose="020B0604020202020204" pitchFamily="34" charset="0"/>
                <a:ea typeface="Calibri" panose="020F0502020204030204" pitchFamily="34" charset="0"/>
                <a:cs typeface="Arial" panose="020B0604020202020204" pitchFamily="34" charset="0"/>
              </a:rPr>
              <a:t>A</a:t>
            </a:r>
            <a:r>
              <a:rPr lang="pt-BR" sz="3200" dirty="0" smtClean="0">
                <a:latin typeface="Arial" panose="020B0604020202020204" pitchFamily="34" charset="0"/>
                <a:ea typeface="Calibri" panose="020F0502020204030204" pitchFamily="34" charset="0"/>
                <a:cs typeface="Arial" panose="020B0604020202020204" pitchFamily="34" charset="0"/>
              </a:rPr>
              <a:t>gudo </a:t>
            </a:r>
            <a:r>
              <a:rPr lang="pt-BR" sz="3200" dirty="0">
                <a:latin typeface="Arial" panose="020B0604020202020204" pitchFamily="34" charset="0"/>
                <a:ea typeface="Calibri" panose="020F0502020204030204" pitchFamily="34" charset="0"/>
                <a:cs typeface="Arial" panose="020B0604020202020204" pitchFamily="34" charset="0"/>
              </a:rPr>
              <a:t>do </a:t>
            </a:r>
            <a:r>
              <a:rPr lang="pt-BR" sz="3200" dirty="0" smtClean="0">
                <a:latin typeface="Arial" panose="020B0604020202020204" pitchFamily="34" charset="0"/>
                <a:ea typeface="Calibri" panose="020F0502020204030204" pitchFamily="34" charset="0"/>
                <a:cs typeface="Arial" panose="020B0604020202020204" pitchFamily="34" charset="0"/>
              </a:rPr>
              <a:t>Miocárdio</a:t>
            </a:r>
            <a:r>
              <a:rPr lang="pt-BR" sz="3200" dirty="0">
                <a:latin typeface="Arial" panose="020B0604020202020204" pitchFamily="34" charset="0"/>
                <a:ea typeface="Calibri" panose="020F0502020204030204" pitchFamily="34" charset="0"/>
                <a:cs typeface="Arial" panose="020B0604020202020204" pitchFamily="34" charset="0"/>
              </a:rPr>
              <a:t>, além da </a:t>
            </a:r>
            <a:r>
              <a:rPr lang="pt-BR" sz="3200" dirty="0" smtClean="0">
                <a:latin typeface="Arial" panose="020B0604020202020204" pitchFamily="34" charset="0"/>
                <a:ea typeface="Calibri" panose="020F0502020204030204" pitchFamily="34" charset="0"/>
                <a:cs typeface="Arial" panose="020B0604020202020204" pitchFamily="34" charset="0"/>
              </a:rPr>
              <a:t>Doença </a:t>
            </a:r>
            <a:r>
              <a:rPr lang="pt-BR" sz="3200" dirty="0">
                <a:latin typeface="Arial" panose="020B0604020202020204" pitchFamily="34" charset="0"/>
                <a:ea typeface="Calibri" panose="020F0502020204030204" pitchFamily="34" charset="0"/>
                <a:cs typeface="Arial" panose="020B0604020202020204" pitchFamily="34" charset="0"/>
              </a:rPr>
              <a:t>R</a:t>
            </a:r>
            <a:r>
              <a:rPr lang="pt-BR" sz="3200" dirty="0" smtClean="0">
                <a:latin typeface="Arial" panose="020B0604020202020204" pitchFamily="34" charset="0"/>
                <a:ea typeface="Calibri" panose="020F0502020204030204" pitchFamily="34" charset="0"/>
                <a:cs typeface="Arial" panose="020B0604020202020204" pitchFamily="34" charset="0"/>
              </a:rPr>
              <a:t>enal </a:t>
            </a:r>
            <a:r>
              <a:rPr lang="pt-BR" sz="3200" dirty="0">
                <a:latin typeface="Arial" panose="020B0604020202020204" pitchFamily="34" charset="0"/>
                <a:ea typeface="Calibri" panose="020F0502020204030204" pitchFamily="34" charset="0"/>
                <a:cs typeface="Arial" panose="020B0604020202020204" pitchFamily="34" charset="0"/>
              </a:rPr>
              <a:t>C</a:t>
            </a:r>
            <a:r>
              <a:rPr lang="pt-BR" sz="3200" dirty="0" smtClean="0">
                <a:latin typeface="Arial" panose="020B0604020202020204" pitchFamily="34" charset="0"/>
                <a:ea typeface="Calibri" panose="020F0502020204030204" pitchFamily="34" charset="0"/>
                <a:cs typeface="Arial" panose="020B0604020202020204" pitchFamily="34" charset="0"/>
              </a:rPr>
              <a:t>rônica </a:t>
            </a:r>
            <a:r>
              <a:rPr lang="pt-BR" sz="3200" dirty="0">
                <a:latin typeface="Arial" panose="020B0604020202020204" pitchFamily="34" charset="0"/>
                <a:ea typeface="Calibri" panose="020F0502020204030204" pitchFamily="34" charset="0"/>
                <a:cs typeface="Arial" panose="020B0604020202020204" pitchFamily="34" charset="0"/>
              </a:rPr>
              <a:t>T</a:t>
            </a:r>
            <a:r>
              <a:rPr lang="pt-BR" sz="3200" dirty="0" smtClean="0">
                <a:latin typeface="Arial" panose="020B0604020202020204" pitchFamily="34" charset="0"/>
                <a:ea typeface="Calibri" panose="020F0502020204030204" pitchFamily="34" charset="0"/>
                <a:cs typeface="Arial" panose="020B0604020202020204" pitchFamily="34" charset="0"/>
              </a:rPr>
              <a:t>erminal</a:t>
            </a:r>
            <a:r>
              <a:rPr lang="pt-BR" sz="3200" dirty="0">
                <a:latin typeface="Arial" panose="020B0604020202020204" pitchFamily="34" charset="0"/>
                <a:ea typeface="Calibri" panose="020F0502020204030204" pitchFamily="34" charset="0"/>
                <a:cs typeface="Arial" panose="020B0604020202020204" pitchFamily="34" charset="0"/>
              </a:rPr>
              <a:t>. (BRASIL, 2013</a:t>
            </a:r>
            <a:r>
              <a:rPr lang="pt-BR" sz="3200" dirty="0" smtClean="0">
                <a:latin typeface="Arial" panose="020B0604020202020204" pitchFamily="34" charset="0"/>
                <a:ea typeface="Calibri" panose="020F0502020204030204" pitchFamily="34" charset="0"/>
                <a:cs typeface="Arial" panose="020B0604020202020204" pitchFamily="34" charset="0"/>
              </a:rPr>
              <a:t>)</a:t>
            </a:r>
          </a:p>
          <a:p>
            <a:pPr indent="540385" algn="just">
              <a:lnSpc>
                <a:spcPct val="150000"/>
              </a:lnSpc>
              <a:spcAft>
                <a:spcPts val="0"/>
              </a:spcAft>
            </a:pPr>
            <a:endParaRPr lang="pt-BR" sz="3200" b="1" dirty="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smtClean="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smtClean="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endParaRPr lang="pt-BR"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Tree>
    <p:extLst>
      <p:ext uri="{BB962C8B-B14F-4D97-AF65-F5344CB8AC3E}">
        <p14:creationId xmlns:p14="http://schemas.microsoft.com/office/powerpoint/2010/main" val="3986205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219325" y="2113768"/>
            <a:ext cx="4061251" cy="1421928"/>
          </a:xfrm>
          <a:prstGeom prst="rect">
            <a:avLst/>
          </a:prstGeom>
        </p:spPr>
        <p:txBody>
          <a:bodyPr wrap="square">
            <a:spAutoFit/>
          </a:bodyPr>
          <a:lstStyle/>
          <a:p>
            <a:pPr algn="just"/>
            <a:r>
              <a:rPr lang="pt-BR" sz="2880" b="1" dirty="0"/>
              <a:t>Meta 2:</a:t>
            </a:r>
            <a:r>
              <a:rPr lang="pt-BR" sz="2880" dirty="0"/>
              <a:t> Realizar exame clínico apropriado em 100% dos diabéticos.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4" name="Retângulo 3"/>
          <p:cNvSpPr/>
          <p:nvPr/>
        </p:nvSpPr>
        <p:spPr>
          <a:xfrm>
            <a:off x="2225092" y="5934670"/>
            <a:ext cx="8029850"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o exame clínico em dia de acordo com o protocolo.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2014.Fonte;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1765993364"/>
              </p:ext>
            </p:extLst>
          </p:nvPr>
        </p:nvGraphicFramePr>
        <p:xfrm>
          <a:off x="892523" y="1660358"/>
          <a:ext cx="5748909" cy="2961660"/>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62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1424" y="1319991"/>
            <a:ext cx="3701002" cy="2751522"/>
          </a:xfrm>
          <a:prstGeom prst="rect">
            <a:avLst/>
          </a:prstGeom>
        </p:spPr>
        <p:txBody>
          <a:bodyPr wrap="square">
            <a:spAutoFit/>
          </a:bodyPr>
          <a:lstStyle/>
          <a:p>
            <a:pPr algn="just"/>
            <a:r>
              <a:rPr lang="pt-BR" sz="2880" b="1" dirty="0"/>
              <a:t>Meta 3:</a:t>
            </a:r>
            <a:r>
              <a:rPr lang="pt-BR" sz="2880" dirty="0"/>
              <a:t> Garantir a 100% dos hipertensos a realização de exames complementares em dia de acordo com o protocolo.</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5" name="Gráfico 4"/>
          <p:cNvGraphicFramePr/>
          <p:nvPr>
            <p:extLst>
              <p:ext uri="{D42A27DB-BD31-4B8C-83A1-F6EECF244321}">
                <p14:modId xmlns:p14="http://schemas.microsoft.com/office/powerpoint/2010/main" val="1336071211"/>
              </p:ext>
            </p:extLst>
          </p:nvPr>
        </p:nvGraphicFramePr>
        <p:xfrm>
          <a:off x="5728568" y="1515979"/>
          <a:ext cx="5714925" cy="3446512"/>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065782" y="5854204"/>
            <a:ext cx="8348470" cy="923330"/>
          </a:xfrm>
          <a:prstGeom prst="rect">
            <a:avLst/>
          </a:prstGeom>
        </p:spPr>
        <p:txBody>
          <a:bodyPr wrap="square">
            <a:spAutoFit/>
          </a:bodyPr>
          <a:lstStyle/>
          <a:p>
            <a:pPr indent="54038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os exames complementares em dia de acordo com o protocolo.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2014.Fonte: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110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002958" y="1469470"/>
            <a:ext cx="4061251" cy="2751522"/>
          </a:xfrm>
          <a:prstGeom prst="rect">
            <a:avLst/>
          </a:prstGeom>
        </p:spPr>
        <p:txBody>
          <a:bodyPr wrap="square">
            <a:spAutoFit/>
          </a:bodyPr>
          <a:lstStyle/>
          <a:p>
            <a:pPr algn="just"/>
            <a:r>
              <a:rPr lang="pt-BR" sz="2880" b="1" dirty="0"/>
              <a:t>Meta 4:</a:t>
            </a:r>
            <a:r>
              <a:rPr lang="pt-BR" sz="2880" dirty="0"/>
              <a:t> Garantir a 100% dos diabéticos a realização de exames complementares em dia de acordo com o protocolo</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3080154711"/>
              </p:ext>
            </p:extLst>
          </p:nvPr>
        </p:nvGraphicFramePr>
        <p:xfrm>
          <a:off x="1119437" y="1355170"/>
          <a:ext cx="5216533" cy="3000979"/>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121159" y="5854204"/>
            <a:ext cx="8429625"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os exames complementares em dia de acordo com o protocolo.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2014.Fonte: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6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27751" y="1439139"/>
            <a:ext cx="4449485" cy="2751522"/>
          </a:xfrm>
          <a:prstGeom prst="rect">
            <a:avLst/>
          </a:prstGeom>
        </p:spPr>
        <p:txBody>
          <a:bodyPr wrap="square">
            <a:spAutoFit/>
          </a:bodyPr>
          <a:lstStyle/>
          <a:p>
            <a:pPr algn="just"/>
            <a:r>
              <a:rPr lang="pt-BR" sz="2880" b="1" dirty="0"/>
              <a:t>Meta 5:</a:t>
            </a:r>
            <a:r>
              <a:rPr lang="pt-BR" sz="2880" dirty="0"/>
              <a:t> Priorizar a prescrição de medicamentos da farmácia popular para 100% dos hipertensos cadastrados na unidade de saúde.</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2698001364"/>
              </p:ext>
            </p:extLst>
          </p:nvPr>
        </p:nvGraphicFramePr>
        <p:xfrm>
          <a:off x="5838180" y="1434316"/>
          <a:ext cx="5605314" cy="3224234"/>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099604" y="5854204"/>
            <a:ext cx="8280826"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prescrição de medicamentos da Farmácia Popular/</a:t>
            </a:r>
            <a:r>
              <a:rPr lang="pt-BR" dirty="0" err="1">
                <a:latin typeface="Arial" panose="020B0604020202020204" pitchFamily="34" charset="0"/>
                <a:ea typeface="Calibri" panose="020F0502020204030204" pitchFamily="34" charset="0"/>
                <a:cs typeface="Times New Roman" panose="02020603050405020304" pitchFamily="18" charset="0"/>
              </a:rPr>
              <a:t>Hiperdia</a:t>
            </a:r>
            <a:r>
              <a:rPr lang="pt-BR" dirty="0">
                <a:latin typeface="Arial" panose="020B0604020202020204" pitchFamily="34" charset="0"/>
                <a:ea typeface="Calibri" panose="020F0502020204030204" pitchFamily="34" charset="0"/>
                <a:cs typeface="Times New Roman" panose="02020603050405020304" pitchFamily="18" charset="0"/>
              </a:rPr>
              <a:t> priorizada.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93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723318" y="1892031"/>
            <a:ext cx="4535894" cy="2751522"/>
          </a:xfrm>
          <a:prstGeom prst="rect">
            <a:avLst/>
          </a:prstGeom>
        </p:spPr>
        <p:txBody>
          <a:bodyPr wrap="square">
            <a:spAutoFit/>
          </a:bodyPr>
          <a:lstStyle/>
          <a:p>
            <a:pPr algn="just"/>
            <a:r>
              <a:rPr lang="pt-BR" sz="2880" b="1" dirty="0"/>
              <a:t>Meta 6:</a:t>
            </a:r>
            <a:r>
              <a:rPr lang="pt-BR" sz="2880" dirty="0"/>
              <a:t> Priorizar a prescrição de medicamentos da farmácia popular para 100% dos diabéticos cadastrados na unidade de saúde.</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3429330339"/>
              </p:ext>
            </p:extLst>
          </p:nvPr>
        </p:nvGraphicFramePr>
        <p:xfrm>
          <a:off x="628650" y="1668977"/>
          <a:ext cx="5245769" cy="3474523"/>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05135" y="5854204"/>
            <a:ext cx="8381731"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prescrição de medicamentos da Farmácia Popular/</a:t>
            </a:r>
            <a:r>
              <a:rPr lang="pt-BR" dirty="0" err="1">
                <a:latin typeface="Arial" panose="020B0604020202020204" pitchFamily="34" charset="0"/>
                <a:ea typeface="Calibri" panose="020F0502020204030204" pitchFamily="34" charset="0"/>
                <a:cs typeface="Times New Roman" panose="02020603050405020304" pitchFamily="18" charset="0"/>
              </a:rPr>
              <a:t>Hiperdia</a:t>
            </a:r>
            <a:r>
              <a:rPr lang="pt-BR" dirty="0">
                <a:latin typeface="Arial" panose="020B0604020202020204" pitchFamily="34" charset="0"/>
                <a:ea typeface="Calibri" panose="020F0502020204030204" pitchFamily="34" charset="0"/>
                <a:cs typeface="Times New Roman" panose="02020603050405020304" pitchFamily="18" charset="0"/>
              </a:rPr>
              <a:t> priorizada.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planilha de coleta de dados. </a:t>
            </a:r>
            <a:r>
              <a:rPr lang="pt-BR" b="1" dirty="0">
                <a:latin typeface="Arial" panose="020B0604020202020204" pitchFamily="34" charset="0"/>
                <a:ea typeface="Calibri" panose="020F0502020204030204" pitchFamily="34" charset="0"/>
                <a:cs typeface="Times New Roman" panose="02020603050405020304" pitchFamily="18" charset="0"/>
              </a:rPr>
              <a:t>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907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7833" y="1572049"/>
            <a:ext cx="3542794" cy="2751522"/>
          </a:xfrm>
          <a:prstGeom prst="rect">
            <a:avLst/>
          </a:prstGeom>
        </p:spPr>
        <p:txBody>
          <a:bodyPr wrap="square">
            <a:spAutoFit/>
          </a:bodyPr>
          <a:lstStyle/>
          <a:p>
            <a:pPr algn="just"/>
            <a:r>
              <a:rPr lang="pt-BR" sz="2880" b="1" dirty="0"/>
              <a:t>Meta 7:</a:t>
            </a:r>
            <a:r>
              <a:rPr lang="pt-BR" sz="2880" dirty="0"/>
              <a:t> Realizar avaliação da necessidade de atendimento odontológico em 100% dos hipertensos.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4105189727"/>
              </p:ext>
            </p:extLst>
          </p:nvPr>
        </p:nvGraphicFramePr>
        <p:xfrm>
          <a:off x="5772151" y="1396967"/>
          <a:ext cx="5258008" cy="3101685"/>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89486" y="5934670"/>
            <a:ext cx="8501062"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avaliação da necessidade de atendimento odontológico.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101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997011" y="1441580"/>
            <a:ext cx="2980522" cy="3194721"/>
          </a:xfrm>
          <a:prstGeom prst="rect">
            <a:avLst/>
          </a:prstGeom>
        </p:spPr>
        <p:txBody>
          <a:bodyPr wrap="square">
            <a:spAutoFit/>
          </a:bodyPr>
          <a:lstStyle/>
          <a:p>
            <a:pPr algn="just"/>
            <a:r>
              <a:rPr lang="pt-BR" sz="2880" b="1" dirty="0"/>
              <a:t>Meta 8:</a:t>
            </a:r>
            <a:r>
              <a:rPr lang="pt-BR" sz="2880" dirty="0"/>
              <a:t> Realizar avaliação da necessidade de atendimento odontológico em 100% dos diabéticos.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1736500167"/>
              </p:ext>
            </p:extLst>
          </p:nvPr>
        </p:nvGraphicFramePr>
        <p:xfrm>
          <a:off x="700089" y="1120732"/>
          <a:ext cx="5695058" cy="3515569"/>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013536" y="5484885"/>
            <a:ext cx="8452961" cy="1338828"/>
          </a:xfrm>
          <a:prstGeom prst="rect">
            <a:avLst/>
          </a:prstGeom>
        </p:spPr>
        <p:txBody>
          <a:bodyPr wrap="square">
            <a:spAutoFit/>
          </a:bodyPr>
          <a:lstStyle/>
          <a:p>
            <a:pPr indent="450215" algn="just">
              <a:lnSpc>
                <a:spcPct val="150000"/>
              </a:lnSpc>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avaliação da necessidade de atendimento odontológico.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2014.Fonte: Planilha de coleta de dados.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876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1039" y="300484"/>
            <a:ext cx="10779900" cy="15204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80" b="1" dirty="0"/>
              <a:t>Objetivo </a:t>
            </a:r>
            <a:r>
              <a:rPr lang="pt-BR" sz="2880" b="1" dirty="0" smtClean="0"/>
              <a:t>3: </a:t>
            </a:r>
            <a:r>
              <a:rPr lang="pt-BR" sz="3200" dirty="0" smtClean="0"/>
              <a:t>Melhorar </a:t>
            </a:r>
            <a:r>
              <a:rPr lang="pt-BR" sz="3200" dirty="0"/>
              <a:t>a adesão de hipertensos e/ou diabéticos ao programa;</a:t>
            </a:r>
          </a:p>
          <a:p>
            <a:pPr algn="ctr"/>
            <a:endParaRPr lang="pt-BR" sz="2880" dirty="0"/>
          </a:p>
        </p:txBody>
      </p:sp>
      <p:sp>
        <p:nvSpPr>
          <p:cNvPr id="3" name="Retângulo 2"/>
          <p:cNvSpPr/>
          <p:nvPr/>
        </p:nvSpPr>
        <p:spPr>
          <a:xfrm>
            <a:off x="892522" y="2266122"/>
            <a:ext cx="3388875" cy="3637919"/>
          </a:xfrm>
          <a:prstGeom prst="rect">
            <a:avLst/>
          </a:prstGeom>
        </p:spPr>
        <p:txBody>
          <a:bodyPr wrap="square">
            <a:spAutoFit/>
          </a:bodyPr>
          <a:lstStyle/>
          <a:p>
            <a:pPr algn="just"/>
            <a:endParaRPr lang="pt-BR" sz="2880" b="1" dirty="0" smtClean="0"/>
          </a:p>
          <a:p>
            <a:pPr algn="just"/>
            <a:r>
              <a:rPr lang="pt-BR" sz="2880" b="1" dirty="0" smtClean="0"/>
              <a:t>Meta </a:t>
            </a:r>
            <a:r>
              <a:rPr lang="pt-BR" sz="2880" b="1" dirty="0"/>
              <a:t>1:</a:t>
            </a:r>
            <a:r>
              <a:rPr lang="pt-BR" sz="2880" dirty="0"/>
              <a:t> Buscar 100% dos hipertensos faltosos às consultas na unidade de saúde conforme a periodicidade recomendada.</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5" name="Gráfico 4"/>
          <p:cNvGraphicFramePr/>
          <p:nvPr>
            <p:extLst>
              <p:ext uri="{D42A27DB-BD31-4B8C-83A1-F6EECF244321}">
                <p14:modId xmlns:p14="http://schemas.microsoft.com/office/powerpoint/2010/main" val="2556085088"/>
              </p:ext>
            </p:extLst>
          </p:nvPr>
        </p:nvGraphicFramePr>
        <p:xfrm>
          <a:off x="5172317" y="2461692"/>
          <a:ext cx="6271177" cy="2993323"/>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089498" y="5854204"/>
            <a:ext cx="8301038"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faltosos às consultas com busca ativa.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819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997011" y="1207297"/>
            <a:ext cx="3348067" cy="3637919"/>
          </a:xfrm>
          <a:prstGeom prst="rect">
            <a:avLst/>
          </a:prstGeom>
        </p:spPr>
        <p:txBody>
          <a:bodyPr wrap="square">
            <a:spAutoFit/>
          </a:bodyPr>
          <a:lstStyle/>
          <a:p>
            <a:pPr algn="just"/>
            <a:r>
              <a:rPr lang="pt-BR" sz="2880" b="1" dirty="0">
                <a:latin typeface="Arial" pitchFamily="34" charset="0"/>
                <a:cs typeface="Arial" pitchFamily="34" charset="0"/>
              </a:rPr>
              <a:t>Meta 2:</a:t>
            </a:r>
            <a:r>
              <a:rPr lang="pt-BR" sz="2880" dirty="0">
                <a:latin typeface="Arial" pitchFamily="34" charset="0"/>
                <a:cs typeface="Arial" pitchFamily="34" charset="0"/>
              </a:rPr>
              <a:t> Buscar 100% dos diabéticos faltosos às consultas na unidade de saúde conforme a periodicidade recomendada.</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5" name="Gráfico 4"/>
          <p:cNvGraphicFramePr/>
          <p:nvPr>
            <p:extLst>
              <p:ext uri="{D42A27DB-BD31-4B8C-83A1-F6EECF244321}">
                <p14:modId xmlns:p14="http://schemas.microsoft.com/office/powerpoint/2010/main" val="1587644987"/>
              </p:ext>
            </p:extLst>
          </p:nvPr>
        </p:nvGraphicFramePr>
        <p:xfrm>
          <a:off x="1106151" y="1608034"/>
          <a:ext cx="5604711" cy="2836444"/>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60911" y="6124970"/>
            <a:ext cx="8558212" cy="646331"/>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faltosos às consultas com busca ativa.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Planilha de coleta de dados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832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175379" y="300484"/>
            <a:ext cx="7841250" cy="5355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pt-BR" sz="2880" b="1" dirty="0"/>
              <a:t>Objetivo 4: </a:t>
            </a:r>
            <a:r>
              <a:rPr lang="pt-BR" sz="2880" b="1" dirty="0" smtClean="0"/>
              <a:t>Melhorar o </a:t>
            </a:r>
            <a:r>
              <a:rPr lang="pt-BR" sz="2880" b="1" dirty="0"/>
              <a:t>registro </a:t>
            </a:r>
            <a:r>
              <a:rPr lang="pt-BR" sz="2880" b="1" dirty="0" smtClean="0"/>
              <a:t>das  informações</a:t>
            </a:r>
            <a:endParaRPr lang="pt-BR" sz="2880" dirty="0"/>
          </a:p>
        </p:txBody>
      </p:sp>
      <p:sp>
        <p:nvSpPr>
          <p:cNvPr id="4" name="Retângulo 3"/>
          <p:cNvSpPr/>
          <p:nvPr/>
        </p:nvSpPr>
        <p:spPr>
          <a:xfrm>
            <a:off x="915396" y="1787218"/>
            <a:ext cx="4147661" cy="2308324"/>
          </a:xfrm>
          <a:prstGeom prst="rect">
            <a:avLst/>
          </a:prstGeom>
        </p:spPr>
        <p:txBody>
          <a:bodyPr wrap="square">
            <a:spAutoFit/>
          </a:bodyPr>
          <a:lstStyle/>
          <a:p>
            <a:pPr algn="just"/>
            <a:r>
              <a:rPr lang="pt-BR" sz="2880" b="1" dirty="0"/>
              <a:t>Meta 1:</a:t>
            </a:r>
            <a:r>
              <a:rPr lang="pt-BR" sz="2880" dirty="0"/>
              <a:t> Manter ficha de acompanhamento de 100% dos hipertensos cadastrados na unidade de saúde.</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403626604"/>
              </p:ext>
            </p:extLst>
          </p:nvPr>
        </p:nvGraphicFramePr>
        <p:xfrm>
          <a:off x="5673391" y="1628776"/>
          <a:ext cx="5685172" cy="3049280"/>
        </p:xfrm>
        <a:graphic>
          <a:graphicData uri="http://schemas.openxmlformats.org/drawingml/2006/chart">
            <c:chart xmlns:c="http://schemas.openxmlformats.org/drawingml/2006/chart" xmlns:r="http://schemas.openxmlformats.org/officeDocument/2006/relationships" r:id="rId3"/>
          </a:graphicData>
        </a:graphic>
      </p:graphicFrame>
      <p:sp>
        <p:nvSpPr>
          <p:cNvPr id="2" name="Retângulo 1"/>
          <p:cNvSpPr/>
          <p:nvPr/>
        </p:nvSpPr>
        <p:spPr>
          <a:xfrm>
            <a:off x="2085975" y="5934670"/>
            <a:ext cx="8215313"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registro adequado na ficha de acompanhamento.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Planilha de coleta de dados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605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8418" y="212036"/>
            <a:ext cx="11675165" cy="6103833"/>
          </a:xfrm>
        </p:spPr>
        <p:txBody>
          <a:bodyPr>
            <a:normAutofit lnSpcReduction="10000"/>
          </a:bodyPr>
          <a:lstStyle/>
          <a:p>
            <a:pPr marL="457200" lvl="1" indent="0" algn="just">
              <a:lnSpc>
                <a:spcPct val="150000"/>
              </a:lnSpc>
              <a:buNone/>
            </a:pPr>
            <a:r>
              <a:rPr lang="pt-BR" dirty="0" smtClean="0">
                <a:latin typeface="Arial" panose="020B0604020202020204" pitchFamily="34" charset="0"/>
                <a:ea typeface="Calibri" panose="020F0502020204030204" pitchFamily="34" charset="0"/>
                <a:cs typeface="Arial" panose="020B0604020202020204" pitchFamily="34" charset="0"/>
              </a:rPr>
              <a:t>	</a:t>
            </a:r>
            <a:r>
              <a:rPr lang="pt-BR" sz="3200" dirty="0" smtClean="0">
                <a:latin typeface="Arial" panose="020B0604020202020204" pitchFamily="34" charset="0"/>
                <a:ea typeface="Calibri" panose="020F0502020204030204" pitchFamily="34" charset="0"/>
                <a:cs typeface="Arial" panose="020B0604020202020204" pitchFamily="34" charset="0"/>
              </a:rPr>
              <a:t>Diabetes Mellitus, </a:t>
            </a:r>
            <a:r>
              <a:rPr lang="pt-BR" sz="3200" dirty="0">
                <a:latin typeface="Arial" panose="020B0604020202020204" pitchFamily="34" charset="0"/>
                <a:ea typeface="Calibri" panose="020F0502020204030204" pitchFamily="34" charset="0"/>
                <a:cs typeface="Arial" panose="020B0604020202020204" pitchFamily="34" charset="0"/>
              </a:rPr>
              <a:t>configura-se </a:t>
            </a:r>
            <a:r>
              <a:rPr lang="pt-BR" sz="3200" dirty="0" smtClean="0">
                <a:latin typeface="Arial" panose="020B0604020202020204" pitchFamily="34" charset="0"/>
                <a:ea typeface="Calibri" panose="020F0502020204030204" pitchFamily="34" charset="0"/>
                <a:cs typeface="Arial" panose="020B0604020202020204" pitchFamily="34" charset="0"/>
              </a:rPr>
              <a:t>como </a:t>
            </a:r>
            <a:r>
              <a:rPr lang="pt-BR" sz="3200" dirty="0">
                <a:latin typeface="Arial" panose="020B0604020202020204" pitchFamily="34" charset="0"/>
                <a:ea typeface="Calibri" panose="020F0502020204030204" pitchFamily="34" charset="0"/>
                <a:cs typeface="Arial" panose="020B0604020202020204" pitchFamily="34" charset="0"/>
              </a:rPr>
              <a:t>uma epidemia mundial, traduzindo-se em grande desafio para os sistemas de saúde de todo o mundo. </a:t>
            </a:r>
            <a:endParaRPr lang="pt-BR" sz="3200" dirty="0" smtClean="0">
              <a:latin typeface="Arial" panose="020B0604020202020204" pitchFamily="34" charset="0"/>
              <a:ea typeface="Calibri" panose="020F0502020204030204" pitchFamily="34" charset="0"/>
              <a:cs typeface="Arial" panose="020B0604020202020204" pitchFamily="34" charset="0"/>
            </a:endParaRPr>
          </a:p>
          <a:p>
            <a:pPr marL="457200" lvl="1" indent="0" algn="just">
              <a:lnSpc>
                <a:spcPct val="150000"/>
              </a:lnSpc>
              <a:buNone/>
            </a:pPr>
            <a:r>
              <a:rPr lang="pt-BR" sz="3200" dirty="0" smtClean="0">
                <a:latin typeface="Arial" panose="020B0604020202020204" pitchFamily="34" charset="0"/>
                <a:ea typeface="Calibri" panose="020F0502020204030204" pitchFamily="34" charset="0"/>
                <a:cs typeface="Arial" panose="020B0604020202020204" pitchFamily="34" charset="0"/>
              </a:rPr>
              <a:t>	No </a:t>
            </a:r>
            <a:r>
              <a:rPr lang="pt-BR" sz="3200" dirty="0">
                <a:latin typeface="Arial" panose="020B0604020202020204" pitchFamily="34" charset="0"/>
                <a:ea typeface="Calibri" panose="020F0502020204030204" pitchFamily="34" charset="0"/>
                <a:cs typeface="Arial" panose="020B0604020202020204" pitchFamily="34" charset="0"/>
              </a:rPr>
              <a:t>Brasil são cerca de seis milhões de </a:t>
            </a:r>
            <a:r>
              <a:rPr lang="pt-BR" sz="3200" dirty="0" smtClean="0">
                <a:latin typeface="Arial" panose="020B0604020202020204" pitchFamily="34" charset="0"/>
                <a:ea typeface="Calibri" panose="020F0502020204030204" pitchFamily="34" charset="0"/>
                <a:cs typeface="Arial" panose="020B0604020202020204" pitchFamily="34" charset="0"/>
              </a:rPr>
              <a:t>portadores, </a:t>
            </a:r>
            <a:r>
              <a:rPr lang="pt-BR" sz="3200" dirty="0">
                <a:latin typeface="Arial" panose="020B0604020202020204" pitchFamily="34" charset="0"/>
                <a:ea typeface="Calibri" panose="020F0502020204030204" pitchFamily="34" charset="0"/>
                <a:cs typeface="Arial" panose="020B0604020202020204" pitchFamily="34" charset="0"/>
              </a:rPr>
              <a:t>e deve alcançar 10 milhões de pessoas em 2010 (BRASIL, 2006</a:t>
            </a:r>
            <a:r>
              <a:rPr lang="pt-BR" sz="3200" dirty="0" smtClean="0">
                <a:latin typeface="Arial" panose="020B0604020202020204" pitchFamily="34" charset="0"/>
                <a:ea typeface="Calibri" panose="020F0502020204030204" pitchFamily="34" charset="0"/>
                <a:cs typeface="Arial" panose="020B0604020202020204" pitchFamily="34" charset="0"/>
              </a:rPr>
              <a:t>).</a:t>
            </a:r>
          </a:p>
          <a:p>
            <a:pPr marL="0" indent="0" algn="just">
              <a:lnSpc>
                <a:spcPct val="150000"/>
              </a:lnSpc>
              <a:buNone/>
            </a:pPr>
            <a:r>
              <a:rPr lang="pt-BR" sz="3200" dirty="0" smtClean="0">
                <a:latin typeface="Arial" panose="020B0604020202020204" pitchFamily="34" charset="0"/>
                <a:ea typeface="Calibri" panose="020F0502020204030204" pitchFamily="34" charset="0"/>
                <a:cs typeface="Arial" panose="020B0604020202020204" pitchFamily="34" charset="0"/>
              </a:rPr>
              <a:t>	 </a:t>
            </a:r>
            <a:r>
              <a:rPr lang="pt-BR" sz="3200" dirty="0">
                <a:latin typeface="Arial" panose="020B0604020202020204" pitchFamily="34" charset="0"/>
                <a:ea typeface="Calibri" panose="020F0502020204030204" pitchFamily="34" charset="0"/>
                <a:cs typeface="Arial" panose="020B0604020202020204" pitchFamily="34" charset="0"/>
              </a:rPr>
              <a:t>Segundo Ministério da Saúde (2013), a cada dez segundos, uma pessoa morre no mundo em consequência das complicações do diabetes </a:t>
            </a:r>
            <a:r>
              <a:rPr lang="pt-BR" sz="3200" dirty="0" smtClean="0">
                <a:latin typeface="Arial" panose="020B0604020202020204" pitchFamily="34" charset="0"/>
                <a:ea typeface="Calibri" panose="020F0502020204030204" pitchFamily="34" charset="0"/>
                <a:cs typeface="Arial" panose="020B0604020202020204" pitchFamily="34" charset="0"/>
              </a:rPr>
              <a:t>: são </a:t>
            </a:r>
            <a:r>
              <a:rPr lang="pt-BR" sz="3200" dirty="0">
                <a:latin typeface="Arial" panose="020B0604020202020204" pitchFamily="34" charset="0"/>
                <a:ea typeface="Calibri" panose="020F0502020204030204" pitchFamily="34" charset="0"/>
                <a:cs typeface="Arial" panose="020B0604020202020204" pitchFamily="34" charset="0"/>
              </a:rPr>
              <a:t>3,2 milhões de mortes por ano.</a:t>
            </a:r>
            <a:endParaRPr lang="pt-BR" sz="3200" dirty="0">
              <a:latin typeface="Arial" panose="020B0604020202020204" pitchFamily="34" charset="0"/>
              <a:cs typeface="Arial" panose="020B0604020202020204" pitchFamily="34" charset="0"/>
            </a:endParaRPr>
          </a:p>
          <a:p>
            <a:pPr algn="just"/>
            <a:endParaRPr lang="pt-BR" sz="32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28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353703" y="2106115"/>
            <a:ext cx="3650206" cy="2308324"/>
          </a:xfrm>
          <a:prstGeom prst="rect">
            <a:avLst/>
          </a:prstGeom>
        </p:spPr>
        <p:txBody>
          <a:bodyPr wrap="square">
            <a:spAutoFit/>
          </a:bodyPr>
          <a:lstStyle/>
          <a:p>
            <a:pPr algn="just"/>
            <a:r>
              <a:rPr lang="pt-BR" sz="2880" b="1" dirty="0"/>
              <a:t>Meta 2:</a:t>
            </a:r>
            <a:r>
              <a:rPr lang="pt-BR" sz="2880" dirty="0"/>
              <a:t> Manter ficha de acompanhamento de 100% dos diabéticos cadastrados na unidade de saúde.</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1989113890"/>
              </p:ext>
            </p:extLst>
          </p:nvPr>
        </p:nvGraphicFramePr>
        <p:xfrm>
          <a:off x="354682" y="1597387"/>
          <a:ext cx="6503320" cy="32527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tângulo 7"/>
          <p:cNvSpPr/>
          <p:nvPr/>
        </p:nvSpPr>
        <p:spPr>
          <a:xfrm>
            <a:off x="2004901" y="5854204"/>
            <a:ext cx="8470232" cy="923330"/>
          </a:xfrm>
          <a:prstGeom prst="rect">
            <a:avLst/>
          </a:prstGeom>
        </p:spPr>
        <p:txBody>
          <a:bodyPr wrap="square">
            <a:spAutoFit/>
          </a:bodyPr>
          <a:lstStyle/>
          <a:p>
            <a:pPr indent="450215" algn="just">
              <a:spcAft>
                <a:spcPts val="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registro adequado na ficha de acompanhamento.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317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791" y="214075"/>
            <a:ext cx="11940209" cy="9787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t-BR" sz="2880" b="1" dirty="0"/>
              <a:t>Objetivo 5: </a:t>
            </a:r>
            <a:r>
              <a:rPr lang="pt-BR" sz="2880" b="1" dirty="0" smtClean="0"/>
              <a:t>Mapear hipertensos e diabéticos de risco para doença cardiovascular </a:t>
            </a:r>
            <a:endParaRPr lang="pt-BR" sz="2880" dirty="0"/>
          </a:p>
        </p:txBody>
      </p:sp>
      <p:sp>
        <p:nvSpPr>
          <p:cNvPr id="4" name="Retângulo 3"/>
          <p:cNvSpPr/>
          <p:nvPr/>
        </p:nvSpPr>
        <p:spPr>
          <a:xfrm>
            <a:off x="425452" y="1885911"/>
            <a:ext cx="3974842" cy="2751522"/>
          </a:xfrm>
          <a:prstGeom prst="rect">
            <a:avLst/>
          </a:prstGeom>
        </p:spPr>
        <p:txBody>
          <a:bodyPr wrap="square">
            <a:spAutoFit/>
          </a:bodyPr>
          <a:lstStyle/>
          <a:p>
            <a:pPr algn="just"/>
            <a:r>
              <a:rPr lang="pt-BR" sz="2880" b="1" dirty="0"/>
              <a:t>Meta 1:</a:t>
            </a:r>
            <a:r>
              <a:rPr lang="pt-BR" sz="2880" dirty="0"/>
              <a:t> Realizar estratificação do risco cardiovascular em 100% dos hipertensos cadastrados na unidade de saúde.</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2294317268"/>
              </p:ext>
            </p:extLst>
          </p:nvPr>
        </p:nvGraphicFramePr>
        <p:xfrm>
          <a:off x="4644191" y="1464826"/>
          <a:ext cx="6561452" cy="3593692"/>
        </p:xfrm>
        <a:graphic>
          <a:graphicData uri="http://schemas.openxmlformats.org/drawingml/2006/chart">
            <c:chart xmlns:c="http://schemas.openxmlformats.org/drawingml/2006/chart" xmlns:r="http://schemas.openxmlformats.org/officeDocument/2006/relationships" r:id="rId3"/>
          </a:graphicData>
        </a:graphic>
      </p:graphicFrame>
      <p:sp>
        <p:nvSpPr>
          <p:cNvPr id="2" name="Retângulo 1"/>
          <p:cNvSpPr/>
          <p:nvPr/>
        </p:nvSpPr>
        <p:spPr>
          <a:xfrm>
            <a:off x="2028964" y="5773738"/>
            <a:ext cx="8422105"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estratificação de risco cardiovascular por exame clínico em dia.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089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479454" y="1841769"/>
            <a:ext cx="4059712" cy="2751522"/>
          </a:xfrm>
          <a:prstGeom prst="rect">
            <a:avLst/>
          </a:prstGeom>
        </p:spPr>
        <p:txBody>
          <a:bodyPr wrap="square">
            <a:spAutoFit/>
          </a:bodyPr>
          <a:lstStyle/>
          <a:p>
            <a:pPr algn="just"/>
            <a:r>
              <a:rPr lang="pt-BR" sz="2880" b="1" dirty="0"/>
              <a:t>Meta 2:</a:t>
            </a:r>
            <a:r>
              <a:rPr lang="pt-BR" sz="2880" dirty="0"/>
              <a:t> Realizar estratificação do risco cardiovascular em 100% dos diabéticos cadastrados na unidade de saúde.</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3651854483"/>
              </p:ext>
            </p:extLst>
          </p:nvPr>
        </p:nvGraphicFramePr>
        <p:xfrm>
          <a:off x="673768" y="1773942"/>
          <a:ext cx="6545179" cy="34237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1997242" y="5934670"/>
            <a:ext cx="8697746"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estratificação de risco cardiovascular por exame clínico em dia.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374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84243" y="214075"/>
            <a:ext cx="10023514" cy="5355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t-BR" sz="2880" b="1" dirty="0"/>
              <a:t>Objetivo 6: </a:t>
            </a:r>
            <a:r>
              <a:rPr lang="pt-BR" sz="2880" b="1" dirty="0" smtClean="0"/>
              <a:t>Promover a saúde de  hipertensos </a:t>
            </a:r>
            <a:r>
              <a:rPr lang="pt-BR" sz="2880" b="1" dirty="0"/>
              <a:t>e/ou diabéticos</a:t>
            </a:r>
            <a:endParaRPr lang="pt-BR" sz="2880" dirty="0"/>
          </a:p>
        </p:txBody>
      </p:sp>
      <p:sp>
        <p:nvSpPr>
          <p:cNvPr id="3" name="Retângulo 2"/>
          <p:cNvSpPr/>
          <p:nvPr/>
        </p:nvSpPr>
        <p:spPr>
          <a:xfrm>
            <a:off x="1263834" y="2107510"/>
            <a:ext cx="3595603" cy="2308324"/>
          </a:xfrm>
          <a:prstGeom prst="rect">
            <a:avLst/>
          </a:prstGeom>
        </p:spPr>
        <p:txBody>
          <a:bodyPr wrap="square">
            <a:spAutoFit/>
          </a:bodyPr>
          <a:lstStyle/>
          <a:p>
            <a:pPr algn="just"/>
            <a:r>
              <a:rPr lang="pt-BR" sz="2880" b="1" dirty="0"/>
              <a:t>Meta 1:</a:t>
            </a:r>
            <a:r>
              <a:rPr lang="pt-BR" sz="2880" dirty="0"/>
              <a:t>  Garantir orientação nutricional sobre alimentação saudável a 100% dos hipertensos.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1965811871"/>
              </p:ext>
            </p:extLst>
          </p:nvPr>
        </p:nvGraphicFramePr>
        <p:xfrm>
          <a:off x="5341010" y="1527989"/>
          <a:ext cx="6102484" cy="3717779"/>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2019119" y="5934670"/>
            <a:ext cx="8441796"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orientação nutricional sobre alimentação saudável.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867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090320" y="2265475"/>
            <a:ext cx="3931027" cy="2308324"/>
          </a:xfrm>
          <a:prstGeom prst="rect">
            <a:avLst/>
          </a:prstGeom>
        </p:spPr>
        <p:txBody>
          <a:bodyPr wrap="square">
            <a:spAutoFit/>
          </a:bodyPr>
          <a:lstStyle/>
          <a:p>
            <a:pPr algn="just"/>
            <a:r>
              <a:rPr lang="pt-BR" sz="2880" b="1" dirty="0"/>
              <a:t>Meta 2:</a:t>
            </a:r>
            <a:r>
              <a:rPr lang="pt-BR" sz="2880" dirty="0"/>
              <a:t> Garantir orientação nutricional sobre alimentação saudável a 100% dos diabéticos.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7" name="Gráfico 6"/>
          <p:cNvGraphicFramePr/>
          <p:nvPr>
            <p:extLst>
              <p:ext uri="{D42A27DB-BD31-4B8C-83A1-F6EECF244321}">
                <p14:modId xmlns:p14="http://schemas.microsoft.com/office/powerpoint/2010/main" val="1559906901"/>
              </p:ext>
            </p:extLst>
          </p:nvPr>
        </p:nvGraphicFramePr>
        <p:xfrm>
          <a:off x="1170653" y="1776542"/>
          <a:ext cx="5405939" cy="3023622"/>
        </p:xfrm>
        <a:graphic>
          <a:graphicData uri="http://schemas.openxmlformats.org/drawingml/2006/chart">
            <c:chart xmlns:c="http://schemas.openxmlformats.org/drawingml/2006/chart" xmlns:r="http://schemas.openxmlformats.org/officeDocument/2006/relationships" r:id="rId3"/>
          </a:graphicData>
        </a:graphic>
      </p:graphicFrame>
      <p:sp>
        <p:nvSpPr>
          <p:cNvPr id="8" name="Retângulo 7"/>
          <p:cNvSpPr/>
          <p:nvPr/>
        </p:nvSpPr>
        <p:spPr>
          <a:xfrm>
            <a:off x="2028964" y="5854204"/>
            <a:ext cx="8422105" cy="923330"/>
          </a:xfrm>
          <a:prstGeom prst="rect">
            <a:avLst/>
          </a:prstGeom>
        </p:spPr>
        <p:txBody>
          <a:bodyPr wrap="square">
            <a:spAutoFit/>
          </a:bodyPr>
          <a:lstStyle/>
          <a:p>
            <a:pPr indent="54038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com orientação nutricional sobre alimentação saudável.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907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60512" y="1614399"/>
            <a:ext cx="3520886" cy="2751522"/>
          </a:xfrm>
          <a:prstGeom prst="rect">
            <a:avLst/>
          </a:prstGeom>
        </p:spPr>
        <p:txBody>
          <a:bodyPr wrap="square">
            <a:spAutoFit/>
          </a:bodyPr>
          <a:lstStyle/>
          <a:p>
            <a:pPr algn="just"/>
            <a:r>
              <a:rPr lang="pt-BR" sz="2880" b="1" dirty="0"/>
              <a:t>Meta 3:</a:t>
            </a:r>
            <a:r>
              <a:rPr lang="pt-BR" sz="2880" dirty="0"/>
              <a:t> Garantir orientação em relação à prática regular de atividade física a 100% dos pacientes hipertensos.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8" name="Gráfico 7"/>
          <p:cNvGraphicFramePr/>
          <p:nvPr>
            <p:extLst>
              <p:ext uri="{D42A27DB-BD31-4B8C-83A1-F6EECF244321}">
                <p14:modId xmlns:p14="http://schemas.microsoft.com/office/powerpoint/2010/main" val="1896347994"/>
              </p:ext>
            </p:extLst>
          </p:nvPr>
        </p:nvGraphicFramePr>
        <p:xfrm>
          <a:off x="5170724" y="1234633"/>
          <a:ext cx="6272770" cy="3511054"/>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2199592" y="5934670"/>
            <a:ext cx="8080849"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com orientação sobre a prática de atividade física regular.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m 8"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26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868652" y="1896119"/>
            <a:ext cx="3392173" cy="2751522"/>
          </a:xfrm>
          <a:prstGeom prst="rect">
            <a:avLst/>
          </a:prstGeom>
        </p:spPr>
        <p:txBody>
          <a:bodyPr wrap="square">
            <a:spAutoFit/>
          </a:bodyPr>
          <a:lstStyle/>
          <a:p>
            <a:pPr algn="just"/>
            <a:r>
              <a:rPr lang="pt-BR" sz="2880" b="1" dirty="0"/>
              <a:t>Meta 4:</a:t>
            </a:r>
            <a:r>
              <a:rPr lang="pt-BR" sz="2880" dirty="0"/>
              <a:t> Garantir orientação em relação à prática regular de atividade física a 100% dos pacientes diabéticos.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2304447976"/>
              </p:ext>
            </p:extLst>
          </p:nvPr>
        </p:nvGraphicFramePr>
        <p:xfrm>
          <a:off x="892523" y="1718892"/>
          <a:ext cx="6018797" cy="3256114"/>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2221470" y="5857503"/>
            <a:ext cx="8037094"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que receberam orientação sobre a prática de atividade física regular.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613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1424" y="1960037"/>
            <a:ext cx="3542794" cy="2308324"/>
          </a:xfrm>
          <a:prstGeom prst="rect">
            <a:avLst/>
          </a:prstGeom>
        </p:spPr>
        <p:txBody>
          <a:bodyPr wrap="square">
            <a:spAutoFit/>
          </a:bodyPr>
          <a:lstStyle/>
          <a:p>
            <a:pPr algn="just"/>
            <a:r>
              <a:rPr lang="pt-BR" sz="2880" b="1" dirty="0"/>
              <a:t>Meta 5:</a:t>
            </a:r>
            <a:r>
              <a:rPr lang="pt-BR" sz="2880" dirty="0"/>
              <a:t> Garantir orientação sobre os riscos do tabagismo a 100% dos pacientes hipertensos.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628682681"/>
              </p:ext>
            </p:extLst>
          </p:nvPr>
        </p:nvGraphicFramePr>
        <p:xfrm>
          <a:off x="5437264" y="1723822"/>
          <a:ext cx="6006230" cy="33229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2161312" y="5825157"/>
            <a:ext cx="8157410" cy="981423"/>
          </a:xfrm>
          <a:prstGeom prst="rect">
            <a:avLst/>
          </a:prstGeom>
        </p:spPr>
        <p:txBody>
          <a:bodyPr wrap="square">
            <a:spAutoFit/>
          </a:bodyPr>
          <a:lstStyle/>
          <a:p>
            <a:pPr indent="540385" algn="just">
              <a:lnSpc>
                <a:spcPct val="107000"/>
              </a:lnSpc>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que receberam orientação sobre os riscos do tabagismo.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107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515469" y="1614399"/>
            <a:ext cx="2743200" cy="3194721"/>
          </a:xfrm>
          <a:prstGeom prst="rect">
            <a:avLst/>
          </a:prstGeom>
        </p:spPr>
        <p:txBody>
          <a:bodyPr wrap="square">
            <a:spAutoFit/>
          </a:bodyPr>
          <a:lstStyle/>
          <a:p>
            <a:pPr algn="just"/>
            <a:r>
              <a:rPr lang="pt-BR" sz="2880" b="1" dirty="0"/>
              <a:t>Meta 6:</a:t>
            </a:r>
            <a:r>
              <a:rPr lang="pt-BR" sz="2880" dirty="0"/>
              <a:t> Garantir orientação sobre os riscos do tabagismo a 100% dos pacientes diabéticos.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3757956539"/>
              </p:ext>
            </p:extLst>
          </p:nvPr>
        </p:nvGraphicFramePr>
        <p:xfrm>
          <a:off x="1403934" y="1666344"/>
          <a:ext cx="5983455" cy="3090829"/>
        </p:xfrm>
        <a:graphic>
          <a:graphicData uri="http://schemas.openxmlformats.org/drawingml/2006/chart">
            <c:chart xmlns:c="http://schemas.openxmlformats.org/drawingml/2006/chart" xmlns:r="http://schemas.openxmlformats.org/officeDocument/2006/relationships" r:id="rId3"/>
          </a:graphicData>
        </a:graphic>
      </p:graphicFrame>
      <p:sp>
        <p:nvSpPr>
          <p:cNvPr id="2" name="Retângulo 1"/>
          <p:cNvSpPr/>
          <p:nvPr/>
        </p:nvSpPr>
        <p:spPr>
          <a:xfrm>
            <a:off x="2151466" y="5854204"/>
            <a:ext cx="8177102"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 </a:t>
            </a:r>
            <a:r>
              <a:rPr lang="pt-BR" dirty="0">
                <a:latin typeface="Arial" panose="020B0604020202020204" pitchFamily="34" charset="0"/>
                <a:ea typeface="Calibri" panose="020F0502020204030204" pitchFamily="34" charset="0"/>
                <a:cs typeface="Times New Roman" panose="02020603050405020304" pitchFamily="18" charset="0"/>
              </a:rPr>
              <a:t>Proporção de diabéticos que receberam orientação sobre os riscos do tabagismo.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065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1424" y="1960038"/>
            <a:ext cx="2851517" cy="2751522"/>
          </a:xfrm>
          <a:prstGeom prst="rect">
            <a:avLst/>
          </a:prstGeom>
        </p:spPr>
        <p:txBody>
          <a:bodyPr wrap="square">
            <a:spAutoFit/>
          </a:bodyPr>
          <a:lstStyle/>
          <a:p>
            <a:pPr algn="just"/>
            <a:r>
              <a:rPr lang="pt-BR" sz="2880" b="1" dirty="0"/>
              <a:t>Meta 7:</a:t>
            </a:r>
            <a:r>
              <a:rPr lang="pt-BR" sz="2880" dirty="0"/>
              <a:t> Garantir orientação sobre higiene bucal a 100% dos pacientes hipertensos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2971393309"/>
              </p:ext>
            </p:extLst>
          </p:nvPr>
        </p:nvGraphicFramePr>
        <p:xfrm>
          <a:off x="5444573" y="2139810"/>
          <a:ext cx="4671695"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1983386" y="5854204"/>
            <a:ext cx="8225228" cy="923330"/>
          </a:xfrm>
          <a:prstGeom prst="rect">
            <a:avLst/>
          </a:prstGeom>
        </p:spPr>
        <p:txBody>
          <a:bodyPr wrap="square">
            <a:spAutoFit/>
          </a:bodyPr>
          <a:lstStyle/>
          <a:p>
            <a:pPr indent="450215" algn="just">
              <a:spcAft>
                <a:spcPts val="800"/>
              </a:spcAf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hipertensos que receberam orientação sobre higiene bucal.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3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9849"/>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Caracterização do Município </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107" y="1431235"/>
            <a:ext cx="9601787" cy="4295249"/>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921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997011" y="2316655"/>
            <a:ext cx="3456384" cy="2308324"/>
          </a:xfrm>
          <a:prstGeom prst="rect">
            <a:avLst/>
          </a:prstGeom>
        </p:spPr>
        <p:txBody>
          <a:bodyPr wrap="square">
            <a:spAutoFit/>
          </a:bodyPr>
          <a:lstStyle/>
          <a:p>
            <a:pPr algn="just"/>
            <a:r>
              <a:rPr lang="pt-BR" sz="2880" b="1" dirty="0"/>
              <a:t>Meta 8:</a:t>
            </a:r>
            <a:r>
              <a:rPr lang="pt-BR" sz="2880" dirty="0"/>
              <a:t> Garantir orientação sobre higiene bucal a 100% dos pacientes diabéticos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graphicFrame>
        <p:nvGraphicFramePr>
          <p:cNvPr id="6" name="Gráfico 5"/>
          <p:cNvGraphicFramePr/>
          <p:nvPr>
            <p:extLst>
              <p:ext uri="{D42A27DB-BD31-4B8C-83A1-F6EECF244321}">
                <p14:modId xmlns:p14="http://schemas.microsoft.com/office/powerpoint/2010/main" val="938660556"/>
              </p:ext>
            </p:extLst>
          </p:nvPr>
        </p:nvGraphicFramePr>
        <p:xfrm>
          <a:off x="892523" y="1827696"/>
          <a:ext cx="5578823" cy="31330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2016932" y="5960079"/>
            <a:ext cx="8446169" cy="923330"/>
          </a:xfrm>
          <a:prstGeom prst="rect">
            <a:avLst/>
          </a:prstGeom>
        </p:spPr>
        <p:txBody>
          <a:bodyPr wrap="square">
            <a:spAutoFit/>
          </a:bodyPr>
          <a:lstStyle/>
          <a:p>
            <a:pPr indent="450215" algn="just">
              <a:spcAft>
                <a:spcPts val="800"/>
              </a:spcAft>
              <a:tabLst>
                <a:tab pos="771525" algn="l"/>
              </a:tabLst>
            </a:pPr>
            <a:r>
              <a:rPr lang="pt-BR" dirty="0" smtClean="0">
                <a:latin typeface="Arial" panose="020B0604020202020204" pitchFamily="34" charset="0"/>
                <a:ea typeface="Calibri" panose="020F0502020204030204" pitchFamily="34" charset="0"/>
                <a:cs typeface="Times New Roman" panose="02020603050405020304" pitchFamily="18" charset="0"/>
              </a:rPr>
              <a:t>Proporção </a:t>
            </a:r>
            <a:r>
              <a:rPr lang="pt-BR" dirty="0">
                <a:latin typeface="Arial" panose="020B0604020202020204" pitchFamily="34" charset="0"/>
                <a:ea typeface="Calibri" panose="020F0502020204030204" pitchFamily="34" charset="0"/>
                <a:cs typeface="Times New Roman" panose="02020603050405020304" pitchFamily="18" charset="0"/>
              </a:rPr>
              <a:t>de diabéticos que receberam orientação sobre higiene bucal. UBS COHAB </a:t>
            </a:r>
            <a:r>
              <a:rPr lang="pt-BR" dirty="0" err="1">
                <a:latin typeface="Arial" panose="020B0604020202020204" pitchFamily="34" charset="0"/>
                <a:ea typeface="Calibri" panose="020F0502020204030204" pitchFamily="34" charset="0"/>
                <a:cs typeface="Times New Roman" panose="02020603050405020304" pitchFamily="18" charset="0"/>
              </a:rPr>
              <a:t>Pestano</a:t>
            </a:r>
            <a:r>
              <a:rPr lang="pt-BR" dirty="0">
                <a:latin typeface="Arial" panose="020B0604020202020204" pitchFamily="34" charset="0"/>
                <a:ea typeface="Calibri" panose="020F0502020204030204" pitchFamily="34" charset="0"/>
                <a:cs typeface="Times New Roman" panose="02020603050405020304" pitchFamily="18" charset="0"/>
              </a:rPr>
              <a:t> / Pelotas – RS 2014. Fonte de dados; Planilha de coleta de dados-UPEL</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983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69843" y="2447580"/>
            <a:ext cx="10827026" cy="2387600"/>
          </a:xfrm>
        </p:spPr>
        <p:style>
          <a:lnRef idx="2">
            <a:schemeClr val="accent1">
              <a:shade val="50000"/>
            </a:schemeClr>
          </a:lnRef>
          <a:fillRef idx="1">
            <a:schemeClr val="accent1"/>
          </a:fillRef>
          <a:effectRef idx="0">
            <a:schemeClr val="accent1"/>
          </a:effectRef>
          <a:fontRef idx="minor">
            <a:schemeClr val="lt1"/>
          </a:fontRef>
        </p:style>
        <p:txBody>
          <a:bodyPr/>
          <a:lstStyle/>
          <a:p>
            <a:r>
              <a:rPr lang="pt-BR" dirty="0" smtClean="0">
                <a:solidFill>
                  <a:schemeClr val="tx1"/>
                </a:solidFill>
              </a:rPr>
              <a:t>Discussão</a:t>
            </a:r>
            <a:endParaRPr lang="pt-BR" dirty="0">
              <a:solidFill>
                <a:schemeClr val="tx1"/>
              </a:solidFill>
            </a:endParaRPr>
          </a:p>
        </p:txBody>
      </p:sp>
    </p:spTree>
    <p:extLst>
      <p:ext uri="{BB962C8B-B14F-4D97-AF65-F5344CB8AC3E}">
        <p14:creationId xmlns:p14="http://schemas.microsoft.com/office/powerpoint/2010/main" val="2532083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
        <p:nvSpPr>
          <p:cNvPr id="6" name="Retângulo 5"/>
          <p:cNvSpPr/>
          <p:nvPr/>
        </p:nvSpPr>
        <p:spPr>
          <a:xfrm>
            <a:off x="159026" y="132522"/>
            <a:ext cx="11463854" cy="7848302"/>
          </a:xfrm>
          <a:prstGeom prst="rect">
            <a:avLst/>
          </a:prstGeom>
        </p:spPr>
        <p:txBody>
          <a:bodyPr wrap="square">
            <a:spAutoFit/>
          </a:bodyPr>
          <a:lstStyle/>
          <a:p>
            <a:pPr algn="just"/>
            <a:r>
              <a:rPr lang="pt-BR" sz="2800" dirty="0" smtClean="0"/>
              <a:t>	</a:t>
            </a:r>
            <a:r>
              <a:rPr lang="pt-BR" sz="2800" b="1" dirty="0" smtClean="0">
                <a:latin typeface="Arial" panose="020B0604020202020204" pitchFamily="34" charset="0"/>
                <a:cs typeface="Arial" panose="020B0604020202020204" pitchFamily="34" charset="0"/>
              </a:rPr>
              <a:t>Com </a:t>
            </a:r>
            <a:r>
              <a:rPr lang="pt-BR" sz="2800" b="1" dirty="0">
                <a:latin typeface="Arial" panose="020B0604020202020204" pitchFamily="34" charset="0"/>
                <a:cs typeface="Arial" panose="020B0604020202020204" pitchFamily="34" charset="0"/>
              </a:rPr>
              <a:t>a intervenção foi </a:t>
            </a:r>
            <a:r>
              <a:rPr lang="pt-BR" sz="2800" b="1" dirty="0" smtClean="0">
                <a:latin typeface="Arial" panose="020B0604020202020204" pitchFamily="34" charset="0"/>
                <a:cs typeface="Arial" panose="020B0604020202020204" pitchFamily="34" charset="0"/>
              </a:rPr>
              <a:t>possível</a:t>
            </a:r>
            <a:r>
              <a:rPr lang="pt-BR" sz="2800" dirty="0" smtClean="0">
                <a:latin typeface="Arial" panose="020B0604020202020204" pitchFamily="34" charset="0"/>
                <a:cs typeface="Arial" panose="020B0604020202020204" pitchFamily="34" charset="0"/>
              </a:rPr>
              <a:t>:</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Iniciar </a:t>
            </a:r>
            <a:r>
              <a:rPr lang="pt-BR" sz="2800" dirty="0">
                <a:latin typeface="Arial" panose="020B0604020202020204" pitchFamily="34" charset="0"/>
                <a:cs typeface="Arial" panose="020B0604020202020204" pitchFamily="34" charset="0"/>
              </a:rPr>
              <a:t>o cadastramento dos usuários hipertensos e diabéticos na </a:t>
            </a:r>
            <a:r>
              <a:rPr lang="pt-BR" sz="2800" dirty="0" smtClean="0">
                <a:latin typeface="Arial" panose="020B0604020202020204" pitchFamily="34" charset="0"/>
                <a:cs typeface="Arial" panose="020B0604020202020204" pitchFamily="34" charset="0"/>
              </a:rPr>
              <a:t>unidade, </a:t>
            </a:r>
            <a:r>
              <a:rPr lang="pt-BR" sz="2800" dirty="0">
                <a:latin typeface="Arial" panose="020B0604020202020204" pitchFamily="34" charset="0"/>
                <a:cs typeface="Arial" panose="020B0604020202020204" pitchFamily="34" charset="0"/>
              </a:rPr>
              <a:t>além do início do cadastramento dos usuários tivemos o aumento da cobertura de atendimento aos hipertensos </a:t>
            </a:r>
            <a:r>
              <a:rPr lang="pt-BR" sz="2800" dirty="0" smtClean="0">
                <a:latin typeface="Arial" panose="020B0604020202020204" pitchFamily="34" charset="0"/>
                <a:cs typeface="Arial" panose="020B0604020202020204" pitchFamily="34" charset="0"/>
              </a:rPr>
              <a:t>e/ou </a:t>
            </a:r>
            <a:r>
              <a:rPr lang="pt-BR" sz="2800" dirty="0">
                <a:latin typeface="Arial" panose="020B0604020202020204" pitchFamily="34" charset="0"/>
                <a:cs typeface="Arial" panose="020B0604020202020204" pitchFamily="34" charset="0"/>
              </a:rPr>
              <a:t>diabéticos. </a:t>
            </a:r>
            <a:endParaRPr lang="pt-BR" sz="2800" dirty="0" smtClean="0">
              <a:latin typeface="Arial" panose="020B0604020202020204" pitchFamily="34" charset="0"/>
              <a:cs typeface="Arial" panose="020B0604020202020204" pitchFamily="34" charset="0"/>
            </a:endParaRPr>
          </a:p>
          <a:p>
            <a:pPr algn="just"/>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b="1" dirty="0" smtClean="0">
                <a:latin typeface="Arial" panose="020B0604020202020204" pitchFamily="34" charset="0"/>
                <a:cs typeface="Arial" panose="020B0604020202020204" pitchFamily="34" charset="0"/>
              </a:rPr>
              <a:t>Antes </a:t>
            </a:r>
            <a:r>
              <a:rPr lang="pt-BR" sz="2800" b="1" dirty="0">
                <a:latin typeface="Arial" panose="020B0604020202020204" pitchFamily="34" charset="0"/>
                <a:cs typeface="Arial" panose="020B0604020202020204" pitchFamily="34" charset="0"/>
              </a:rPr>
              <a:t>da </a:t>
            </a:r>
            <a:r>
              <a:rPr lang="pt-BR" sz="2800" b="1" dirty="0" smtClean="0">
                <a:latin typeface="Arial" panose="020B0604020202020204" pitchFamily="34" charset="0"/>
                <a:cs typeface="Arial" panose="020B0604020202020204" pitchFamily="34" charset="0"/>
              </a:rPr>
              <a:t>intervenção:</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 cobertura </a:t>
            </a:r>
            <a:r>
              <a:rPr lang="pt-BR" sz="2800" dirty="0">
                <a:latin typeface="Arial" panose="020B0604020202020204" pitchFamily="34" charset="0"/>
                <a:cs typeface="Arial" panose="020B0604020202020204" pitchFamily="34" charset="0"/>
              </a:rPr>
              <a:t>da atenção à saúde dos hipertensos </a:t>
            </a:r>
            <a:r>
              <a:rPr lang="pt-BR" sz="2800" dirty="0" smtClean="0">
                <a:latin typeface="Arial" panose="020B0604020202020204" pitchFamily="34" charset="0"/>
                <a:cs typeface="Arial" panose="020B0604020202020204" pitchFamily="34" charset="0"/>
              </a:rPr>
              <a:t>e/ou </a:t>
            </a:r>
            <a:r>
              <a:rPr lang="pt-BR" sz="2800" dirty="0">
                <a:latin typeface="Arial" panose="020B0604020202020204" pitchFamily="34" charset="0"/>
                <a:cs typeface="Arial" panose="020B0604020202020204" pitchFamily="34" charset="0"/>
              </a:rPr>
              <a:t>diabéticos era 18% e 13% respectivamente, </a:t>
            </a:r>
            <a:r>
              <a:rPr lang="pt-BR" sz="2800" dirty="0" smtClean="0">
                <a:latin typeface="Arial" panose="020B0604020202020204" pitchFamily="34" charset="0"/>
                <a:cs typeface="Arial" panose="020B0604020202020204" pitchFamily="34" charset="0"/>
              </a:rPr>
              <a:t>final </a:t>
            </a:r>
            <a:r>
              <a:rPr lang="pt-BR" sz="2800" dirty="0">
                <a:latin typeface="Arial" panose="020B0604020202020204" pitchFamily="34" charset="0"/>
                <a:cs typeface="Arial" panose="020B0604020202020204" pitchFamily="34" charset="0"/>
              </a:rPr>
              <a:t>da intervenção ampliamos a cobertura da atenção aos hipertensos para 52% e 69% dos diabéticos. </a:t>
            </a:r>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Estes </a:t>
            </a:r>
            <a:r>
              <a:rPr lang="pt-BR" sz="2800" dirty="0">
                <a:latin typeface="Arial" panose="020B0604020202020204" pitchFamily="34" charset="0"/>
                <a:cs typeface="Arial" panose="020B0604020202020204" pitchFamily="34" charset="0"/>
              </a:rPr>
              <a:t>avanços demonstram que mais hipertensos </a:t>
            </a:r>
            <a:r>
              <a:rPr lang="pt-BR" sz="2800" dirty="0" smtClean="0">
                <a:latin typeface="Arial" panose="020B0604020202020204" pitchFamily="34" charset="0"/>
                <a:cs typeface="Arial" panose="020B0604020202020204" pitchFamily="34" charset="0"/>
              </a:rPr>
              <a:t>e/ou </a:t>
            </a:r>
            <a:r>
              <a:rPr lang="pt-BR" sz="2800" dirty="0">
                <a:latin typeface="Arial" panose="020B0604020202020204" pitchFamily="34" charset="0"/>
                <a:cs typeface="Arial" panose="020B0604020202020204" pitchFamily="34" charset="0"/>
              </a:rPr>
              <a:t>diabéticos foram incluídos para o </a:t>
            </a:r>
            <a:r>
              <a:rPr lang="pt-BR" sz="2800" dirty="0" smtClean="0">
                <a:latin typeface="Arial" panose="020B0604020202020204" pitchFamily="34" charset="0"/>
                <a:cs typeface="Arial" panose="020B0604020202020204" pitchFamily="34" charset="0"/>
              </a:rPr>
              <a:t>acompanhamento  </a:t>
            </a:r>
            <a:r>
              <a:rPr lang="pt-BR" sz="2800" dirty="0">
                <a:latin typeface="Arial" panose="020B0604020202020204" pitchFamily="34" charset="0"/>
                <a:cs typeface="Arial" panose="020B0604020202020204" pitchFamily="34" charset="0"/>
              </a:rPr>
              <a:t>de sua saúde na </a:t>
            </a:r>
            <a:r>
              <a:rPr lang="pt-BR" sz="2800" dirty="0" smtClean="0">
                <a:latin typeface="Arial" panose="020B0604020202020204" pitchFamily="34" charset="0"/>
                <a:cs typeface="Arial" panose="020B0604020202020204" pitchFamily="34" charset="0"/>
              </a:rPr>
              <a:t>UBS</a:t>
            </a:r>
          </a:p>
          <a:p>
            <a:pPr algn="just"/>
            <a:endParaRPr lang="pt-BR" sz="2800" dirty="0">
              <a:latin typeface="Arial" panose="020B0604020202020204" pitchFamily="34" charset="0"/>
              <a:cs typeface="Arial" panose="020B0604020202020204" pitchFamily="34" charset="0"/>
            </a:endParaRPr>
          </a:p>
          <a:p>
            <a:pPr algn="just"/>
            <a:endParaRPr lang="pt-BR" sz="2800" dirty="0" smtClean="0"/>
          </a:p>
          <a:p>
            <a:pPr algn="just"/>
            <a:endParaRPr lang="pt-BR" sz="2800" dirty="0"/>
          </a:p>
          <a:p>
            <a:pPr algn="just"/>
            <a:endParaRPr lang="pt-BR" sz="2800" dirty="0"/>
          </a:p>
        </p:txBody>
      </p:sp>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341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225287" y="0"/>
            <a:ext cx="11505369" cy="6124754"/>
          </a:xfrm>
          <a:prstGeom prst="rect">
            <a:avLst/>
          </a:prstGeom>
        </p:spPr>
        <p:txBody>
          <a:bodyPr wrap="square">
            <a:spAutoFit/>
          </a:bodyPr>
          <a:lstStyle/>
          <a:p>
            <a:pPr lvl="1" algn="just"/>
            <a:r>
              <a:rPr lang="pt-BR" sz="2800" dirty="0" smtClean="0"/>
              <a:t>	</a:t>
            </a:r>
            <a:r>
              <a:rPr lang="pt-BR" sz="2800" dirty="0" smtClean="0">
                <a:latin typeface="Arial" panose="020B0604020202020204" pitchFamily="34" charset="0"/>
                <a:cs typeface="Arial" panose="020B0604020202020204" pitchFamily="34" charset="0"/>
              </a:rPr>
              <a:t> A</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melhoria da qualidade e ampliação dos serviços prestados, melhor controle de insumos e além de uma melhora significativa nos registros existentes na unidade, o que possibilitou a realização do monitoramento e avaliação, despertando na equipe a necessidade e importância destes para o planejamento da saúde na UBS</a:t>
            </a:r>
            <a:r>
              <a:rPr lang="pt-BR" sz="2800" dirty="0" smtClean="0">
                <a:latin typeface="Arial" panose="020B0604020202020204" pitchFamily="34" charset="0"/>
                <a:cs typeface="Arial" panose="020B0604020202020204" pitchFamily="34" charset="0"/>
              </a:rPr>
              <a:t>.</a:t>
            </a:r>
          </a:p>
          <a:p>
            <a:pPr algn="just"/>
            <a:endParaRPr lang="pt-BR" sz="2800" dirty="0" smtClean="0">
              <a:latin typeface="Arial" panose="020B0604020202020204" pitchFamily="34" charset="0"/>
              <a:cs typeface="Arial" panose="020B0604020202020204" pitchFamily="34" charset="0"/>
            </a:endParaRP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Não </a:t>
            </a:r>
            <a:r>
              <a:rPr lang="pt-BR" sz="2800" dirty="0">
                <a:latin typeface="Arial" panose="020B0604020202020204" pitchFamily="34" charset="0"/>
                <a:cs typeface="Arial" panose="020B0604020202020204" pitchFamily="34" charset="0"/>
              </a:rPr>
              <a:t>somente a intervenção teve um grande impacto para a comunidade, mas a implantação da Estratégia da Saúde da Família como um todo, antes da implantação da intervenção o atendimento médico era restrito a um turno e era disponibilizado apenas quatro fichas para a população</a:t>
            </a:r>
            <a:r>
              <a:rPr lang="pt-BR" sz="28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313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14920" y="722510"/>
            <a:ext cx="11962160" cy="4893647"/>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	Creio </a:t>
            </a:r>
            <a:r>
              <a:rPr lang="pt-BR" sz="2400" dirty="0">
                <a:latin typeface="Arial" panose="020B0604020202020204" pitchFamily="34" charset="0"/>
                <a:cs typeface="Arial" panose="020B0604020202020204" pitchFamily="34" charset="0"/>
              </a:rPr>
              <a:t>que se começasse neste momento a intervenção seria mais efetiva, já que agora </a:t>
            </a:r>
            <a:r>
              <a:rPr lang="pt-BR" sz="2400" dirty="0" smtClean="0">
                <a:latin typeface="Arial" panose="020B0604020202020204" pitchFamily="34" charset="0"/>
                <a:cs typeface="Arial" panose="020B0604020202020204" pitchFamily="34" charset="0"/>
              </a:rPr>
              <a:t>há uma </a:t>
            </a:r>
            <a:r>
              <a:rPr lang="pt-BR" sz="2400" dirty="0">
                <a:latin typeface="Arial" panose="020B0604020202020204" pitchFamily="34" charset="0"/>
                <a:cs typeface="Arial" panose="020B0604020202020204" pitchFamily="34" charset="0"/>
              </a:rPr>
              <a:t>equipe completa, estamos cadastrando a população de nossa área, com a equipe </a:t>
            </a:r>
            <a:r>
              <a:rPr lang="pt-BR" sz="2400" dirty="0" smtClean="0">
                <a:latin typeface="Arial" panose="020B0604020202020204" pitchFamily="34" charset="0"/>
                <a:cs typeface="Arial" panose="020B0604020202020204" pitchFamily="34" charset="0"/>
              </a:rPr>
              <a:t>completa.</a:t>
            </a:r>
          </a:p>
          <a:p>
            <a:pPr algn="just"/>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A</a:t>
            </a:r>
            <a:r>
              <a:rPr lang="pt-BR" sz="2400" dirty="0" smtClean="0">
                <a:latin typeface="Arial" panose="020B0604020202020204" pitchFamily="34" charset="0"/>
                <a:cs typeface="Arial" panose="020B0604020202020204" pitchFamily="34" charset="0"/>
              </a:rPr>
              <a:t>s </a:t>
            </a:r>
            <a:r>
              <a:rPr lang="pt-BR" sz="2400" dirty="0">
                <a:latin typeface="Arial" panose="020B0604020202020204" pitchFamily="34" charset="0"/>
                <a:cs typeface="Arial" panose="020B0604020202020204" pitchFamily="34" charset="0"/>
              </a:rPr>
              <a:t>atividades de educação em </a:t>
            </a:r>
            <a:r>
              <a:rPr lang="pt-BR" sz="2400" dirty="0" smtClean="0">
                <a:latin typeface="Arial" panose="020B0604020202020204" pitchFamily="34" charset="0"/>
                <a:cs typeface="Arial" panose="020B0604020202020204" pitchFamily="34" charset="0"/>
              </a:rPr>
              <a:t>saúde agora </a:t>
            </a:r>
            <a:r>
              <a:rPr lang="pt-BR" sz="2400" dirty="0">
                <a:latin typeface="Arial" panose="020B0604020202020204" pitchFamily="34" charset="0"/>
                <a:cs typeface="Arial" panose="020B0604020202020204" pitchFamily="34" charset="0"/>
              </a:rPr>
              <a:t>podem ser realizadas de forma mais ampla, poderíamos ter um melhor acompanhamento dos usuários com a ajuda dos ACS, o processo de implantação da ESF está se consolidando agora</a:t>
            </a:r>
            <a:r>
              <a:rPr lang="pt-BR" sz="2400" dirty="0" smtClean="0">
                <a:latin typeface="Arial" panose="020B0604020202020204" pitchFamily="34" charset="0"/>
                <a:cs typeface="Arial" panose="020B0604020202020204" pitchFamily="34" charset="0"/>
              </a:rPr>
              <a:t>.</a:t>
            </a: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	A </a:t>
            </a:r>
            <a:r>
              <a:rPr lang="pt-BR" sz="2400" dirty="0">
                <a:latin typeface="Arial" panose="020B0604020202020204" pitchFamily="34" charset="0"/>
                <a:cs typeface="Arial" panose="020B0604020202020204" pitchFamily="34" charset="0"/>
              </a:rPr>
              <a:t>intervenção já está incorporada a rotina da equipe, a definição de objetivos e metas já fazem parte do nosso planejamento, adotamos também as fichas espelho disponibilizadas pelo curso, pretendemos dividir melhor as atribuições dos membros da equipe, no início da intervenção elas estavam concentradas na figura do médico porque não tínhamos outros profissionais</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544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2035" y="2275302"/>
            <a:ext cx="11436626" cy="23876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pt-BR" b="1" dirty="0">
                <a:solidFill>
                  <a:schemeClr val="tx1"/>
                </a:solidFill>
              </a:rPr>
              <a:t>REFLEXÃO </a:t>
            </a:r>
            <a:r>
              <a:rPr lang="pt-BR" b="1" dirty="0" smtClean="0">
                <a:solidFill>
                  <a:schemeClr val="tx1"/>
                </a:solidFill>
              </a:rPr>
              <a:t>CRÍTICA</a:t>
            </a:r>
            <a:r>
              <a:rPr lang="pt-BR" b="1" dirty="0"/>
              <a:t/>
            </a:r>
            <a:br>
              <a:rPr lang="pt-BR" b="1" dirty="0"/>
            </a:br>
            <a:endParaRPr lang="pt-BR" dirty="0"/>
          </a:p>
        </p:txBody>
      </p:sp>
    </p:spTree>
    <p:extLst>
      <p:ext uri="{BB962C8B-B14F-4D97-AF65-F5344CB8AC3E}">
        <p14:creationId xmlns:p14="http://schemas.microsoft.com/office/powerpoint/2010/main" val="1423022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1841"/>
            <a:ext cx="1785046" cy="872511"/>
          </a:xfrm>
          <a:prstGeom prst="rect">
            <a:avLst/>
          </a:prstGeom>
        </p:spPr>
      </p:pic>
      <p:sp>
        <p:nvSpPr>
          <p:cNvPr id="6" name="Retângulo 5"/>
          <p:cNvSpPr/>
          <p:nvPr/>
        </p:nvSpPr>
        <p:spPr>
          <a:xfrm>
            <a:off x="185530" y="238539"/>
            <a:ext cx="12006470" cy="7294305"/>
          </a:xfrm>
          <a:prstGeom prst="rect">
            <a:avLst/>
          </a:prstGeom>
        </p:spPr>
        <p:txBody>
          <a:bodyPr wrap="square">
            <a:spAutoFit/>
          </a:bodyPr>
          <a:lstStyle/>
          <a:p>
            <a:pPr algn="just"/>
            <a:r>
              <a:rPr lang="pt-BR" sz="3200" dirty="0" smtClean="0">
                <a:latin typeface="Arial" panose="020B0604020202020204" pitchFamily="34" charset="0"/>
                <a:cs typeface="Arial" panose="020B0604020202020204" pitchFamily="34" charset="0"/>
              </a:rPr>
              <a:t>	Minha </a:t>
            </a:r>
            <a:r>
              <a:rPr lang="pt-BR" sz="3200" dirty="0">
                <a:latin typeface="Arial" panose="020B0604020202020204" pitchFamily="34" charset="0"/>
                <a:cs typeface="Arial" panose="020B0604020202020204" pitchFamily="34" charset="0"/>
              </a:rPr>
              <a:t>expectativa inicial ao curso era mais com relação ao processo de trabalho do médico inserido na E</a:t>
            </a:r>
            <a:r>
              <a:rPr lang="pt-BR" sz="3200" dirty="0" smtClean="0">
                <a:latin typeface="Arial" panose="020B0604020202020204" pitchFamily="34" charset="0"/>
                <a:cs typeface="Arial" panose="020B0604020202020204" pitchFamily="34" charset="0"/>
              </a:rPr>
              <a:t>stratégia da </a:t>
            </a:r>
            <a:r>
              <a:rPr lang="pt-BR" sz="3200" dirty="0">
                <a:latin typeface="Arial" panose="020B0604020202020204" pitchFamily="34" charset="0"/>
                <a:cs typeface="Arial" panose="020B0604020202020204" pitchFamily="34" charset="0"/>
              </a:rPr>
              <a:t>S</a:t>
            </a:r>
            <a:r>
              <a:rPr lang="pt-BR" sz="3200" dirty="0" smtClean="0">
                <a:latin typeface="Arial" panose="020B0604020202020204" pitchFamily="34" charset="0"/>
                <a:cs typeface="Arial" panose="020B0604020202020204" pitchFamily="34" charset="0"/>
              </a:rPr>
              <a:t>aúde </a:t>
            </a:r>
            <a:r>
              <a:rPr lang="pt-BR" sz="3200" dirty="0">
                <a:latin typeface="Arial" panose="020B0604020202020204" pitchFamily="34" charset="0"/>
                <a:cs typeface="Arial" panose="020B0604020202020204" pitchFamily="34" charset="0"/>
              </a:rPr>
              <a:t>da </a:t>
            </a:r>
            <a:r>
              <a:rPr lang="pt-BR" sz="3200" dirty="0" smtClean="0">
                <a:latin typeface="Arial" panose="020B0604020202020204" pitchFamily="34" charset="0"/>
                <a:cs typeface="Arial" panose="020B0604020202020204" pitchFamily="34" charset="0"/>
              </a:rPr>
              <a:t>Família</a:t>
            </a:r>
            <a:r>
              <a:rPr lang="pt-BR" sz="3200" dirty="0">
                <a:latin typeface="Arial" panose="020B0604020202020204" pitchFamily="34" charset="0"/>
                <a:cs typeface="Arial" panose="020B0604020202020204" pitchFamily="34" charset="0"/>
              </a:rPr>
              <a:t>, esperava que o curso fosse mais uma atualização sobre a forma de atuação dos médicos na A</a:t>
            </a:r>
            <a:r>
              <a:rPr lang="pt-BR" sz="3200" dirty="0" smtClean="0">
                <a:latin typeface="Arial" panose="020B0604020202020204" pitchFamily="34" charset="0"/>
                <a:cs typeface="Arial" panose="020B0604020202020204" pitchFamily="34" charset="0"/>
              </a:rPr>
              <a:t>tenção Básica </a:t>
            </a:r>
            <a:r>
              <a:rPr lang="pt-BR" sz="3200" dirty="0">
                <a:latin typeface="Arial" panose="020B0604020202020204" pitchFamily="34" charset="0"/>
                <a:cs typeface="Arial" panose="020B0604020202020204" pitchFamily="34" charset="0"/>
              </a:rPr>
              <a:t>no Brasil, e me surpreendi quando iniciei e descobri que era uma intervenção a ser realizada.  </a:t>
            </a:r>
            <a:endParaRPr lang="pt-BR"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pt-BR" sz="3200" dirty="0">
              <a:latin typeface="Arial" panose="020B0604020202020204" pitchFamily="34" charset="0"/>
              <a:cs typeface="Arial" panose="020B0604020202020204" pitchFamily="34" charset="0"/>
            </a:endParaRPr>
          </a:p>
          <a:p>
            <a:pPr algn="just"/>
            <a:r>
              <a:rPr lang="pt-BR" sz="3200" dirty="0" smtClean="0">
                <a:latin typeface="Arial" panose="020B0604020202020204" pitchFamily="34" charset="0"/>
                <a:cs typeface="Arial" panose="020B0604020202020204" pitchFamily="34" charset="0"/>
              </a:rPr>
              <a:t>	O </a:t>
            </a:r>
            <a:r>
              <a:rPr lang="pt-BR" sz="3200" dirty="0">
                <a:latin typeface="Arial" panose="020B0604020202020204" pitchFamily="34" charset="0"/>
                <a:cs typeface="Arial" panose="020B0604020202020204" pitchFamily="34" charset="0"/>
              </a:rPr>
              <a:t>curso teve um significado em minha prática profissional, mais no sentido, de me ajudar a planejar minhas ações e trabalhar de forma organizada e com os conhecimentos adequados para o manejo dos usuários na unidade e na comunidade com base nos protocolos adotados no Brasil. </a:t>
            </a:r>
            <a:endParaRPr lang="pt-BR"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pt-BR" sz="28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654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3583" y="371061"/>
            <a:ext cx="11264347" cy="5805902"/>
          </a:xfrm>
        </p:spPr>
        <p:txBody>
          <a:bodyPr/>
          <a:lstStyle/>
          <a:p>
            <a:pPr algn="just"/>
            <a:endParaRPr lang="pt-BR" sz="3600" dirty="0" smtClean="0"/>
          </a:p>
          <a:p>
            <a:pPr algn="just"/>
            <a:endParaRPr lang="pt-BR" sz="3600" dirty="0"/>
          </a:p>
          <a:p>
            <a:pPr algn="just"/>
            <a:endParaRPr lang="pt-BR" sz="3600" dirty="0" smtClean="0"/>
          </a:p>
          <a:p>
            <a:pPr marL="0" indent="0" algn="just">
              <a:buNone/>
            </a:pPr>
            <a:r>
              <a:rPr lang="pt-BR" sz="3600" dirty="0" smtClean="0"/>
              <a:t>	 </a:t>
            </a:r>
            <a:r>
              <a:rPr lang="pt-BR" sz="3600" dirty="0" smtClean="0">
                <a:latin typeface="Arial" panose="020B0604020202020204" pitchFamily="34" charset="0"/>
                <a:cs typeface="Arial" panose="020B0604020202020204" pitchFamily="34" charset="0"/>
              </a:rPr>
              <a:t>A intervenção está incorporada a rotina da UBS,  um dos desafios consiste </a:t>
            </a:r>
            <a:r>
              <a:rPr lang="pt-BR" sz="3600" dirty="0" smtClean="0">
                <a:latin typeface="Arial" panose="020B0604020202020204" pitchFamily="34" charset="0"/>
                <a:cs typeface="Arial" panose="020B0604020202020204" pitchFamily="34" charset="0"/>
              </a:rPr>
              <a:t>em desencadear </a:t>
            </a:r>
            <a:r>
              <a:rPr lang="pt-BR" sz="3600" dirty="0" smtClean="0">
                <a:latin typeface="Arial" panose="020B0604020202020204" pitchFamily="34" charset="0"/>
                <a:cs typeface="Arial" panose="020B0604020202020204" pitchFamily="34" charset="0"/>
              </a:rPr>
              <a:t>a metodologia da intervenção na atenção a saúde dos Hipertensos e/ou Diabéticos nas demais equipes da UBS.</a:t>
            </a:r>
            <a:endParaRPr lang="pt-BR" sz="3600" dirty="0">
              <a:latin typeface="Arial" panose="020B0604020202020204" pitchFamily="34" charset="0"/>
              <a:cs typeface="Arial" panose="020B0604020202020204" pitchFamily="34" charset="0"/>
            </a:endParaRPr>
          </a:p>
        </p:txBody>
      </p:sp>
      <p:pic>
        <p:nvPicPr>
          <p:cNvPr id="4" name="Imagem 3"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2223" y="5614712"/>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Tree>
    <p:extLst>
      <p:ext uri="{BB962C8B-B14F-4D97-AF65-F5344CB8AC3E}">
        <p14:creationId xmlns:p14="http://schemas.microsoft.com/office/powerpoint/2010/main" val="1483636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49357"/>
            <a:ext cx="10515600" cy="5527606"/>
          </a:xfrm>
        </p:spPr>
        <p:txBody>
          <a:bodyPr/>
          <a:lstStyle/>
          <a:p>
            <a:endParaRPr lang="pt-BR" dirty="0" smtClean="0"/>
          </a:p>
          <a:p>
            <a:pPr marL="0" indent="0">
              <a:buNone/>
            </a:pPr>
            <a:r>
              <a:rPr lang="pt-BR" dirty="0" smtClean="0"/>
              <a:t>	</a:t>
            </a:r>
          </a:p>
          <a:p>
            <a:pPr marL="0" indent="0">
              <a:buNone/>
            </a:pPr>
            <a:endParaRPr lang="pt-BR" dirty="0"/>
          </a:p>
          <a:p>
            <a:pPr marL="0" indent="0" algn="just">
              <a:buNone/>
            </a:pPr>
            <a:r>
              <a:rPr lang="pt-BR" dirty="0" smtClean="0"/>
              <a:t>	</a:t>
            </a:r>
            <a:r>
              <a:rPr lang="pt-BR" sz="3600" dirty="0" smtClean="0">
                <a:latin typeface="Arial" panose="020B0604020202020204" pitchFamily="34" charset="0"/>
                <a:cs typeface="Arial" panose="020B0604020202020204" pitchFamily="34" charset="0"/>
              </a:rPr>
              <a:t>Através da intervenção percebemos, que as dificuldades por maiores que sejam, podem ser superadas com ações simples, planejadas, melhorando a qualidade de vida da população e satisfação dos usuários e profissionais de saúde.</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345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40627" y="311294"/>
            <a:ext cx="3110746" cy="60939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BR" sz="3360" b="1" dirty="0">
                <a:latin typeface="+mj-lt"/>
              </a:rPr>
              <a:t>REFERENCIAS</a:t>
            </a:r>
          </a:p>
        </p:txBody>
      </p:sp>
      <p:sp>
        <p:nvSpPr>
          <p:cNvPr id="3" name="Retângulo 2"/>
          <p:cNvSpPr/>
          <p:nvPr/>
        </p:nvSpPr>
        <p:spPr>
          <a:xfrm>
            <a:off x="609600" y="1096424"/>
            <a:ext cx="10972800" cy="4801314"/>
          </a:xfrm>
          <a:prstGeom prst="rect">
            <a:avLst/>
          </a:prstGeom>
        </p:spPr>
        <p:txBody>
          <a:bodyPr wrap="square">
            <a:spAutoFit/>
          </a:bodyPr>
          <a:lstStyle/>
          <a:p>
            <a:r>
              <a:rPr lang="pt-BR" dirty="0">
                <a:latin typeface="Arial" pitchFamily="34" charset="0"/>
                <a:cs typeface="Arial" pitchFamily="34" charset="0"/>
              </a:rPr>
              <a:t>Organização Pan-Americana da Saúde. Linhas de cuidado: hipertensão arterial e diabetes. / Organização Pan-Americana da Saúde. Brasília: Organização Pan-Americana da Saúde, 2010. 232 p.: il. ISBN </a:t>
            </a:r>
            <a:r>
              <a:rPr lang="pt-BR" dirty="0" smtClean="0">
                <a:latin typeface="Arial" pitchFamily="34" charset="0"/>
                <a:cs typeface="Arial" pitchFamily="34" charset="0"/>
              </a:rPr>
              <a:t>978-85-79</a:t>
            </a:r>
          </a:p>
          <a:p>
            <a:endParaRPr lang="pt-BR" dirty="0">
              <a:latin typeface="Arial" pitchFamily="34" charset="0"/>
              <a:cs typeface="Arial" pitchFamily="34" charset="0"/>
            </a:endParaRPr>
          </a:p>
          <a:p>
            <a:r>
              <a:rPr lang="pt-BR" dirty="0">
                <a:latin typeface="Arial" pitchFamily="34" charset="0"/>
                <a:cs typeface="Arial" pitchFamily="34" charset="0"/>
              </a:rPr>
              <a:t>BRASIL. Secretaria de Gestão do Trabalho e da Educação na Saúde. Departamento de Gestão da Educação na Saúde. A Educação Permanente entra na roda: polos de Educação Permanente em saúde: conceitos e caminhos a percorrer. Brasília, </a:t>
            </a:r>
            <a:r>
              <a:rPr lang="pt-BR" dirty="0" smtClean="0">
                <a:latin typeface="Arial" pitchFamily="34" charset="0"/>
                <a:cs typeface="Arial" pitchFamily="34" charset="0"/>
              </a:rPr>
              <a:t>2005</a:t>
            </a:r>
          </a:p>
          <a:p>
            <a:endParaRPr lang="pt-BR" dirty="0">
              <a:latin typeface="Arial" pitchFamily="34" charset="0"/>
              <a:cs typeface="Arial" pitchFamily="34" charset="0"/>
            </a:endParaRPr>
          </a:p>
          <a:p>
            <a:r>
              <a:rPr lang="pt-BR" dirty="0">
                <a:latin typeface="Arial" pitchFamily="34" charset="0"/>
                <a:cs typeface="Arial" pitchFamily="34" charset="0"/>
              </a:rPr>
              <a:t>Brasil. Ministério da Saúde. Secretaria de Atenção à Saúde. Departamento de Atenção Básica. Diabetes Mellitus / Ministério da Saúde, Secretaria de Atenção à Saúde, Departamento de Atenção Básica. – Brasília: Ministério da Saúde, 2010. 64 p. il. – (Cadernos de Atenção Básica, n. 16) (Série A. Normas e Manuais Técnicos</a:t>
            </a:r>
            <a:r>
              <a:rPr lang="pt-BR" dirty="0" smtClean="0">
                <a:latin typeface="Arial" pitchFamily="34" charset="0"/>
                <a:cs typeface="Arial" pitchFamily="34" charset="0"/>
              </a:rPr>
              <a:t>)</a:t>
            </a:r>
          </a:p>
          <a:p>
            <a:endParaRPr lang="pt-BR" dirty="0">
              <a:latin typeface="Arial" pitchFamily="34" charset="0"/>
              <a:cs typeface="Arial" pitchFamily="34" charset="0"/>
            </a:endParaRPr>
          </a:p>
          <a:p>
            <a:r>
              <a:rPr lang="pt-BR" dirty="0">
                <a:latin typeface="Arial" pitchFamily="34" charset="0"/>
                <a:cs typeface="Arial" pitchFamily="34" charset="0"/>
              </a:rPr>
              <a:t>Brasil. Ministério da Saúde. Secretaria de Atenção à Saúde. Departamento de Atenção Básica. Hipertensão arterial sistêmica para o Sistema Único de Saúde / Ministério da Saúde, Secretaria de Atenção à Saúde, Departamento de Atenção Básica. – Brasília: Ministério da Saúde, 2010. 58 p. – (Cadernos de Atenção Básica; 16) (Série A. Normas e Manuais Técnicos) </a:t>
            </a:r>
          </a:p>
        </p:txBody>
      </p:sp>
      <p:pic>
        <p:nvPicPr>
          <p:cNvPr id="4" name="Imagem 3"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spTree>
    <p:extLst>
      <p:ext uri="{BB962C8B-B14F-4D97-AF65-F5344CB8AC3E}">
        <p14:creationId xmlns:p14="http://schemas.microsoft.com/office/powerpoint/2010/main" val="287086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39148" y="419096"/>
            <a:ext cx="11913705" cy="6740307"/>
          </a:xfrm>
          <a:prstGeom prst="rect">
            <a:avLst/>
          </a:prstGeom>
        </p:spPr>
        <p:txBody>
          <a:bodyPr wrap="square">
            <a:spAutoFit/>
          </a:bodyPr>
          <a:lstStyle/>
          <a:p>
            <a:pPr algn="just">
              <a:defRPr/>
            </a:pPr>
            <a:endParaRPr lang="pt-BR" sz="2880" b="1" dirty="0"/>
          </a:p>
          <a:p>
            <a:pPr marL="900113" indent="-542925" algn="just">
              <a:lnSpc>
                <a:spcPct val="150000"/>
              </a:lnSpc>
              <a:buFont typeface="Wingdings" panose="05000000000000000000" pitchFamily="2" charset="2"/>
              <a:buChar char="Ø"/>
              <a:tabLst>
                <a:tab pos="900113" algn="l"/>
              </a:tabLst>
              <a:defRPr/>
            </a:pPr>
            <a:endParaRPr lang="en-US" sz="2880" dirty="0" smtClean="0"/>
          </a:p>
          <a:p>
            <a:pPr marL="900113" indent="-542925" algn="just">
              <a:lnSpc>
                <a:spcPct val="150000"/>
              </a:lnSpc>
              <a:buFont typeface="Wingdings" panose="05000000000000000000" pitchFamily="2" charset="2"/>
              <a:buChar char="Ø"/>
              <a:tabLst>
                <a:tab pos="900113" algn="l"/>
              </a:tabLst>
              <a:defRPr/>
            </a:pPr>
            <a:endParaRPr lang="en-US" sz="2880" dirty="0"/>
          </a:p>
          <a:p>
            <a:pPr marL="900113" indent="-542925" algn="just">
              <a:lnSpc>
                <a:spcPct val="150000"/>
              </a:lnSpc>
              <a:buFont typeface="Wingdings" panose="05000000000000000000" pitchFamily="2" charset="2"/>
              <a:buChar char="Ø"/>
              <a:tabLst>
                <a:tab pos="900113" algn="l"/>
              </a:tabLst>
              <a:defRPr/>
            </a:pPr>
            <a:r>
              <a:rPr lang="en-US" sz="2880" dirty="0" smtClean="0"/>
              <a:t>	</a:t>
            </a:r>
            <a:r>
              <a:rPr lang="pt-BR" sz="3200" dirty="0" smtClean="0">
                <a:latin typeface="Arial" panose="020B0604020202020204" pitchFamily="34" charset="0"/>
                <a:cs typeface="Arial" panose="020B0604020202020204" pitchFamily="34" charset="0"/>
              </a:rPr>
              <a:t>É um município do Rio Grande do Sul</a:t>
            </a:r>
            <a:r>
              <a:rPr lang="pt-BR" sz="3200" dirty="0" smtClean="0">
                <a:latin typeface="Arial" panose="020B0604020202020204" pitchFamily="34" charset="0"/>
                <a:cs typeface="Arial" panose="020B0604020202020204" pitchFamily="34" charset="0"/>
              </a:rPr>
              <a:t>.</a:t>
            </a:r>
            <a:endParaRPr lang="pt-BR" sz="3200" dirty="0" smtClean="0">
              <a:latin typeface="Arial" panose="020B0604020202020204" pitchFamily="34" charset="0"/>
              <a:cs typeface="Arial" panose="020B0604020202020204" pitchFamily="34" charset="0"/>
            </a:endParaRPr>
          </a:p>
          <a:p>
            <a:pPr marL="900113" indent="-542925" algn="just">
              <a:lnSpc>
                <a:spcPct val="150000"/>
              </a:lnSpc>
              <a:buFont typeface="Wingdings" panose="05000000000000000000" pitchFamily="2" charset="2"/>
              <a:buChar char="Ø"/>
              <a:tabLst>
                <a:tab pos="900113" algn="l"/>
              </a:tabLst>
              <a:defRPr/>
            </a:pPr>
            <a:r>
              <a:rPr lang="pt-BR" sz="3200" dirty="0" smtClean="0">
                <a:latin typeface="Arial" panose="020B0604020202020204" pitchFamily="34" charset="0"/>
                <a:cs typeface="Arial" panose="020B0604020202020204" pitchFamily="34" charset="0"/>
              </a:rPr>
              <a:t>	Localizada a 250  quilômetros de Porto Alegre, a capital do Estado.</a:t>
            </a:r>
          </a:p>
          <a:p>
            <a:pPr marL="900113" indent="-542925" algn="just">
              <a:lnSpc>
                <a:spcPct val="150000"/>
              </a:lnSpc>
              <a:buFont typeface="Wingdings" panose="05000000000000000000" pitchFamily="2" charset="2"/>
              <a:buChar char="Ø"/>
              <a:tabLst>
                <a:tab pos="900113" algn="l"/>
              </a:tabLst>
              <a:defRPr/>
            </a:pPr>
            <a:r>
              <a:rPr lang="pt-BR" sz="3200" dirty="0" smtClean="0">
                <a:latin typeface="Arial" panose="020B0604020202020204" pitchFamily="34" charset="0"/>
                <a:cs typeface="Arial" panose="020B0604020202020204" pitchFamily="34" charset="0"/>
              </a:rPr>
              <a:t>Com  uma área de 1.609 km. </a:t>
            </a:r>
          </a:p>
          <a:p>
            <a:pPr marL="900113" indent="-542925" algn="just">
              <a:lnSpc>
                <a:spcPct val="150000"/>
              </a:lnSpc>
              <a:buFont typeface="Wingdings" panose="05000000000000000000" pitchFamily="2" charset="2"/>
              <a:buChar char="Ø"/>
              <a:tabLst>
                <a:tab pos="900113" algn="l"/>
              </a:tabLst>
              <a:defRPr/>
            </a:pPr>
            <a:r>
              <a:rPr lang="pt-BR" sz="3200" dirty="0" smtClean="0">
                <a:latin typeface="Arial" panose="020B0604020202020204" pitchFamily="34" charset="0"/>
                <a:cs typeface="Arial" panose="020B0604020202020204" pitchFamily="34" charset="0"/>
              </a:rPr>
              <a:t>	A população  328.275 habitantes, cerca de 92% da população total residindo na zona urbana do município. </a:t>
            </a:r>
            <a:endParaRPr lang="pt-BR" sz="2880" b="1" dirty="0" smtClean="0"/>
          </a:p>
          <a:p>
            <a:pPr marL="900113" indent="-542925" algn="just">
              <a:buFont typeface="Wingdings" panose="05000000000000000000" pitchFamily="2" charset="2"/>
              <a:buChar char="Ø"/>
              <a:tabLst>
                <a:tab pos="900113" algn="l"/>
              </a:tabLst>
              <a:defRPr/>
            </a:pPr>
            <a:endParaRPr lang="pt-BR" sz="2880" dirty="0"/>
          </a:p>
        </p:txBody>
      </p:sp>
      <p:sp>
        <p:nvSpPr>
          <p:cNvPr id="6" name="Retângulo 5"/>
          <p:cNvSpPr/>
          <p:nvPr/>
        </p:nvSpPr>
        <p:spPr>
          <a:xfrm>
            <a:off x="1785046" y="583096"/>
            <a:ext cx="6895128" cy="1232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3600" b="1" dirty="0">
                <a:solidFill>
                  <a:schemeClr val="tx1"/>
                </a:solidFill>
                <a:latin typeface="Arial" panose="020B0604020202020204" pitchFamily="34" charset="0"/>
                <a:cs typeface="Arial" panose="020B0604020202020204" pitchFamily="34" charset="0"/>
              </a:rPr>
              <a:t>Município de Pelotas - RS</a:t>
            </a:r>
          </a:p>
        </p:txBody>
      </p:sp>
    </p:spTree>
    <p:extLst>
      <p:ext uri="{BB962C8B-B14F-4D97-AF65-F5344CB8AC3E}">
        <p14:creationId xmlns:p14="http://schemas.microsoft.com/office/powerpoint/2010/main" val="3702927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3829671"/>
          </a:xfrm>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t-BR" b="1" cap="all" dirty="0" smtClean="0">
                <a:ln w="0"/>
                <a:solidFill>
                  <a:schemeClr val="tx1"/>
                </a:solidFill>
                <a:effectLst>
                  <a:reflection blurRad="12700" stA="50000" endPos="50000" dist="5000" dir="5400000" sy="-100000" rotWithShape="0"/>
                </a:effectLst>
              </a:rPr>
              <a:t>OBRIGADO! </a:t>
            </a:r>
            <a:endParaRPr lang="pt-BR" b="1" cap="all" dirty="0">
              <a:ln w="0"/>
              <a:solidFill>
                <a:schemeClr val="tx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743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16732" y="705237"/>
            <a:ext cx="11158536" cy="4647426"/>
          </a:xfrm>
          <a:prstGeom prst="rect">
            <a:avLst/>
          </a:prstGeom>
        </p:spPr>
        <p:txBody>
          <a:bodyPr wrap="square">
            <a:spAutoFit/>
          </a:bodyPr>
          <a:lstStyle/>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50 Unidades Básicas de </a:t>
            </a:r>
            <a:r>
              <a:rPr lang="pt-BR" sz="3200" b="1" dirty="0" smtClean="0">
                <a:latin typeface="Arial" panose="020B0604020202020204" pitchFamily="34" charset="0"/>
                <a:cs typeface="Arial" panose="020B0604020202020204" pitchFamily="34" charset="0"/>
              </a:rPr>
              <a:t>Saúde:</a:t>
            </a:r>
            <a:endParaRPr lang="pt-BR" sz="3200" b="1" dirty="0">
              <a:latin typeface="Arial" panose="020B0604020202020204" pitchFamily="34" charset="0"/>
              <a:cs typeface="Arial" panose="020B0604020202020204" pitchFamily="34" charset="0"/>
            </a:endParaRPr>
          </a:p>
          <a:p>
            <a:pPr marL="2057400" lvl="3" indent="-411480">
              <a:buFont typeface="Wingdings" pitchFamily="2" charset="2"/>
              <a:buChar char="ü"/>
            </a:pPr>
            <a:r>
              <a:rPr lang="pt-BR" altLang="pt-BR" sz="3200" dirty="0">
                <a:latin typeface="Arial" panose="020B0604020202020204" pitchFamily="34" charset="0"/>
                <a:cs typeface="Arial" panose="020B0604020202020204" pitchFamily="34" charset="0"/>
              </a:rPr>
              <a:t>Zona Urbana: 37</a:t>
            </a:r>
          </a:p>
          <a:p>
            <a:pPr marL="2057400" lvl="3" indent="-411480">
              <a:buFont typeface="Wingdings" pitchFamily="2" charset="2"/>
              <a:buChar char="ü"/>
            </a:pPr>
            <a:r>
              <a:rPr lang="pt-BR" altLang="pt-BR" sz="3200" dirty="0">
                <a:latin typeface="Arial" panose="020B0604020202020204" pitchFamily="34" charset="0"/>
                <a:cs typeface="Arial" panose="020B0604020202020204" pitchFamily="34" charset="0"/>
              </a:rPr>
              <a:t>Zona Rural: </a:t>
            </a:r>
            <a:r>
              <a:rPr lang="pt-BR" altLang="pt-BR" sz="3200" dirty="0" smtClean="0">
                <a:latin typeface="Arial" panose="020B0604020202020204" pitchFamily="34" charset="0"/>
                <a:cs typeface="Arial" panose="020B0604020202020204" pitchFamily="34" charset="0"/>
              </a:rPr>
              <a:t>13</a:t>
            </a:r>
          </a:p>
          <a:p>
            <a:pPr marL="1645920" lvl="3"/>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01 Centro de Especialidades (Médicas e sala de vacinas</a:t>
            </a:r>
            <a:r>
              <a:rPr lang="pt-BR" sz="3200" b="1" dirty="0" smtClean="0">
                <a:latin typeface="Arial" panose="020B0604020202020204" pitchFamily="34" charset="0"/>
                <a:cs typeface="Arial" panose="020B0604020202020204" pitchFamily="34" charset="0"/>
              </a:rPr>
              <a:t>);</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02 Centros de Especialidades Odontológicas</a:t>
            </a:r>
            <a:r>
              <a:rPr lang="pt-BR" sz="3200" b="1" dirty="0" smtClean="0">
                <a:latin typeface="Arial" panose="020B0604020202020204" pitchFamily="34" charset="0"/>
                <a:cs typeface="Arial" panose="020B0604020202020204" pitchFamily="34" charset="0"/>
              </a:rPr>
              <a:t>;</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01 UBAI – Unidade Básica de Atendimento Imediato</a:t>
            </a:r>
            <a:r>
              <a:rPr lang="pt-BR" sz="3200" b="1" dirty="0" smtClean="0">
                <a:latin typeface="Arial" panose="020B0604020202020204" pitchFamily="34" charset="0"/>
                <a:cs typeface="Arial" panose="020B0604020202020204" pitchFamily="34" charset="0"/>
              </a:rPr>
              <a:t>;</a:t>
            </a: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sz="3200" b="1" dirty="0">
                <a:latin typeface="Arial" panose="020B0604020202020204" pitchFamily="34" charset="0"/>
                <a:cs typeface="Arial" panose="020B0604020202020204" pitchFamily="34" charset="0"/>
              </a:rPr>
              <a:t>  08 CAPS – Centro de Atendimento Psicossocial</a:t>
            </a:r>
            <a:r>
              <a:rPr lang="pt-BR" sz="3200" b="1" dirty="0" smtClean="0">
                <a:latin typeface="Arial" panose="020B0604020202020204" pitchFamily="34" charset="0"/>
                <a:cs typeface="Arial" panose="020B0604020202020204" pitchFamily="34" charset="0"/>
              </a:rPr>
              <a:t>;</a:t>
            </a:r>
            <a:endParaRPr lang="pt-BR" sz="216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5" name="Imagem 4"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99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774" y="365126"/>
            <a:ext cx="11860696" cy="1105866"/>
          </a:xfrm>
        </p:spPr>
        <p:style>
          <a:lnRef idx="3">
            <a:schemeClr val="lt1"/>
          </a:lnRef>
          <a:fillRef idx="1">
            <a:schemeClr val="accent1"/>
          </a:fillRef>
          <a:effectRef idx="1">
            <a:schemeClr val="accent1"/>
          </a:effectRef>
          <a:fontRef idx="minor">
            <a:schemeClr val="lt1"/>
          </a:fontRef>
        </p:style>
        <p:txBody>
          <a:bodyPr/>
          <a:lstStyle/>
          <a:p>
            <a:pPr algn="ctr"/>
            <a:r>
              <a:rPr lang="pt-BR" dirty="0" smtClean="0"/>
              <a:t>Caracterização da UBS</a:t>
            </a: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384" y="1718072"/>
            <a:ext cx="6467475" cy="4850607"/>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7" name="Imagem 6" descr="es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81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37931" y="510759"/>
            <a:ext cx="11516139" cy="5262979"/>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pt-BR" sz="3200" dirty="0" smtClean="0">
                <a:latin typeface="Arial" panose="020B0604020202020204" pitchFamily="34" charset="0"/>
                <a:cs typeface="Arial" panose="020B0604020202020204" pitchFamily="34" charset="0"/>
              </a:rPr>
              <a:t>Estrutura </a:t>
            </a:r>
            <a:r>
              <a:rPr lang="pt-BR" sz="3200" dirty="0">
                <a:latin typeface="Arial" panose="020B0604020202020204" pitchFamily="34" charset="0"/>
                <a:cs typeface="Arial" panose="020B0604020202020204" pitchFamily="34" charset="0"/>
              </a:rPr>
              <a:t>física </a:t>
            </a:r>
            <a:r>
              <a:rPr lang="pt-BR" sz="3200" dirty="0" smtClean="0">
                <a:latin typeface="Arial" panose="020B0604020202020204" pitchFamily="34" charset="0"/>
                <a:cs typeface="Arial" panose="020B0604020202020204" pitchFamily="34" charset="0"/>
              </a:rPr>
              <a:t>é </a:t>
            </a:r>
            <a:r>
              <a:rPr lang="pt-BR" sz="3200" dirty="0">
                <a:latin typeface="Arial" panose="020B0604020202020204" pitchFamily="34" charset="0"/>
                <a:cs typeface="Arial" panose="020B0604020202020204" pitchFamily="34" charset="0"/>
              </a:rPr>
              <a:t>inadequada para a implantação de três equipes de ESF, área física é insuficiente. </a:t>
            </a:r>
            <a:endParaRPr lang="pt-BR" sz="3200" dirty="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pt-BR" sz="3200" dirty="0" smtClean="0">
                <a:latin typeface="Arial" panose="020B0604020202020204" pitchFamily="34" charset="0"/>
                <a:cs typeface="Arial" panose="020B0604020202020204" pitchFamily="34" charset="0"/>
              </a:rPr>
              <a:t>Não possui: </a:t>
            </a:r>
            <a:r>
              <a:rPr lang="pt-BR" sz="3200" dirty="0">
                <a:latin typeface="Arial" panose="020B0604020202020204" pitchFamily="34" charset="0"/>
                <a:cs typeface="Arial" panose="020B0604020202020204" pitchFamily="34" charset="0"/>
              </a:rPr>
              <a:t>sala de reuniões, muito menos para </a:t>
            </a:r>
            <a:r>
              <a:rPr lang="pt-BR" sz="3200" dirty="0" smtClean="0">
                <a:latin typeface="Arial" panose="020B0604020202020204" pitchFamily="34" charset="0"/>
                <a:cs typeface="Arial" panose="020B0604020202020204" pitchFamily="34" charset="0"/>
              </a:rPr>
              <a:t>ACS, farmácia ,sala de nebulizações, e sala para arquivos e prontuários.</a:t>
            </a:r>
          </a:p>
          <a:p>
            <a:pPr marL="457200" indent="-457200" algn="just">
              <a:lnSpc>
                <a:spcPct val="150000"/>
              </a:lnSpc>
              <a:buFont typeface="Wingdings" panose="05000000000000000000" pitchFamily="2" charset="2"/>
              <a:buChar char="Ø"/>
            </a:pPr>
            <a:r>
              <a:rPr lang="pt-BR" sz="3200" dirty="0" smtClean="0">
                <a:latin typeface="Arial" panose="020B0604020202020204" pitchFamily="34" charset="0"/>
                <a:cs typeface="Arial" panose="020B0604020202020204" pitchFamily="34" charset="0"/>
              </a:rPr>
              <a:t>Faltam </a:t>
            </a:r>
            <a:r>
              <a:rPr lang="pt-BR" sz="3200" dirty="0">
                <a:latin typeface="Arial" panose="020B0604020202020204" pitchFamily="34" charset="0"/>
                <a:cs typeface="Arial" panose="020B0604020202020204" pitchFamily="34" charset="0"/>
              </a:rPr>
              <a:t>consultórios médicos e de enfermagem. </a:t>
            </a:r>
            <a:endParaRPr lang="pt-BR" sz="3200" dirty="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Ø"/>
            </a:pPr>
            <a:r>
              <a:rPr lang="pt-BR" sz="3200" dirty="0" smtClean="0">
                <a:latin typeface="Arial" panose="020B0604020202020204" pitchFamily="34" charset="0"/>
                <a:cs typeface="Arial" panose="020B0604020202020204" pitchFamily="34" charset="0"/>
              </a:rPr>
              <a:t>A </a:t>
            </a:r>
            <a:r>
              <a:rPr lang="pt-BR" sz="3200" dirty="0">
                <a:latin typeface="Arial" panose="020B0604020202020204" pitchFamily="34" charset="0"/>
                <a:cs typeface="Arial" panose="020B0604020202020204" pitchFamily="34" charset="0"/>
              </a:rPr>
              <a:t>sala de puericultura é </a:t>
            </a:r>
            <a:r>
              <a:rPr lang="pt-BR" sz="3200" dirty="0" smtClean="0">
                <a:latin typeface="Arial" panose="020B0604020202020204" pitchFamily="34" charset="0"/>
                <a:cs typeface="Arial" panose="020B0604020202020204" pitchFamily="34" charset="0"/>
              </a:rPr>
              <a:t>na  </a:t>
            </a:r>
            <a:r>
              <a:rPr lang="pt-BR" sz="3200" dirty="0">
                <a:latin typeface="Arial" panose="020B0604020202020204" pitchFamily="34" charset="0"/>
                <a:cs typeface="Arial" panose="020B0604020202020204" pitchFamily="34" charset="0"/>
              </a:rPr>
              <a:t>mesma sala de vacinas</a:t>
            </a:r>
            <a:r>
              <a:rPr lang="pt-BR" sz="3200" dirty="0" smtClean="0">
                <a:latin typeface="Arial" panose="020B0604020202020204" pitchFamily="34" charset="0"/>
                <a:cs typeface="Arial" panose="020B0604020202020204" pitchFamily="34" charset="0"/>
              </a:rPr>
              <a:t>.</a:t>
            </a:r>
            <a:endParaRPr lang="pt-BR" sz="2880" dirty="0">
              <a:solidFill>
                <a:srgbClr val="FF0000"/>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6" name="Imagem 5" descr="es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276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953" y="378606"/>
            <a:ext cx="4052845" cy="3039633"/>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688" y="378607"/>
            <a:ext cx="4052843" cy="3039632"/>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689" y="3518268"/>
            <a:ext cx="4052843" cy="3039634"/>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7951" y="3518266"/>
            <a:ext cx="4052847" cy="3039636"/>
          </a:xfrm>
          <a:prstGeom prst="rect">
            <a:avLst/>
          </a:prstGeom>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85489"/>
            <a:ext cx="1785046" cy="872511"/>
          </a:xfrm>
          <a:prstGeom prst="rect">
            <a:avLst/>
          </a:prstGeom>
        </p:spPr>
      </p:pic>
      <p:pic>
        <p:nvPicPr>
          <p:cNvPr id="11" name="Imagem 10" descr="esf.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17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431</TotalTime>
  <Words>1731</Words>
  <Application>Microsoft Office PowerPoint</Application>
  <PresentationFormat>Personalizar</PresentationFormat>
  <Paragraphs>188</Paragraphs>
  <Slides>50</Slides>
  <Notes>3</Notes>
  <HiddenSlides>0</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Tema do Office</vt:lpstr>
      <vt:lpstr>Apresentação do PowerPoint</vt:lpstr>
      <vt:lpstr>Apresentação do PowerPoint</vt:lpstr>
      <vt:lpstr>Apresentação do PowerPoint</vt:lpstr>
      <vt:lpstr>Caracterização do Município </vt:lpstr>
      <vt:lpstr>Apresentação do PowerPoint</vt:lpstr>
      <vt:lpstr>Apresentação do PowerPoint</vt:lpstr>
      <vt:lpstr>Caracterização da UBS</vt:lpstr>
      <vt:lpstr>Apresentação do PowerPoint</vt:lpstr>
      <vt:lpstr>Apresentação do PowerPoint</vt:lpstr>
      <vt:lpstr>Atenção à saúde dos Hipertensos e/ou Diabéticos antes da intervenção</vt:lpstr>
      <vt:lpstr>Apresentação do PowerPoint</vt:lpstr>
      <vt:lpstr>Metodologia </vt:lpstr>
      <vt:lpstr>Metodologia</vt:lpstr>
      <vt:lpstr>Logística </vt:lpstr>
      <vt:lpstr>Apresentação do PowerPoint</vt:lpstr>
      <vt:lpstr>Resultados, objetivos Metas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Discussão</vt:lpstr>
      <vt:lpstr>Apresentação do PowerPoint</vt:lpstr>
      <vt:lpstr>Apresentação do PowerPoint</vt:lpstr>
      <vt:lpstr>Apresentação do PowerPoint</vt:lpstr>
      <vt:lpstr>REFLEXÃO CRÍTICA </vt:lpstr>
      <vt:lpstr>Apresentação do PowerPoint</vt:lpstr>
      <vt:lpstr>Apresentação do PowerPoint</vt:lpstr>
      <vt:lpstr>Apresentação do PowerPoint</vt:lpstr>
      <vt:lpstr>Apresentação do PowerPoint</vt:lpstr>
      <vt:lpstr>OBRIGADO!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noel marzo lores</dc:creator>
  <cp:lastModifiedBy>Elenir</cp:lastModifiedBy>
  <cp:revision>39</cp:revision>
  <dcterms:created xsi:type="dcterms:W3CDTF">2015-01-23T22:42:13Z</dcterms:created>
  <dcterms:modified xsi:type="dcterms:W3CDTF">2015-06-10T04:14:09Z</dcterms:modified>
</cp:coreProperties>
</file>