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8" r:id="rId9"/>
    <p:sldId id="264" r:id="rId10"/>
    <p:sldId id="266" r:id="rId11"/>
    <p:sldId id="268" r:id="rId12"/>
    <p:sldId id="311" r:id="rId13"/>
    <p:sldId id="282" r:id="rId14"/>
    <p:sldId id="284" r:id="rId15"/>
    <p:sldId id="286" r:id="rId16"/>
    <p:sldId id="312" r:id="rId17"/>
    <p:sldId id="294" r:id="rId18"/>
    <p:sldId id="295" r:id="rId19"/>
    <p:sldId id="313" r:id="rId20"/>
    <p:sldId id="314" r:id="rId21"/>
    <p:sldId id="315" r:id="rId22"/>
    <p:sldId id="316" r:id="rId23"/>
    <p:sldId id="317" r:id="rId24"/>
    <p:sldId id="306" r:id="rId25"/>
    <p:sldId id="318" r:id="rId26"/>
    <p:sldId id="319" r:id="rId27"/>
    <p:sldId id="307" r:id="rId28"/>
    <p:sldId id="309" r:id="rId29"/>
    <p:sldId id="31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Norbey\Planilha%20de%20coleta%20de%20dados%20FINAL%20Norb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Norbey\Planilha%20de%20coleta%20de%20dados%20FINAL%20Norb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Norbey\Planilha%20de%20coleta%20de%20dados%20FINAL%20Norb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Norbey\Planilha%20de%20coleta%20de%20dados%20FINAL%20Norb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Norbey\Planilha%20de%20coleta%20de%20dados%20FINAL%20Norb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6.0981502165852047E-2"/>
          <c:y val="8.2115899831656999E-2"/>
          <c:w val="0.90600083892374483"/>
          <c:h val="0.735287941991657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balanced" dir="tr"/>
            </a:scene3d>
            <a:sp3d prstMaterial="matte">
              <a:bevelT w="1905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18,3</a:t>
                    </a:r>
                    <a:r>
                      <a:rPr lang="en-US" smtClean="0"/>
                      <a:t>%(40)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34,9</a:t>
                    </a:r>
                    <a:r>
                      <a:rPr lang="en-US" smtClean="0"/>
                      <a:t>% (76)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60,1</a:t>
                    </a:r>
                    <a:r>
                      <a:rPr lang="en-US" smtClean="0"/>
                      <a:t>% (131)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0.1834862385321101</c:v>
                </c:pt>
                <c:pt idx="1">
                  <c:v>0.34862385321100919</c:v>
                </c:pt>
                <c:pt idx="2">
                  <c:v>0.6009174311926605</c:v>
                </c:pt>
              </c:numCache>
            </c:numRef>
          </c:val>
        </c:ser>
        <c:axId val="83994880"/>
        <c:axId val="84003840"/>
      </c:barChart>
      <c:catAx>
        <c:axId val="83994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003840"/>
        <c:crosses val="autoZero"/>
        <c:auto val="1"/>
        <c:lblAlgn val="ctr"/>
        <c:lblOffset val="100"/>
      </c:catAx>
      <c:valAx>
        <c:axId val="840038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399488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1.7617494310570823E-2"/>
          <c:y val="9.0863561565428921E-2"/>
          <c:w val="0.96476501137885839"/>
          <c:h val="0.695919694155927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balanced" dir="tr"/>
            </a:scene3d>
            <a:sp3d prstMaterial="matte">
              <a:bevelT w="1905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12,1</a:t>
                    </a:r>
                    <a:r>
                      <a:rPr lang="en-US" smtClean="0"/>
                      <a:t>%(13)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48,6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70,1</a:t>
                    </a:r>
                    <a:r>
                      <a:rPr lang="en-US" smtClean="0"/>
                      <a:t>%(75)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0.12149532710280374</c:v>
                </c:pt>
                <c:pt idx="1">
                  <c:v>0.48598130841121495</c:v>
                </c:pt>
                <c:pt idx="2">
                  <c:v>0.7009345794392523</c:v>
                </c:pt>
              </c:numCache>
            </c:numRef>
          </c:val>
        </c:ser>
        <c:axId val="83999744"/>
        <c:axId val="84001920"/>
      </c:barChart>
      <c:catAx>
        <c:axId val="83999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001920"/>
        <c:crosses val="autoZero"/>
        <c:auto val="1"/>
        <c:lblAlgn val="ctr"/>
        <c:lblOffset val="100"/>
      </c:catAx>
      <c:valAx>
        <c:axId val="8400192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3999744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3.0942334739803096E-2"/>
          <c:y val="0.12315930388219545"/>
          <c:w val="0.93811533052039386"/>
          <c:h val="0.7029137020523037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balanced" dir="tr"/>
            </a:scene3d>
            <a:sp3d prstMaterial="matte">
              <a:bevelT w="1905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%(40)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%(76)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99,2</a:t>
                    </a:r>
                    <a:r>
                      <a:rPr lang="en-US" smtClean="0"/>
                      <a:t>%(130)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0.99236641221374045</c:v>
                </c:pt>
              </c:numCache>
            </c:numRef>
          </c:val>
        </c:ser>
        <c:axId val="84010880"/>
        <c:axId val="94562176"/>
      </c:barChart>
      <c:catAx>
        <c:axId val="84010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562176"/>
        <c:crosses val="autoZero"/>
        <c:auto val="1"/>
        <c:lblAlgn val="ctr"/>
        <c:lblOffset val="100"/>
      </c:catAx>
      <c:valAx>
        <c:axId val="9456217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40108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1.7153876039240012E-2"/>
          <c:y val="6.0444021389176629E-2"/>
          <c:w val="0.96569224792151998"/>
          <c:h val="0.785582694388688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66,7</a:t>
                    </a:r>
                    <a:r>
                      <a:rPr lang="en-US" smtClean="0"/>
                      <a:t>%(42)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64,9</a:t>
                    </a:r>
                    <a:r>
                      <a:rPr lang="en-US" smtClean="0"/>
                      <a:t>%(74)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76,5</a:t>
                    </a:r>
                    <a:r>
                      <a:rPr lang="en-US" smtClean="0"/>
                      <a:t>%(170)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0.64912280701754388</c:v>
                </c:pt>
                <c:pt idx="2">
                  <c:v>0.76470588235294112</c:v>
                </c:pt>
              </c:numCache>
            </c:numRef>
          </c:val>
        </c:ser>
        <c:axId val="106420480"/>
        <c:axId val="106488960"/>
      </c:barChart>
      <c:catAx>
        <c:axId val="106420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488960"/>
        <c:crosses val="autoZero"/>
        <c:auto val="1"/>
        <c:lblAlgn val="ctr"/>
        <c:lblOffset val="100"/>
      </c:catAx>
      <c:valAx>
        <c:axId val="10648896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064204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1.4677509377272836E-2"/>
          <c:y val="0.11370921765599667"/>
          <c:w val="0.92255492487757573"/>
          <c:h val="0.671958539959672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61,5</a:t>
                    </a:r>
                    <a:r>
                      <a:rPr lang="en-US" smtClean="0"/>
                      <a:t>%(16)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94,2</a:t>
                    </a:r>
                    <a:r>
                      <a:rPr lang="en-US" smtClean="0"/>
                      <a:t>%(49)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96,0</a:t>
                    </a:r>
                    <a:r>
                      <a:rPr lang="en-US" smtClean="0"/>
                      <a:t>%(72)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0.61538461538461542</c:v>
                </c:pt>
                <c:pt idx="1">
                  <c:v>0.94230769230769229</c:v>
                </c:pt>
                <c:pt idx="2">
                  <c:v>0.96</c:v>
                </c:pt>
              </c:numCache>
            </c:numRef>
          </c:val>
        </c:ser>
        <c:axId val="106494208"/>
        <c:axId val="106797696"/>
      </c:barChart>
      <c:catAx>
        <c:axId val="106494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797696"/>
        <c:crosses val="autoZero"/>
        <c:auto val="1"/>
        <c:lblAlgn val="ctr"/>
        <c:lblOffset val="100"/>
      </c:catAx>
      <c:valAx>
        <c:axId val="10679769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06494208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72542-6777-4AC3-9923-9D85EF2AD725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4A09-0712-4736-A1E8-84F85360C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4323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871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UNIVERSIDADE FEDERAL DE </a:t>
            </a:r>
            <a:r>
              <a:rPr lang="pt-BR" b="1" dirty="0" smtClean="0"/>
              <a:t>PELOTAS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Especialização em Saúde da Família</a:t>
            </a:r>
          </a:p>
          <a:p>
            <a:pPr algn="ctr"/>
            <a:r>
              <a:rPr lang="pt-BR" b="1" dirty="0"/>
              <a:t>Modalidade a Distância</a:t>
            </a:r>
          </a:p>
          <a:p>
            <a:pPr algn="ctr"/>
            <a:r>
              <a:rPr lang="pt-BR" b="1" dirty="0"/>
              <a:t>Turma </a:t>
            </a:r>
            <a:r>
              <a:rPr lang="pt-BR" b="1" dirty="0" smtClean="0"/>
              <a:t>8</a:t>
            </a:r>
          </a:p>
          <a:p>
            <a:pPr algn="ctr"/>
            <a:r>
              <a:rPr lang="pt-BR" b="1" dirty="0" smtClean="0"/>
              <a:t>Trabalho </a:t>
            </a:r>
            <a:r>
              <a:rPr lang="pt-BR" b="1" dirty="0"/>
              <a:t>de Conclusão de Curso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sz="2400" b="1" dirty="0"/>
              <a:t>Melhoria das ações de prevenção e controle dos cânceres de colo de útero e de mama na UBS Corredores, Campo Maior, PI</a:t>
            </a:r>
          </a:p>
          <a:p>
            <a:pPr algn="ctr"/>
            <a:endParaRPr lang="pt-BR" sz="2400" b="1" dirty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Especializado: </a:t>
            </a:r>
            <a:r>
              <a:rPr lang="pt-BR" dirty="0"/>
              <a:t>Norbey Hernandez </a:t>
            </a:r>
            <a:r>
              <a:rPr lang="pt-BR" dirty="0" smtClean="0"/>
              <a:t>Perez</a:t>
            </a:r>
          </a:p>
          <a:p>
            <a:pPr algn="ctr"/>
            <a:r>
              <a:rPr lang="pt-BR" dirty="0"/>
              <a:t>Orientadora: </a:t>
            </a:r>
            <a:r>
              <a:rPr lang="pt-BR" dirty="0" err="1" smtClean="0"/>
              <a:t>Niviane</a:t>
            </a:r>
            <a:r>
              <a:rPr lang="pt-BR" dirty="0" smtClean="0"/>
              <a:t>  </a:t>
            </a:r>
            <a:r>
              <a:rPr lang="pt-BR" dirty="0" err="1"/>
              <a:t>Genz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Pelotas, 2015</a:t>
            </a:r>
            <a:endParaRPr lang="es-E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140"/>
            <a:ext cx="172819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520280" cy="1536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7140"/>
            <a:ext cx="1800200" cy="12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85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3855" y="18864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 </a:t>
            </a:r>
            <a:endParaRPr lang="pt-BR" sz="1600" b="1" dirty="0"/>
          </a:p>
        </p:txBody>
      </p:sp>
      <p:sp>
        <p:nvSpPr>
          <p:cNvPr id="3" name="2 Rectángulo"/>
          <p:cNvSpPr/>
          <p:nvPr/>
        </p:nvSpPr>
        <p:spPr>
          <a:xfrm>
            <a:off x="1428728" y="114298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Monitoramento e avaliação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5" y="2636912"/>
            <a:ext cx="3356793" cy="357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1"/>
            <a:ext cx="3303909" cy="357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87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98" y="3955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Público</a:t>
            </a:r>
            <a:endParaRPr lang="pt-BR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6520"/>
            <a:ext cx="2880320" cy="255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8" y="1446521"/>
            <a:ext cx="3240360" cy="25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98" y="1446521"/>
            <a:ext cx="2591014" cy="252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2"/>
            <a:ext cx="2887510" cy="264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8" y="4108719"/>
            <a:ext cx="3384376" cy="243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20" y="4143495"/>
            <a:ext cx="2557184" cy="240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60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0686" y="11276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chemeClr val="bg2">
                    <a:lumMod val="50000"/>
                  </a:schemeClr>
                </a:solidFill>
              </a:rPr>
              <a:t>Objetivos</a:t>
            </a:r>
            <a:br>
              <a:rPr lang="es-ES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bg2">
                    <a:lumMod val="50000"/>
                  </a:schemeClr>
                </a:solidFill>
              </a:rPr>
              <a:t>Metas e Resultados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47" y="3501008"/>
            <a:ext cx="3425825" cy="295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04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5929330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1 – Proporção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mulheres entre 25 e 64 anos com exame em dia para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detecção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precoce do câncer de colo de útero no Município de Campo Maior/PI, 2015.</a:t>
            </a:r>
          </a:p>
          <a:p>
            <a:pPr algn="just"/>
            <a:endParaRPr lang="pt-BR" sz="1200" dirty="0"/>
          </a:p>
        </p:txBody>
      </p:sp>
      <p:sp>
        <p:nvSpPr>
          <p:cNvPr id="6" name="5 Rectángulo"/>
          <p:cNvSpPr/>
          <p:nvPr/>
        </p:nvSpPr>
        <p:spPr>
          <a:xfrm>
            <a:off x="179512" y="14285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 1 – Ampliar a cobertura de detecção precoce do câncer de colo e do câncer de mama.</a:t>
            </a:r>
          </a:p>
          <a:p>
            <a:pPr algn="ctr"/>
            <a:endParaRPr lang="pt-BR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1.1 – Ampliar a cobertura de detecção precoce do câncer de colo de útero das mulheres na faixa etária entre 25 e 64 anos de idade para 100%.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500034" y="2500306"/>
          <a:ext cx="828680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311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578645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2 – Proporção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mulheres entre 50 e 69 anos com exame em dia para detecção precoce do câncer de mama no Município de Campo Maior/PI, 2015.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179512" y="14285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 1 – Ampliar a cobertura de detecção precoce do câncer de colo e do câncer de mama.</a:t>
            </a:r>
          </a:p>
          <a:p>
            <a:pPr algn="just"/>
            <a:endParaRPr lang="pt-BR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1.2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Ampliar a cobertura de detecção precoce do câncer de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mama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das mulheres na faixa etária entre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anos de idade para 100%.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571472" y="2428868"/>
          <a:ext cx="814393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36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5" y="6058935"/>
            <a:ext cx="8072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3 – Proporção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mulheres com amostras satisfatórias do exame citopatológico de colo de útero no Município de Campo Maior/PI, 2015.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0988" y="90498"/>
            <a:ext cx="8890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 2 – Melhorar a qualidade do atendimento das mulheres que realizam detecção precoce de câncer de colo de útero e de mama na unidade de saúde.</a:t>
            </a:r>
          </a:p>
          <a:p>
            <a:pPr algn="just"/>
            <a:endParaRPr lang="pt-BR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 2.1 – Obter 100% de coleta de amostras satisfatórias do exame citopatológico de colo de útero. 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8"/>
          <p:cNvGraphicFramePr>
            <a:graphicFrameLocks/>
          </p:cNvGraphicFramePr>
          <p:nvPr/>
        </p:nvGraphicFramePr>
        <p:xfrm>
          <a:off x="428596" y="2428868"/>
          <a:ext cx="814393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38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357166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Objetivo 3 – Melhorar a adesão das mulheres à realização de exame citopatológico de colo de útero e mamografia.</a:t>
            </a:r>
          </a:p>
          <a:p>
            <a:pPr algn="ctr"/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/>
              <a:t>Meta 3.1 – Identificar 100% das mulheres com exame citopatológico alterado sem acompanhamento pela unidade de </a:t>
            </a:r>
            <a:r>
              <a:rPr lang="pt-BR" sz="2400" dirty="0" smtClean="0"/>
              <a:t>saúde</a:t>
            </a:r>
            <a:r>
              <a:rPr lang="pt-BR" sz="2800" dirty="0" smtClean="0"/>
              <a:t>.</a:t>
            </a:r>
            <a:r>
              <a:rPr lang="pt-BR" sz="2800" b="1" dirty="0" smtClean="0">
                <a:solidFill>
                  <a:srgbClr val="FF0000"/>
                </a:solidFill>
              </a:rPr>
              <a:t>100%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/>
              <a:t>Meta 3.2 – Realizar busca ativa em 100% de mulheres com exame citopatológico alterado sem acompanhamento pela unidade de saúde</a:t>
            </a:r>
            <a:r>
              <a:rPr lang="pt-BR" sz="2000" dirty="0" smtClean="0"/>
              <a:t>. </a:t>
            </a:r>
            <a:r>
              <a:rPr lang="pt-BR" sz="2000" dirty="0" smtClean="0"/>
              <a:t>								</a:t>
            </a:r>
            <a:r>
              <a:rPr lang="pt-BR" sz="2800" b="1" dirty="0" smtClean="0">
                <a:solidFill>
                  <a:srgbClr val="FF0000"/>
                </a:solidFill>
              </a:rPr>
              <a:t>100</a:t>
            </a:r>
            <a:r>
              <a:rPr lang="pt-BR" sz="2800" b="1" dirty="0" smtClean="0">
                <a:solidFill>
                  <a:srgbClr val="FF0000"/>
                </a:solidFill>
              </a:rPr>
              <a:t>%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/>
              <a:t>Meta </a:t>
            </a:r>
            <a:r>
              <a:rPr lang="pt-BR" sz="2000" dirty="0" smtClean="0"/>
              <a:t>3.3 </a:t>
            </a:r>
            <a:r>
              <a:rPr lang="pt-BR" sz="2000" dirty="0"/>
              <a:t>– Identificar 100% das mulheres com mamografia alterada sem acompanhamento pela unidade de saúde</a:t>
            </a:r>
            <a:r>
              <a:rPr lang="pt-BR" sz="2000" dirty="0" smtClean="0"/>
              <a:t>. </a:t>
            </a:r>
            <a:endParaRPr lang="pt-BR" sz="2000" dirty="0" smtClean="0"/>
          </a:p>
          <a:p>
            <a:pPr marL="342900" indent="-342900" algn="just"/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000" b="1" dirty="0" smtClean="0">
                <a:solidFill>
                  <a:srgbClr val="FF0000"/>
                </a:solidFill>
              </a:rPr>
              <a:t>						    </a:t>
            </a:r>
            <a:r>
              <a:rPr lang="pt-BR" sz="2800" b="1" dirty="0" smtClean="0">
                <a:solidFill>
                  <a:srgbClr val="FF0000"/>
                </a:solidFill>
              </a:rPr>
              <a:t>100</a:t>
            </a:r>
            <a:r>
              <a:rPr lang="pt-BR" sz="2800" b="1" dirty="0" smtClean="0">
                <a:solidFill>
                  <a:srgbClr val="FF0000"/>
                </a:solidFill>
              </a:rPr>
              <a:t>%</a:t>
            </a:r>
            <a:endParaRPr lang="pt-BR" sz="28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/>
              <a:t>Meta 3.4 – Realizar busca ativa em 100% de mulheres com mamografia alterada sem acompanhamento pela unidade de saúde</a:t>
            </a:r>
            <a:r>
              <a:rPr lang="pt-BR" sz="2000" dirty="0" smtClean="0"/>
              <a:t>. </a:t>
            </a:r>
            <a:endParaRPr lang="pt-BR" sz="2000" dirty="0" smtClean="0"/>
          </a:p>
          <a:p>
            <a:pPr marL="342900" indent="-342900" algn="just"/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000" b="1" dirty="0" smtClean="0">
                <a:solidFill>
                  <a:srgbClr val="FF0000"/>
                </a:solidFill>
              </a:rPr>
              <a:t>							     </a:t>
            </a:r>
            <a:r>
              <a:rPr lang="pt-BR" sz="2800" b="1" dirty="0" smtClean="0">
                <a:solidFill>
                  <a:srgbClr val="FF0000"/>
                </a:solidFill>
              </a:rPr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616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5" y="5951049"/>
            <a:ext cx="8215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4 – Proporção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mulheres com registro adequado do exame citopatológico de colo de útero no Município de Campo Maior/PI, 2015.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4282" y="182099"/>
            <a:ext cx="8791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Objetivo 4 – Melhorar o registro das informações.</a:t>
            </a:r>
          </a:p>
          <a:p>
            <a:pPr algn="just"/>
            <a:endParaRPr lang="pt-B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 4.1 – Manter registro da coleta de exame citopatológico de colo de útero em registro específico em 100% das mulheres cadastradas.</a:t>
            </a:r>
          </a:p>
          <a:p>
            <a:pPr algn="just"/>
            <a:endParaRPr lang="pt-BR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9"/>
          <p:cNvGraphicFramePr>
            <a:graphicFrameLocks/>
          </p:cNvGraphicFramePr>
          <p:nvPr/>
        </p:nvGraphicFramePr>
        <p:xfrm>
          <a:off x="428596" y="2214554"/>
          <a:ext cx="828680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461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578645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5 – Proporção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mulheres com registro adequado da mamografia no Município de Campo Maior/PI, 2015.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214282" y="182099"/>
            <a:ext cx="8791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</a:rPr>
              <a:t>Objetivo 4 – Melhorar o registro das informações.</a:t>
            </a:r>
          </a:p>
          <a:p>
            <a:pPr algn="just"/>
            <a:endParaRPr lang="pt-BR" sz="2000" b="1" dirty="0">
              <a:solidFill>
                <a:schemeClr val="accent1"/>
              </a:solidFill>
            </a:endParaRPr>
          </a:p>
          <a:p>
            <a:pPr algn="ctr"/>
            <a:r>
              <a:rPr lang="pt-BR" sz="2400" b="1" dirty="0">
                <a:solidFill>
                  <a:schemeClr val="accent1"/>
                </a:solidFill>
              </a:rPr>
              <a:t>Meta 4.2 – Manter registro da realização da mamografia em registro específico em 100% das mulheres cadastradas.</a:t>
            </a:r>
          </a:p>
        </p:txBody>
      </p:sp>
      <p:graphicFrame>
        <p:nvGraphicFramePr>
          <p:cNvPr id="6" name="Chart 10"/>
          <p:cNvGraphicFramePr>
            <a:graphicFrameLocks/>
          </p:cNvGraphicFramePr>
          <p:nvPr/>
        </p:nvGraphicFramePr>
        <p:xfrm>
          <a:off x="571472" y="1857364"/>
          <a:ext cx="81439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287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82702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Objetivo 5 – Mapear as mulheres de risco para câncer de colo de útero e de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mama</a:t>
            </a:r>
          </a:p>
          <a:p>
            <a:pPr algn="ctr"/>
            <a:endParaRPr lang="pt-BR" sz="2400" b="1" dirty="0">
              <a:solidFill>
                <a:schemeClr val="accent1"/>
              </a:solidFill>
            </a:endParaRPr>
          </a:p>
          <a:p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Meta 5.1 – Pesquisar sinais de alerta para câncer de colo de útero em 100% das mulheres entre 25 e 64 anos (Dor e sangramento após relação sexual e/ou corrimento vaginal excessivo</a:t>
            </a:r>
            <a:r>
              <a:rPr lang="pt-BR" sz="2400" dirty="0" smtClean="0"/>
              <a:t>).  </a:t>
            </a:r>
            <a:endParaRPr lang="pt-BR" sz="2400" dirty="0" smtClean="0"/>
          </a:p>
          <a:p>
            <a:pPr marL="342900" indent="-342900" algn="just"/>
            <a:r>
              <a:rPr lang="pt-BR" sz="2400" dirty="0" smtClean="0">
                <a:solidFill>
                  <a:schemeClr val="accent6"/>
                </a:solidFill>
              </a:rPr>
              <a:t>	</a:t>
            </a:r>
            <a:r>
              <a:rPr lang="pt-BR" sz="2400" dirty="0" smtClean="0">
                <a:solidFill>
                  <a:schemeClr val="accent6"/>
                </a:solidFill>
              </a:rPr>
              <a:t>		     </a:t>
            </a:r>
            <a:r>
              <a:rPr lang="pt-BR" sz="3600" dirty="0" smtClean="0">
                <a:solidFill>
                  <a:schemeClr val="accent6"/>
                </a:solidFill>
              </a:rPr>
              <a:t>100</a:t>
            </a:r>
            <a:r>
              <a:rPr lang="pt-BR" sz="3600" dirty="0" smtClean="0">
                <a:solidFill>
                  <a:schemeClr val="accent6"/>
                </a:solidFill>
              </a:rPr>
              <a:t>%</a:t>
            </a:r>
            <a:endParaRPr lang="pt-BR" sz="3600" dirty="0">
              <a:solidFill>
                <a:schemeClr val="accent6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Meta 5.2 – Realizar avaliação de risco para câncer de mama em 100% das mulheres entre 50 e 69 anos</a:t>
            </a:r>
            <a:r>
              <a:rPr lang="pt-BR" sz="2400" dirty="0" smtClean="0"/>
              <a:t>. </a:t>
            </a:r>
            <a:endParaRPr lang="pt-BR" sz="2400" dirty="0" smtClean="0"/>
          </a:p>
          <a:p>
            <a:pPr marL="342900" indent="-342900" algn="just"/>
            <a:r>
              <a:rPr lang="pt-BR" sz="2400" dirty="0" smtClean="0">
                <a:solidFill>
                  <a:schemeClr val="accent6"/>
                </a:solidFill>
              </a:rPr>
              <a:t>	</a:t>
            </a:r>
            <a:r>
              <a:rPr lang="pt-BR" sz="2400" dirty="0" smtClean="0">
                <a:solidFill>
                  <a:schemeClr val="accent6"/>
                </a:solidFill>
              </a:rPr>
              <a:t>							   </a:t>
            </a:r>
            <a:r>
              <a:rPr lang="pt-BR" sz="3600" dirty="0" smtClean="0">
                <a:solidFill>
                  <a:schemeClr val="accent6"/>
                </a:solidFill>
              </a:rPr>
              <a:t>100</a:t>
            </a:r>
            <a:r>
              <a:rPr lang="pt-BR" sz="3600" dirty="0" smtClean="0">
                <a:solidFill>
                  <a:schemeClr val="accent6"/>
                </a:solidFill>
              </a:rPr>
              <a:t>%</a:t>
            </a:r>
            <a:endParaRPr lang="pt-B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1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88640"/>
            <a:ext cx="8784976" cy="6186309"/>
          </a:xfrm>
          <a:prstGeom prst="rect">
            <a:avLst/>
          </a:prstGeom>
          <a:ln>
            <a:solidFill>
              <a:schemeClr val="bg2">
                <a:lumMod val="50000"/>
                <a:alpha val="98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ctr"/>
            <a:endParaRPr lang="pt-BR" sz="28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Os </a:t>
            </a:r>
            <a:r>
              <a:rPr lang="pt-BR" sz="2400" dirty="0"/>
              <a:t>cânceres do colo de útero e de mama estão entre os mais comuns entre as mulheres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O câncer de mama é o segundo tipo mais frequente de câncer nas mulheres em todo o mundo e constitui-se na quarta causa de morte de mulheres por câncer no Brasil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Os dois tipos de câncer, contudo, têm chances altíssimas de cura quando descobertos em estágios iniciais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A prevenção dessas doenças está baseada no rastreamento da população feminina por meio da detecção precoce de lesões pré-cancerosas, por meio de exames citopatológicos e exames mamográficos. </a:t>
            </a:r>
            <a:endParaRPr lang="es-E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00958" y="642939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575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69269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Objetivo 6 – Promover a saúde das mulheres que realizam detecção precoce de câncer de colo de útero e de mama na unidade de saúde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pt-BR" sz="2400" b="1" dirty="0">
              <a:solidFill>
                <a:schemeClr val="accent1"/>
              </a:solidFill>
            </a:endParaRPr>
          </a:p>
          <a:p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Meta 6.1 – Orientar 100% das mulheres cadastradas sobre doenças sexualmente transmissíveis (DST) e fatores de risco para câncer de colo de útero</a:t>
            </a:r>
            <a:r>
              <a:rPr lang="pt-BR" sz="2400" dirty="0" smtClean="0"/>
              <a:t>.  </a:t>
            </a:r>
            <a:endParaRPr lang="pt-BR" sz="2400" dirty="0" smtClean="0"/>
          </a:p>
          <a:p>
            <a:pPr marL="342900" indent="-342900"/>
            <a:r>
              <a:rPr lang="pt-BR" sz="2400" dirty="0" smtClean="0">
                <a:solidFill>
                  <a:schemeClr val="accent6"/>
                </a:solidFill>
              </a:rPr>
              <a:t>	</a:t>
            </a:r>
            <a:r>
              <a:rPr lang="pt-BR" sz="2400" dirty="0" smtClean="0">
                <a:solidFill>
                  <a:schemeClr val="accent6"/>
                </a:solidFill>
              </a:rPr>
              <a:t>						</a:t>
            </a:r>
            <a:r>
              <a:rPr lang="pt-BR" sz="3600" dirty="0" smtClean="0">
                <a:solidFill>
                  <a:schemeClr val="accent6"/>
                </a:solidFill>
              </a:rPr>
              <a:t>100</a:t>
            </a:r>
            <a:r>
              <a:rPr lang="pt-BR" sz="3600" dirty="0" smtClean="0">
                <a:solidFill>
                  <a:schemeClr val="accent6"/>
                </a:solidFill>
              </a:rPr>
              <a:t>%</a:t>
            </a:r>
            <a:endParaRPr lang="pt-BR" sz="3600" dirty="0">
              <a:solidFill>
                <a:schemeClr val="accent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Meta 6.2 – Orientar 100% das mulheres cadastradas sobre doenças sexualmente transmissíveis (DST) e fatores de risco para câncer de mama</a:t>
            </a:r>
            <a:r>
              <a:rPr lang="pt-BR" sz="2400" dirty="0" smtClean="0"/>
              <a:t>.   </a:t>
            </a:r>
            <a:endParaRPr lang="pt-BR" sz="2400" dirty="0" smtClean="0"/>
          </a:p>
          <a:p>
            <a:pPr marL="342900" indent="-342900"/>
            <a:r>
              <a:rPr lang="pt-BR" sz="2400" dirty="0" smtClean="0">
                <a:solidFill>
                  <a:schemeClr val="accent6"/>
                </a:solidFill>
              </a:rPr>
              <a:t>	</a:t>
            </a:r>
            <a:r>
              <a:rPr lang="pt-BR" sz="2400" dirty="0" smtClean="0">
                <a:solidFill>
                  <a:schemeClr val="accent6"/>
                </a:solidFill>
              </a:rPr>
              <a:t>						</a:t>
            </a:r>
            <a:r>
              <a:rPr lang="pt-BR" sz="3600" dirty="0" smtClean="0">
                <a:solidFill>
                  <a:schemeClr val="accent6"/>
                </a:solidFill>
              </a:rPr>
              <a:t>100</a:t>
            </a:r>
            <a:r>
              <a:rPr lang="pt-BR" sz="3600" dirty="0" smtClean="0">
                <a:solidFill>
                  <a:schemeClr val="accent6"/>
                </a:solidFill>
              </a:rPr>
              <a:t>%</a:t>
            </a:r>
            <a:endParaRPr lang="pt-B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7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404664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 </a:t>
            </a:r>
            <a:r>
              <a:rPr lang="es-ES" sz="3200" b="1" dirty="0" err="1" smtClean="0">
                <a:solidFill>
                  <a:schemeClr val="accent1"/>
                </a:solidFill>
              </a:rPr>
              <a:t>Discussão</a:t>
            </a:r>
            <a:endParaRPr lang="es-ES" sz="3200" b="1" dirty="0" smtClean="0">
              <a:solidFill>
                <a:schemeClr val="accent1"/>
              </a:solidFill>
            </a:endParaRPr>
          </a:p>
          <a:p>
            <a:pPr algn="ctr"/>
            <a:endParaRPr lang="es-ES" sz="3200" b="1" dirty="0" smtClean="0">
              <a:solidFill>
                <a:schemeClr val="accent1"/>
              </a:solidFill>
            </a:endParaRPr>
          </a:p>
          <a:p>
            <a:pPr algn="ctr"/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Importância </a:t>
            </a:r>
            <a:r>
              <a:rPr lang="pt-BR" sz="2400" b="1" dirty="0">
                <a:solidFill>
                  <a:schemeClr val="accent1"/>
                </a:solidFill>
              </a:rPr>
              <a:t>da intervenção para a </a:t>
            </a:r>
            <a:r>
              <a:rPr lang="pt-BR" sz="2400" b="1" dirty="0" smtClean="0">
                <a:solidFill>
                  <a:schemeClr val="accent1"/>
                </a:solidFill>
              </a:rPr>
              <a:t>equipe</a:t>
            </a:r>
          </a:p>
          <a:p>
            <a:pPr algn="ctr"/>
            <a:endParaRPr lang="pt-BR" sz="2400" b="1" dirty="0">
              <a:solidFill>
                <a:schemeClr val="accent1"/>
              </a:solidFill>
            </a:endParaRPr>
          </a:p>
          <a:p>
            <a:pPr algn="ctr"/>
            <a:r>
              <a:rPr lang="pt-BR" sz="2400" dirty="0" smtClean="0"/>
              <a:t> </a:t>
            </a: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Melhorar a capacitação dos profissionais da equipe.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Ampliar conhecimentos, trocar ideias e experiências qualificando o trabalho.</a:t>
            </a:r>
          </a:p>
          <a:p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Melhor integração da equipe. </a:t>
            </a:r>
            <a:endParaRPr lang="es-ES" sz="2400" dirty="0" smtClean="0"/>
          </a:p>
          <a:p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610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</a:rPr>
              <a:t> Discussão</a:t>
            </a:r>
          </a:p>
          <a:p>
            <a:pPr algn="ctr"/>
            <a:r>
              <a:rPr lang="pt-BR" sz="2400" b="1" dirty="0">
                <a:solidFill>
                  <a:schemeClr val="accent1"/>
                </a:solidFill>
              </a:rPr>
              <a:t>Importância da intervenção para </a:t>
            </a:r>
            <a:r>
              <a:rPr lang="pt-BR" sz="2400" b="1" dirty="0" smtClean="0">
                <a:solidFill>
                  <a:schemeClr val="accent1"/>
                </a:solidFill>
              </a:rPr>
              <a:t>o serviço .</a:t>
            </a:r>
          </a:p>
          <a:p>
            <a:pPr algn="ctr"/>
            <a:endParaRPr lang="pt-BR" sz="2400" b="1" dirty="0">
              <a:solidFill>
                <a:schemeClr val="accent1"/>
              </a:solidFill>
            </a:endParaRPr>
          </a:p>
          <a:p>
            <a:endParaRPr lang="pt-BR" sz="24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Ampliação da cobertura da atenção às mulheres. </a:t>
            </a:r>
            <a:endParaRPr lang="pt-BR" sz="2400" dirty="0" smtClean="0"/>
          </a:p>
          <a:p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Ampliação da realização dos exames preventivos (citopatologia e mamografia) e </a:t>
            </a:r>
            <a:r>
              <a:rPr lang="pt-BR" sz="2400" dirty="0" smtClean="0"/>
              <a:t>auto-exame </a:t>
            </a:r>
            <a:r>
              <a:rPr lang="pt-BR" sz="2400" dirty="0"/>
              <a:t>das mamas.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Cadastro </a:t>
            </a:r>
            <a:r>
              <a:rPr lang="pt-BR" sz="2400" dirty="0"/>
              <a:t>de todas as mulheres que não estavam com exames em dia.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271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84638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</a:rPr>
              <a:t>Discussão</a:t>
            </a:r>
          </a:p>
          <a:p>
            <a:endParaRPr lang="pt-BR" sz="2400" dirty="0"/>
          </a:p>
          <a:p>
            <a:pPr algn="ctr"/>
            <a:r>
              <a:rPr lang="pt-BR" sz="2400" b="1" dirty="0">
                <a:solidFill>
                  <a:schemeClr val="accent1"/>
                </a:solidFill>
              </a:rPr>
              <a:t>Importância da intervenção para a comunidade </a:t>
            </a:r>
          </a:p>
          <a:p>
            <a:endParaRPr lang="pt-BR" sz="2400" dirty="0"/>
          </a:p>
          <a:p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Integração entre a </a:t>
            </a:r>
            <a:r>
              <a:rPr lang="pt-BR" sz="2400" dirty="0" smtClean="0"/>
              <a:t>equipe e a comunidade </a:t>
            </a: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Maior divulgação da informação sobre a importância da realização dos exames preventivos (citopatológico e mamografia).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 Maior satisfação de nossa população pelo atendimento recebido pela equipe bem como pelas informações oferecidas.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364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3823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/>
          </a:p>
          <a:p>
            <a:pPr algn="ctr"/>
            <a:r>
              <a:rPr lang="pt-BR" sz="3200" dirty="0" smtClean="0"/>
              <a:t>         </a:t>
            </a:r>
            <a:r>
              <a:rPr lang="pt-B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Reflexão </a:t>
            </a:r>
            <a:r>
              <a:rPr lang="pt-B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crítica sobre o processo pessoal de </a:t>
            </a:r>
            <a:r>
              <a:rPr lang="pt-B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aprendizagem</a:t>
            </a:r>
          </a:p>
          <a:p>
            <a:pPr algn="ctr"/>
            <a:endParaRPr lang="pt-BR" sz="2400" b="1" dirty="0" smtClean="0"/>
          </a:p>
          <a:p>
            <a:pPr algn="just"/>
            <a:endParaRPr lang="pt-B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D</a:t>
            </a:r>
            <a:r>
              <a:rPr lang="pt-BR" sz="2400" dirty="0" smtClean="0"/>
              <a:t>esenvolver habilidades na atenção primaria de saúde.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C</a:t>
            </a:r>
            <a:r>
              <a:rPr lang="pt-BR" sz="2400" dirty="0" smtClean="0"/>
              <a:t>apacitação para a prática de Saúde da </a:t>
            </a:r>
            <a:r>
              <a:rPr lang="pt-BR" sz="2400" dirty="0" smtClean="0"/>
              <a:t>Família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Capacidade para o trabalho junto a uma equipe multiprofissional e interdisciplinar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/>
              <a:t>Considero que o Trabalho de Conclusão de Curso é uma proposta que serve para dar continuidade à intervenção e a possibilidade de implementar outros programas na Atenção Primária de Saúde.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/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6938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351" y="116632"/>
            <a:ext cx="894580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endParaRPr lang="pt-BR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Reflexão </a:t>
            </a:r>
            <a:r>
              <a:rPr lang="pt-B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crítica sobre o processo pessoal de aprendizagem</a:t>
            </a:r>
            <a:endParaRPr lang="pt-BR" sz="3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b="1" dirty="0" smtClean="0">
              <a:solidFill>
                <a:prstClr val="black"/>
              </a:solidFill>
            </a:endParaRPr>
          </a:p>
          <a:p>
            <a:pPr marL="342900" lvl="0" indent="-342900" algn="just"/>
            <a:endParaRPr lang="pt-BR" sz="2400" b="1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</a:rPr>
              <a:t>Capacitou-me em todo tempo para o processo educativo em saúde como prática social.</a:t>
            </a:r>
          </a:p>
          <a:p>
            <a:pPr lvl="0" algn="just"/>
            <a:r>
              <a:rPr lang="pt-BR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</a:rPr>
              <a:t>Ajudo em minha formação como especialista em Saúde da Família com um bom conhecimento técnico e preparado para o mundo do trabalho.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A realização dos Testes de Qualificação Cognitiva me proporcionaram melhorias em minha prática clínica como profissional de saúde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endParaRPr lang="pt-BR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6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8122" y="-24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</a:rPr>
              <a:t>Referências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844" y="500042"/>
            <a:ext cx="8892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BRASIL. Ministério da Saúde. Secretaria de Atenção à Saúde. Departamento de Atenção Básica. Caderno de Atenção Básica: </a:t>
            </a:r>
            <a:r>
              <a:rPr lang="pt-BR" sz="1200" b="1" dirty="0" smtClean="0"/>
              <a:t>Controle dos Cânceres do Colo do útero e de Mama</a:t>
            </a:r>
            <a:r>
              <a:rPr lang="pt-BR" sz="1200" dirty="0" smtClean="0"/>
              <a:t>. 2 ed. Brasília: Ministério da Saúde, 2013a. 124p. (Cadernos de Atenção Básica, n. 13). </a:t>
            </a:r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à Saúde. Departamento de Atenção Básica. Estratégias para o cuidado da pessoa com doença crônica: </a:t>
            </a:r>
            <a:r>
              <a:rPr lang="pt-BR" sz="1200" b="1" dirty="0" smtClean="0"/>
              <a:t>hipertensão arterial sistêmica</a:t>
            </a:r>
            <a:r>
              <a:rPr lang="pt-BR" sz="1200" dirty="0" smtClean="0"/>
              <a:t> / Ministério da Saúde, Secretaria de Atenção à Saúde, Departamento de Atenção Básica. – Brasília: Ministério da Saúde, 2013b. 128 p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à Saúde. Departamento de Atenção Básica. Estratégias para o cuidado da pessoa com doença crônica: </a:t>
            </a:r>
            <a:r>
              <a:rPr lang="pt-BR" sz="1200" b="1" dirty="0" smtClean="0"/>
              <a:t>diabetes mellitus</a:t>
            </a:r>
            <a:r>
              <a:rPr lang="pt-BR" sz="1200" dirty="0" smtClean="0"/>
              <a:t> / Ministério da Saúde, Secretaria de Atenção à Saúde, Departamento de Atenção Básica. – Brasília: Ministério da Saúde, 2013c. 160 p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à Saúde. Departamento de Atenção Básica. </a:t>
            </a:r>
            <a:r>
              <a:rPr lang="pt-BR" sz="1200" b="1" dirty="0" smtClean="0"/>
              <a:t>Atenção ao pré-natal de baixo risco </a:t>
            </a:r>
            <a:r>
              <a:rPr lang="pt-BR" sz="1200" dirty="0" smtClean="0"/>
              <a:t>/ Ministério da Saúde. Secretaria de Atenção à Saúde. Departamento de Atenção Básica. Brasília: Editora do Ministério da Saúde, 2012a. 318 p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a Saúde. Departamento de Atenção Básica. Saúde da Criança: </a:t>
            </a:r>
            <a:r>
              <a:rPr lang="pt-BR" sz="1200" b="1" dirty="0" smtClean="0"/>
              <a:t>crescimento e desenvolvimento</a:t>
            </a:r>
            <a:r>
              <a:rPr lang="pt-BR" sz="1200" dirty="0" smtClean="0"/>
              <a:t>. Brasília. Ministério da Saúde, 1ª Edição, 2012b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BRASIL. Ministério da Saúde (MS). Instituto Nacional de Câncer (Inca). Estimativa 2012: </a:t>
            </a:r>
            <a:r>
              <a:rPr lang="pt-BR" sz="1200" b="1" dirty="0" smtClean="0"/>
              <a:t>incidência de câncer no Brasil</a:t>
            </a:r>
            <a:r>
              <a:rPr lang="pt-BR" sz="1200" dirty="0" smtClean="0"/>
              <a:t>. Rio de Janeiro: Inca; 2011. </a:t>
            </a:r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à Saúde. Departamento de Ações Programáticas e Estratégicas. </a:t>
            </a:r>
            <a:r>
              <a:rPr lang="pt-BR" sz="1200" b="1" dirty="0" smtClean="0"/>
              <a:t>Atenção à saúde da pessoa idosa e envelhecimento </a:t>
            </a:r>
            <a:r>
              <a:rPr lang="pt-BR" sz="1200" dirty="0" smtClean="0"/>
              <a:t>/ Ministério da Saúde, Secretaria de Atenção à Saúde, Departamento de Ações Programáticas e Estratégicas, Área Técnica Saúde do Idoso. – Brasília, 2010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BRASIL. Ministério da Saúde. Secretaria de Atenção à Saúde. Departamento de Atenção Básica. </a:t>
            </a:r>
            <a:r>
              <a:rPr lang="pt-BR" sz="1200" b="1" dirty="0" smtClean="0"/>
              <a:t>Envelhecimento e saúde da pessoa idosa</a:t>
            </a:r>
            <a:r>
              <a:rPr lang="pt-BR" sz="1200" dirty="0" smtClean="0"/>
              <a:t> / Ministério da Saúde, Secretaria de Atenção à Saúde, Departamento de Atenção Básica – Brasília: Ministério da Saúde, 2006.192 p. </a:t>
            </a:r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smtClean="0"/>
              <a:t>BRASIL. Ministério da Saúde. Programa de Humanização do Parto. </a:t>
            </a:r>
            <a:r>
              <a:rPr lang="pt-BR" sz="1200" b="1" dirty="0" smtClean="0"/>
              <a:t>Humanização no </a:t>
            </a:r>
            <a:r>
              <a:rPr lang="pt-BR" sz="1200" b="1" dirty="0" err="1" smtClean="0"/>
              <a:t>Pré-natal</a:t>
            </a:r>
            <a:r>
              <a:rPr lang="pt-BR" sz="1200" b="1" dirty="0" smtClean="0"/>
              <a:t> e Nascimento.</a:t>
            </a:r>
            <a:r>
              <a:rPr lang="pt-BR" sz="1200" dirty="0" smtClean="0"/>
              <a:t> Ministério da Saúde. Secretaria de Atenção à Saúde. Departamento de Atenção Básica. Brasília: Editora do Ministério da Saúde, 2002. 28 p</a:t>
            </a:r>
            <a:r>
              <a:rPr lang="pt-BR" sz="1200" dirty="0" smtClean="0"/>
              <a:t>.</a:t>
            </a:r>
            <a:endParaRPr lang="pt-BR" sz="1200" dirty="0" smtClean="0"/>
          </a:p>
          <a:p>
            <a:r>
              <a:rPr lang="pt-BR" sz="1200" dirty="0" smtClean="0"/>
              <a:t>Instituto Brasileiro de Geografia e Estatística (IBGE). </a:t>
            </a:r>
            <a:r>
              <a:rPr lang="pt-BR" sz="1200" b="1" dirty="0" smtClean="0"/>
              <a:t>Censo Demográfico</a:t>
            </a:r>
            <a:r>
              <a:rPr lang="pt-BR" sz="1200" dirty="0" smtClean="0"/>
              <a:t> </a:t>
            </a:r>
            <a:r>
              <a:rPr lang="pt-BR" sz="1200" b="1" dirty="0" smtClean="0"/>
              <a:t>2012</a:t>
            </a:r>
            <a:r>
              <a:rPr lang="pt-BR" sz="1200" dirty="0" smtClean="0"/>
              <a:t>. Características da população e dos domicílios: resultados do universo. Rio de Janeiro: IBGE, </a:t>
            </a:r>
            <a:r>
              <a:rPr lang="pt-BR" sz="1200" dirty="0" smtClean="0"/>
              <a:t>2013.</a:t>
            </a:r>
            <a:endParaRPr lang="pt-BR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1461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434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</a:p>
          <a:p>
            <a:pPr algn="just"/>
            <a:endParaRPr lang="pt-BR" dirty="0"/>
          </a:p>
        </p:txBody>
      </p:sp>
      <p:sp>
        <p:nvSpPr>
          <p:cNvPr id="3" name="2 Rectángulo"/>
          <p:cNvSpPr/>
          <p:nvPr/>
        </p:nvSpPr>
        <p:spPr>
          <a:xfrm>
            <a:off x="467544" y="797510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/>
                </a:solidFill>
              </a:rPr>
              <a:t>AGRADECIMENTOS</a:t>
            </a:r>
          </a:p>
          <a:p>
            <a:pPr algn="ctr"/>
            <a:endParaRPr lang="pt-BR" sz="2800" b="1" dirty="0" smtClean="0">
              <a:solidFill>
                <a:schemeClr val="accent1"/>
              </a:solidFill>
            </a:endParaRPr>
          </a:p>
          <a:p>
            <a:endParaRPr lang="pt-BR" dirty="0" smtClean="0"/>
          </a:p>
          <a:p>
            <a:pPr algn="just"/>
            <a:r>
              <a:rPr lang="pt-BR" sz="2400" b="1" dirty="0" smtClean="0"/>
              <a:t>À </a:t>
            </a:r>
            <a:r>
              <a:rPr lang="pt-BR" sz="2400" b="1" dirty="0"/>
              <a:t>minha orientadora </a:t>
            </a:r>
            <a:r>
              <a:rPr lang="pt-BR" sz="2400" b="1" dirty="0" err="1" smtClean="0"/>
              <a:t>Niviane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Genz</a:t>
            </a:r>
            <a:r>
              <a:rPr lang="pt-BR" sz="2400" b="1" dirty="0" smtClean="0"/>
              <a:t>  </a:t>
            </a:r>
            <a:r>
              <a:rPr lang="pt-BR" sz="2400" b="1" dirty="0"/>
              <a:t>pela confiança e </a:t>
            </a:r>
            <a:r>
              <a:rPr lang="pt-BR" sz="2400" b="1" dirty="0" smtClean="0"/>
              <a:t>paciência</a:t>
            </a:r>
            <a:r>
              <a:rPr lang="pt-BR" sz="2400" b="1" dirty="0"/>
              <a:t>.</a:t>
            </a:r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À equipe de saúde </a:t>
            </a:r>
            <a:r>
              <a:rPr lang="pt-BR" sz="2400" b="1" dirty="0" smtClean="0"/>
              <a:t>Corredores.</a:t>
            </a:r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À comunidade de </a:t>
            </a:r>
            <a:r>
              <a:rPr lang="pt-BR" sz="2400" b="1" dirty="0" smtClean="0"/>
              <a:t>corredores.</a:t>
            </a:r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 minha </a:t>
            </a:r>
            <a:r>
              <a:rPr lang="pt-BR" sz="2400" b="1" dirty="0" smtClean="0"/>
              <a:t>família por compreender </a:t>
            </a:r>
            <a:r>
              <a:rPr lang="pt-BR" sz="2400" b="1" dirty="0" smtClean="0"/>
              <a:t>o desenvolvimento de meu  trabalho distante de minha casa. 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77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3" y="2967335"/>
            <a:ext cx="55446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s-ES" sz="7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s-ES" sz="72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brigado</a:t>
            </a:r>
            <a:r>
              <a:rPr lang="es-ES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ES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16727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      </a:t>
            </a:r>
          </a:p>
          <a:p>
            <a:r>
              <a:rPr lang="es-ES" dirty="0" smtClean="0"/>
              <a:t>                                                                   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9064" y="28572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36036" y="1422521"/>
            <a:ext cx="54360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b="1" dirty="0" smtClean="0"/>
              <a:t>“</a:t>
            </a:r>
            <a:r>
              <a:rPr lang="pt-BR" sz="2400" b="1" dirty="0"/>
              <a:t>Campo </a:t>
            </a:r>
            <a:r>
              <a:rPr lang="pt-BR" sz="2400" b="1" dirty="0" smtClean="0"/>
              <a:t>Maior” </a:t>
            </a:r>
            <a:r>
              <a:rPr lang="pt-BR" sz="2400" dirty="0" smtClean="0"/>
              <a:t> </a:t>
            </a:r>
            <a:r>
              <a:rPr lang="pt-BR" sz="2400" dirty="0"/>
              <a:t>município </a:t>
            </a:r>
            <a:r>
              <a:rPr lang="pt-BR" sz="2400" dirty="0" smtClean="0"/>
              <a:t>do </a:t>
            </a:r>
            <a:r>
              <a:rPr lang="pt-BR" sz="2400" dirty="0" smtClean="0"/>
              <a:t>Piauí.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L</a:t>
            </a:r>
            <a:r>
              <a:rPr lang="pt-BR" sz="2400" dirty="0" smtClean="0"/>
              <a:t>ocalizado </a:t>
            </a:r>
            <a:r>
              <a:rPr lang="pt-BR" sz="2400" dirty="0"/>
              <a:t>à </a:t>
            </a:r>
            <a:r>
              <a:rPr lang="pt-BR" sz="2400" dirty="0" smtClean="0"/>
              <a:t>125m acima do </a:t>
            </a:r>
            <a:r>
              <a:rPr lang="pt-BR" sz="2400" dirty="0"/>
              <a:t>nível do mar e possui uma área territorial de 1.699,383 km²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População estimada em 45.180 </a:t>
            </a:r>
            <a:r>
              <a:rPr lang="pt-BR" sz="2400" dirty="0"/>
              <a:t>habitantes.  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O </a:t>
            </a:r>
            <a:r>
              <a:rPr lang="pt-BR" sz="2400" dirty="0"/>
              <a:t>sistema de </a:t>
            </a:r>
            <a:r>
              <a:rPr lang="pt-BR" sz="2400" dirty="0" smtClean="0"/>
              <a:t>saúde: 17 </a:t>
            </a:r>
            <a:r>
              <a:rPr lang="pt-BR" sz="2400" dirty="0"/>
              <a:t>UBS, das quais sete estão em fase de construção, incluindo a qual estou atuando, Unidade Corredores. </a:t>
            </a:r>
          </a:p>
          <a:p>
            <a:pPr algn="just"/>
            <a:endParaRPr lang="pt-BR" dirty="0"/>
          </a:p>
        </p:txBody>
      </p:sp>
      <p:sp>
        <p:nvSpPr>
          <p:cNvPr id="3" name="2 Rectángulo"/>
          <p:cNvSpPr/>
          <p:nvPr/>
        </p:nvSpPr>
        <p:spPr>
          <a:xfrm>
            <a:off x="1547664" y="358591"/>
            <a:ext cx="682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Caracterização</a:t>
            </a:r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s-ES" sz="28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município</a:t>
            </a:r>
            <a:endParaRPr lang="es-ES" sz="3200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17" y="1196628"/>
            <a:ext cx="323915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2932"/>
            <a:ext cx="3024336" cy="259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453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795" y="640913"/>
            <a:ext cx="56521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A </a:t>
            </a:r>
            <a:r>
              <a:rPr lang="pt-BR" sz="2000" b="1" dirty="0"/>
              <a:t>UBS </a:t>
            </a:r>
            <a:r>
              <a:rPr lang="pt-BR" sz="2000" b="1" dirty="0" smtClean="0"/>
              <a:t>Corredores </a:t>
            </a:r>
            <a:r>
              <a:rPr lang="pt-BR" sz="2000" b="1" dirty="0"/>
              <a:t>localizada </a:t>
            </a:r>
            <a:r>
              <a:rPr lang="pt-BR" sz="2000" b="1" dirty="0" smtClean="0"/>
              <a:t>em </a:t>
            </a:r>
            <a:r>
              <a:rPr lang="pt-BR" sz="2000" b="1" dirty="0"/>
              <a:t>zona rural, distante 50 km do município de Campo </a:t>
            </a:r>
            <a:r>
              <a:rPr lang="pt-BR" sz="2000" b="1" dirty="0" smtClean="0"/>
              <a:t>Maior.</a:t>
            </a:r>
          </a:p>
          <a:p>
            <a:pPr algn="just"/>
            <a:r>
              <a:rPr lang="pt-BR" sz="2000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1 Equipe de </a:t>
            </a:r>
            <a:r>
              <a:rPr lang="pt-BR" sz="2000" b="1" dirty="0" smtClean="0"/>
              <a:t>saúde: 1 </a:t>
            </a:r>
            <a:r>
              <a:rPr lang="pt-BR" sz="2000" b="1" dirty="0"/>
              <a:t>médico, 1 enfermeira, 2 técnicos de enfermagem, 1 auxiliar de enfermagem, 1 secretária e 6 </a:t>
            </a:r>
            <a:r>
              <a:rPr lang="pt-BR" sz="2000" b="1" dirty="0" smtClean="0"/>
              <a:t>ACS.</a:t>
            </a:r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Não </a:t>
            </a:r>
            <a:r>
              <a:rPr lang="pt-BR" sz="2000" b="1" dirty="0"/>
              <a:t>contamos com equipe de saúde </a:t>
            </a:r>
            <a:r>
              <a:rPr lang="pt-BR" sz="2000" b="1" dirty="0" smtClean="0"/>
              <a:t>bucal.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O </a:t>
            </a:r>
            <a:r>
              <a:rPr lang="pt-BR" sz="2000" b="1" dirty="0"/>
              <a:t>local de atuação é adaptado, pois a unidade ainda está em construção, </a:t>
            </a:r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A população </a:t>
            </a:r>
            <a:r>
              <a:rPr lang="pt-BR" sz="2000" b="1" dirty="0" smtClean="0"/>
              <a:t>é </a:t>
            </a:r>
            <a:r>
              <a:rPr lang="pt-BR" sz="2000" b="1" dirty="0" smtClean="0"/>
              <a:t>de  1500 pessoas, </a:t>
            </a:r>
            <a:r>
              <a:rPr lang="pt-BR" sz="2000" b="1" dirty="0"/>
              <a:t>com predominância do sexo feminino em uma relação de 6 mulheres para cada 1 </a:t>
            </a:r>
            <a:r>
              <a:rPr lang="pt-BR" sz="2000" b="1" dirty="0" smtClean="0"/>
              <a:t>homem.  </a:t>
            </a:r>
            <a:endParaRPr lang="pt-BR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126795" y="0"/>
            <a:ext cx="8765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   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Caracterização Da  </a:t>
            </a:r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Unidade Básica de Saúde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7"/>
            <a:ext cx="277408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1"/>
            <a:ext cx="26642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45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6926" y="404664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Situação da ação programática em nossa  Unidade antes da intervenção</a:t>
            </a:r>
          </a:p>
          <a:p>
            <a:pPr algn="just"/>
            <a:endParaRPr lang="pt-BR" sz="2000" b="1" dirty="0"/>
          </a:p>
          <a:p>
            <a:pPr algn="just"/>
            <a:r>
              <a:rPr lang="pt-BR" dirty="0" smtClean="0"/>
              <a:t> </a:t>
            </a:r>
            <a:endParaRPr lang="es-ES" sz="2000" dirty="0"/>
          </a:p>
        </p:txBody>
      </p:sp>
      <p:sp>
        <p:nvSpPr>
          <p:cNvPr id="2" name="1 Rectángulo"/>
          <p:cNvSpPr/>
          <p:nvPr/>
        </p:nvSpPr>
        <p:spPr>
          <a:xfrm>
            <a:off x="274538" y="1720415"/>
            <a:ext cx="8583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Das  </a:t>
            </a:r>
            <a:r>
              <a:rPr lang="pt-BR" sz="2000" b="1" dirty="0" smtClean="0"/>
              <a:t>218 mulheres </a:t>
            </a:r>
            <a:r>
              <a:rPr lang="pt-BR" sz="2000" b="1" dirty="0" smtClean="0"/>
              <a:t>pertencentes à área </a:t>
            </a:r>
            <a:r>
              <a:rPr lang="pt-BR" sz="2000" b="1" dirty="0" smtClean="0"/>
              <a:t>de </a:t>
            </a:r>
            <a:r>
              <a:rPr lang="pt-BR" sz="2000" b="1" dirty="0" smtClean="0"/>
              <a:t>abrangência da Unidade </a:t>
            </a:r>
            <a:r>
              <a:rPr lang="pt-BR" sz="2000" b="1" dirty="0" smtClean="0"/>
              <a:t>entre </a:t>
            </a:r>
            <a:r>
              <a:rPr lang="pt-BR" sz="2000" b="1" dirty="0" smtClean="0"/>
              <a:t>25 e 64 </a:t>
            </a:r>
            <a:r>
              <a:rPr lang="pt-BR" sz="2000" b="1" dirty="0" smtClean="0"/>
              <a:t>anos, somente </a:t>
            </a:r>
            <a:r>
              <a:rPr lang="pt-BR" sz="2000" b="1" dirty="0" smtClean="0"/>
              <a:t>58 </a:t>
            </a:r>
            <a:r>
              <a:rPr lang="pt-BR" sz="2000" b="1" dirty="0" smtClean="0"/>
              <a:t>estavam com </a:t>
            </a:r>
            <a:r>
              <a:rPr lang="pt-BR" sz="2000" b="1" dirty="0" smtClean="0"/>
              <a:t>consulta e exame citopatológico em dia perfazendo uma cobertura de 26%.</a:t>
            </a:r>
          </a:p>
          <a:p>
            <a:pPr algn="just"/>
            <a:r>
              <a:rPr lang="pt-BR" sz="2000" b="1" dirty="0" smtClean="0"/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Para o controle do câncer de mama, a cobertura  </a:t>
            </a:r>
            <a:r>
              <a:rPr lang="pt-BR" sz="2000" b="1" dirty="0" smtClean="0"/>
              <a:t>era de  </a:t>
            </a:r>
            <a:r>
              <a:rPr lang="pt-BR" sz="2000" b="1" dirty="0" smtClean="0"/>
              <a:t>43%, ou seja, 40 mulheres atendidas com encaminhamento para realização de exame </a:t>
            </a:r>
            <a:r>
              <a:rPr lang="pt-BR" sz="2000" b="1" dirty="0" smtClean="0"/>
              <a:t>mamográfico </a:t>
            </a:r>
            <a:r>
              <a:rPr lang="pt-BR" sz="2000" b="1" dirty="0" smtClean="0"/>
              <a:t>de um total de 107 mulheres.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Sem </a:t>
            </a:r>
            <a:r>
              <a:rPr lang="pt-BR" sz="2000" b="1" dirty="0" smtClean="0"/>
              <a:t>estrutura física.</a:t>
            </a:r>
          </a:p>
          <a:p>
            <a:pPr marL="342900" indent="-342900" algn="just"/>
            <a:endParaRPr lang="pt-BR" sz="20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b="1" dirty="0" smtClean="0"/>
              <a:t>Registros  desatualizados .</a:t>
            </a:r>
          </a:p>
          <a:p>
            <a:pPr algn="just"/>
            <a:endParaRPr lang="pt-BR" sz="2000" b="1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/>
          </a:p>
          <a:p>
            <a:pPr marL="342900" indent="-342900"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/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7" y="3933056"/>
            <a:ext cx="3634407" cy="291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87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620688"/>
            <a:ext cx="864096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chemeClr val="bg2">
                    <a:lumMod val="50000"/>
                  </a:schemeClr>
                </a:solidFill>
              </a:rPr>
              <a:t>Objetivo geral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/>
              <a:t> </a:t>
            </a:r>
            <a:r>
              <a:rPr lang="pt-BR" sz="2800" b="1" dirty="0" smtClean="0"/>
              <a:t>Melhorar </a:t>
            </a:r>
            <a:r>
              <a:rPr lang="pt-BR" sz="2800" b="1" dirty="0"/>
              <a:t>a prevenção e controle do câncer de colo de útero e de mama na UBS Corredores, Campo Maior, PI</a:t>
            </a:r>
            <a:r>
              <a:rPr lang="pt-BR" sz="2800" dirty="0"/>
              <a:t>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42567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7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58847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400" b="1" dirty="0" smtClean="0"/>
              <a:t>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</a:rPr>
              <a:t>Metodologia</a:t>
            </a:r>
          </a:p>
          <a:p>
            <a:pPr algn="ctr"/>
            <a:endParaRPr lang="pt-BR" sz="2400" b="1" dirty="0"/>
          </a:p>
          <a:p>
            <a:endParaRPr lang="pt-BR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Projeto estruturado  </a:t>
            </a:r>
            <a:r>
              <a:rPr lang="pt-BR" sz="2400" dirty="0" smtClean="0"/>
              <a:t>para o </a:t>
            </a:r>
            <a:r>
              <a:rPr lang="pt-BR" sz="2400" dirty="0"/>
              <a:t>período de </a:t>
            </a:r>
            <a:r>
              <a:rPr lang="pt-BR" sz="2400" dirty="0" smtClean="0"/>
              <a:t>16 semanas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P</a:t>
            </a:r>
            <a:r>
              <a:rPr lang="pt-BR" sz="2400" dirty="0" smtClean="0"/>
              <a:t>revenção </a:t>
            </a:r>
            <a:r>
              <a:rPr lang="pt-BR" sz="2400" dirty="0"/>
              <a:t>e controle dos cânceres de colo uterino e de mama entre mulheres pertencentes à faixa entre 25 e 64 anos e 50 e 69 anos, respectivamente da Unidade Básica de Saúde Corredores do Município de Campo Maior/PI. </a:t>
            </a: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/>
              <a:t>F</a:t>
            </a:r>
            <a:r>
              <a:rPr lang="pt-BR" sz="2400" dirty="0" smtClean="0"/>
              <a:t>oram </a:t>
            </a:r>
            <a:r>
              <a:rPr lang="pt-BR" sz="2400" dirty="0"/>
              <a:t>planejadas ações nos eixos de Monitoramento e Avaliação, Organização e Gestão do Serviço, Engajamento Público e Qualificação da Prática </a:t>
            </a:r>
            <a:r>
              <a:rPr lang="pt-BR" sz="2400" dirty="0" smtClean="0"/>
              <a:t>Clínica.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dirty="0" smtClean="0"/>
              <a:t>Foram convidadas a participar </a:t>
            </a:r>
            <a:r>
              <a:rPr lang="pt-BR" sz="2400" dirty="0"/>
              <a:t>da intervenção todas as mulheres entre 25 e 69 anos pertencentes à área de abrangência da Unidade. </a:t>
            </a:r>
          </a:p>
        </p:txBody>
      </p:sp>
    </p:spTree>
    <p:extLst>
      <p:ext uri="{BB962C8B-B14F-4D97-AF65-F5344CB8AC3E}">
        <p14:creationId xmlns="" xmlns:p14="http://schemas.microsoft.com/office/powerpoint/2010/main" val="35703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6093296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sz="2400" dirty="0"/>
              <a:t>Realização de visita domiciliar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5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842" y="1998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Ações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8042" y="1905030"/>
            <a:ext cx="718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Capacitar </a:t>
            </a:r>
            <a:r>
              <a:rPr lang="pt-BR" sz="2400" dirty="0"/>
              <a:t>a equipe da unidade de saúde 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1857356" y="857232"/>
            <a:ext cx="55258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 smtClean="0"/>
          </a:p>
          <a:p>
            <a:pPr algn="ctr"/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Qualificação </a:t>
            </a:r>
            <a:r>
              <a:rPr lang="es-ES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 Prática Clínica</a:t>
            </a: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" y="2614715"/>
            <a:ext cx="4182142" cy="342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14715"/>
            <a:ext cx="4176464" cy="342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70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</TotalTime>
  <Words>1898</Words>
  <Application>Microsoft Office PowerPoint</Application>
  <PresentationFormat>Apresentação na tela (4:3)</PresentationFormat>
  <Paragraphs>236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Transmisión de listas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Owner</dc:creator>
  <cp:lastModifiedBy>Niviane Genz</cp:lastModifiedBy>
  <cp:revision>78</cp:revision>
  <dcterms:created xsi:type="dcterms:W3CDTF">2015-08-07T00:52:58Z</dcterms:created>
  <dcterms:modified xsi:type="dcterms:W3CDTF">2015-09-04T19:24:46Z</dcterms:modified>
</cp:coreProperties>
</file>