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3" r:id="rId2"/>
    <p:sldId id="272" r:id="rId3"/>
    <p:sldId id="276" r:id="rId4"/>
    <p:sldId id="275" r:id="rId5"/>
    <p:sldId id="271" r:id="rId6"/>
    <p:sldId id="277" r:id="rId7"/>
    <p:sldId id="279" r:id="rId8"/>
    <p:sldId id="268" r:id="rId9"/>
    <p:sldId id="267" r:id="rId10"/>
    <p:sldId id="266" r:id="rId11"/>
    <p:sldId id="265" r:id="rId12"/>
    <p:sldId id="263" r:id="rId13"/>
    <p:sldId id="264" r:id="rId14"/>
    <p:sldId id="262" r:id="rId15"/>
    <p:sldId id="261" r:id="rId16"/>
    <p:sldId id="260" r:id="rId17"/>
    <p:sldId id="278" r:id="rId18"/>
    <p:sldId id="259" r:id="rId19"/>
    <p:sldId id="258" r:id="rId20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70C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5" d="100"/>
          <a:sy n="55" d="100"/>
        </p:scale>
        <p:origin x="-1722" y="-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Lori\EAD\Material%20dos%20alunos%20conforme%20semanas\Planilhas%20Finais\Planilha_Norma_G5%20-%20C&#243;pia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Lori\EAD\Material%20dos%20alunos%20conforme%20semanas\Planilhas%20Finais\Planilha_Norma_G5%20-%20C&#243;pia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Lori\EAD\Material%20dos%20alunos%20conforme%20semanas\Planilhas%20Finais\Planilha_Norma_G5%20-%20C&#243;pia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Lori\EAD\Material%20dos%20alunos%20conforme%20semanas\Planilhas%20Finais\Planilha_Norma_G5%20-%20C&#243;pia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Lori\EAD\Material%20dos%20alunos%20conforme%20semanas\Planilhas%20Finais\Planilha_Norma_G5%20-%20C&#243;pia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Lori\EAD\Material%20dos%20alunos%20conforme%20semanas\Planilhas%20Finais\Planilha_Norma_G5%20-%20C&#243;pia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32"/>
  <c:chart>
    <c:title>
      <c:tx>
        <c:rich>
          <a:bodyPr/>
          <a:lstStyle/>
          <a:p>
            <a:pPr>
              <a:defRPr sz="1800"/>
            </a:pPr>
            <a:r>
              <a:rPr lang="pt-BR" sz="1800" dirty="0">
                <a:latin typeface="Arial" pitchFamily="34" charset="0"/>
                <a:cs typeface="Arial" pitchFamily="34" charset="0"/>
              </a:rPr>
              <a:t>Proporção de gestantes (equipe 5 e 7), que realizam o pré-natal na UBS e estão cadastradas no programa de saúde bucal da ESF Simões Lopes</a:t>
            </a:r>
          </a:p>
        </c:rich>
      </c:tx>
      <c:layout>
        <c:manualLayout>
          <c:xMode val="edge"/>
          <c:yMode val="edge"/>
          <c:x val="0.10198437292515926"/>
          <c:y val="2.0512809468842076E-2"/>
        </c:manualLayout>
      </c:layout>
    </c:title>
    <c:plotArea>
      <c:layout>
        <c:manualLayout>
          <c:layoutTarget val="inner"/>
          <c:xMode val="edge"/>
          <c:yMode val="edge"/>
          <c:x val="0.1671259227115354"/>
          <c:y val="0.33830201662180925"/>
          <c:w val="0.75793601911214381"/>
          <c:h val="0.53461017772218855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Indicadores!$C$4</c:f>
              <c:strCache>
                <c:ptCount val="1"/>
                <c:pt idx="0">
                  <c:v>Proporção de gestantes (equipe 5 e 7), que realizam o pré-natal na UBS e estão cadastradas no programa de saúde bucal da ESF Simões Lopes</c:v>
                </c:pt>
              </c:strCache>
            </c:strRef>
          </c:tx>
          <c:spPr>
            <a:scene3d>
              <a:camera prst="orthographicFront"/>
              <a:lightRig rig="threePt" dir="t">
                <a:rot lat="0" lon="0" rev="2400000"/>
              </a:lightRig>
            </a:scene3d>
            <a:sp3d>
              <a:bevelT w="127000" h="127000"/>
            </a:sp3d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12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11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delete val="1"/>
            </c:dLbl>
            <c:dLbl>
              <c:idx val="3"/>
              <c:delete val="1"/>
            </c:dLbl>
            <c:showVal val="1"/>
          </c:dLbls>
          <c:cat>
            <c:strRef>
              <c:f>Indicadores!$D$3:$G$3</c:f>
              <c:strCache>
                <c:ptCount val="4"/>
                <c:pt idx="0">
                  <c:v>1ºmês/19</c:v>
                </c:pt>
                <c:pt idx="1">
                  <c:v>2ºmês/13</c:v>
                </c:pt>
                <c:pt idx="2">
                  <c:v>3ºmês/14</c:v>
                </c:pt>
                <c:pt idx="3">
                  <c:v>4ºmês/13</c:v>
                </c:pt>
              </c:strCache>
            </c:strRef>
          </c:cat>
          <c:val>
            <c:numRef>
              <c:f>Indicadores!$D$4:$G$4</c:f>
              <c:numCache>
                <c:formatCode>0.0%</c:formatCode>
                <c:ptCount val="4"/>
                <c:pt idx="0">
                  <c:v>0.63157894736842124</c:v>
                </c:pt>
                <c:pt idx="1">
                  <c:v>0.84615384615384648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/>
        <c:axId val="93513600"/>
        <c:axId val="93515136"/>
      </c:barChart>
      <c:catAx>
        <c:axId val="93513600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93515136"/>
        <c:crosses val="autoZero"/>
        <c:auto val="1"/>
        <c:lblAlgn val="ctr"/>
        <c:lblOffset val="100"/>
      </c:catAx>
      <c:valAx>
        <c:axId val="93515136"/>
        <c:scaling>
          <c:orientation val="minMax"/>
          <c:max val="1"/>
        </c:scaling>
        <c:axPos val="l"/>
        <c:majorGridlines/>
        <c:numFmt formatCode="0.0%" sourceLinked="1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9351360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pt-B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28"/>
  <c:chart>
    <c:title>
      <c:tx>
        <c:rich>
          <a:bodyPr/>
          <a:lstStyle/>
          <a:p>
            <a:pPr>
              <a:defRPr sz="1800"/>
            </a:pPr>
            <a:r>
              <a:rPr lang="pt-BR" sz="1800" dirty="0">
                <a:latin typeface="Arial" pitchFamily="34" charset="0"/>
                <a:cs typeface="Arial" pitchFamily="34" charset="0"/>
              </a:rPr>
              <a:t>Proporção de gestantes (equipe 5 e 7), cadastradas no programa de saúde bucal que faltaram à consulta odontológica</a:t>
            </a:r>
          </a:p>
        </c:rich>
      </c:tx>
      <c:layout>
        <c:manualLayout>
          <c:xMode val="edge"/>
          <c:yMode val="edge"/>
          <c:x val="0.14798152768389006"/>
          <c:y val="7.1512574148313959E-4"/>
        </c:manualLayout>
      </c:layout>
    </c:title>
    <c:plotArea>
      <c:layout>
        <c:manualLayout>
          <c:layoutTarget val="inner"/>
          <c:xMode val="edge"/>
          <c:yMode val="edge"/>
          <c:x val="0.16625185475517237"/>
          <c:y val="0.36184968389734357"/>
          <c:w val="0.75084210550873964"/>
          <c:h val="0.51391572070157643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Indicadores!$C$9</c:f>
              <c:strCache>
                <c:ptCount val="1"/>
                <c:pt idx="0">
                  <c:v>Proporção de gestantes (equipe 5 e 7), cadastradas no programa de saúde bucal que faltaram à consulta odontológica</c:v>
                </c:pt>
              </c:strCache>
            </c:strRef>
          </c:tx>
          <c:spPr>
            <a:scene3d>
              <a:camera prst="orthographicFront"/>
              <a:lightRig rig="threePt" dir="t">
                <a:rot lat="0" lon="0" rev="2400000"/>
              </a:lightRig>
            </a:scene3d>
            <a:sp3d>
              <a:bevelT w="127000" h="127000"/>
            </a:sp3d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5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7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7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5</a:t>
                    </a:r>
                    <a:endParaRPr lang="en-US"/>
                  </a:p>
                </c:rich>
              </c:tx>
              <c:showVal val="1"/>
            </c:dLbl>
            <c:showVal val="1"/>
          </c:dLbls>
          <c:cat>
            <c:strRef>
              <c:f>Indicadores!$D$8:$G$8</c:f>
              <c:strCache>
                <c:ptCount val="4"/>
                <c:pt idx="0">
                  <c:v>1ºmês/12</c:v>
                </c:pt>
                <c:pt idx="1">
                  <c:v>2ºmês/11</c:v>
                </c:pt>
                <c:pt idx="2">
                  <c:v>3ºmês/14</c:v>
                </c:pt>
                <c:pt idx="3">
                  <c:v>4ºmês/13</c:v>
                </c:pt>
              </c:strCache>
            </c:strRef>
          </c:cat>
          <c:val>
            <c:numRef>
              <c:f>Indicadores!$D$9:$G$9</c:f>
              <c:numCache>
                <c:formatCode>0.0%</c:formatCode>
                <c:ptCount val="4"/>
                <c:pt idx="0">
                  <c:v>0.41666666666666669</c:v>
                </c:pt>
                <c:pt idx="1">
                  <c:v>0.63636363636363635</c:v>
                </c:pt>
                <c:pt idx="2">
                  <c:v>0.5</c:v>
                </c:pt>
                <c:pt idx="3">
                  <c:v>0.38461538461538464</c:v>
                </c:pt>
              </c:numCache>
            </c:numRef>
          </c:val>
        </c:ser>
        <c:dLbls/>
        <c:axId val="93416448"/>
        <c:axId val="93422336"/>
      </c:barChart>
      <c:catAx>
        <c:axId val="93416448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93422336"/>
        <c:crosses val="autoZero"/>
        <c:auto val="1"/>
        <c:lblAlgn val="ctr"/>
        <c:lblOffset val="100"/>
      </c:catAx>
      <c:valAx>
        <c:axId val="93422336"/>
        <c:scaling>
          <c:orientation val="minMax"/>
        </c:scaling>
        <c:axPos val="l"/>
        <c:majorGridlines/>
        <c:numFmt formatCode="0.0%" sourceLinked="1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93416448"/>
        <c:crosses val="autoZero"/>
        <c:crossBetween val="between"/>
        <c:majorUnit val="0.2"/>
      </c:valAx>
    </c:plotArea>
    <c:plotVisOnly val="1"/>
    <c:dispBlanksAs val="gap"/>
  </c:chart>
  <c:txPr>
    <a:bodyPr/>
    <a:lstStyle/>
    <a:p>
      <a:pPr>
        <a:defRPr sz="1800"/>
      </a:pPr>
      <a:endParaRPr lang="pt-B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29"/>
  <c:chart>
    <c:title>
      <c:tx>
        <c:rich>
          <a:bodyPr/>
          <a:lstStyle/>
          <a:p>
            <a:pPr>
              <a:defRPr sz="1800"/>
            </a:pPr>
            <a:r>
              <a:rPr lang="pt-BR" sz="1800" dirty="0">
                <a:latin typeface="Arial" pitchFamily="34" charset="0"/>
                <a:cs typeface="Arial" pitchFamily="34" charset="0"/>
              </a:rPr>
              <a:t>Proporção de gestantes (equipes 5 e 7) faltosas que receberam atendimento odontológico após busca ativa.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16657742844611179"/>
          <c:y val="0.36717887827278473"/>
          <c:w val="0.74942595910673149"/>
          <c:h val="0.50149705588267957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Indicadores!$C$20</c:f>
              <c:strCache>
                <c:ptCount val="1"/>
                <c:pt idx="0">
                  <c:v>Proporção de gestantes (equipes 5 e 7) faltosas que receberam atendimento odontológico após busca ativa.</c:v>
                </c:pt>
              </c:strCache>
            </c:strRef>
          </c:tx>
          <c:spPr>
            <a:scene3d>
              <a:camera prst="orthographicFront"/>
              <a:lightRig rig="threePt" dir="t">
                <a:rot lat="0" lon="0" rev="2400000"/>
              </a:lightRig>
            </a:scene3d>
            <a:sp3d>
              <a:bevelT w="127000" h="127000"/>
            </a:sp3d>
          </c:spPr>
          <c:dLbls>
            <c:dLbl>
              <c:idx val="0"/>
              <c:delete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2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3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3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Indicadores!$D$19:$G$19</c:f>
              <c:strCache>
                <c:ptCount val="4"/>
                <c:pt idx="0">
                  <c:v>1ºmês/5</c:v>
                </c:pt>
                <c:pt idx="1">
                  <c:v>2ºmês/25</c:v>
                </c:pt>
                <c:pt idx="2">
                  <c:v>3ºmês/4</c:v>
                </c:pt>
                <c:pt idx="3">
                  <c:v>4ºmês/4</c:v>
                </c:pt>
              </c:strCache>
            </c:strRef>
          </c:cat>
          <c:val>
            <c:numRef>
              <c:f>Indicadores!$D$20:$G$20</c:f>
              <c:numCache>
                <c:formatCode>0.0%</c:formatCode>
                <c:ptCount val="4"/>
                <c:pt idx="0">
                  <c:v>1</c:v>
                </c:pt>
                <c:pt idx="1">
                  <c:v>0.4</c:v>
                </c:pt>
                <c:pt idx="2">
                  <c:v>0.75000000000000022</c:v>
                </c:pt>
                <c:pt idx="3">
                  <c:v>0.75000000000000022</c:v>
                </c:pt>
              </c:numCache>
            </c:numRef>
          </c:val>
        </c:ser>
        <c:dLbls/>
        <c:axId val="93705344"/>
        <c:axId val="93706880"/>
      </c:barChart>
      <c:catAx>
        <c:axId val="93705344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93706880"/>
        <c:crosses val="autoZero"/>
        <c:lblAlgn val="ctr"/>
        <c:lblOffset val="100"/>
      </c:catAx>
      <c:valAx>
        <c:axId val="93706880"/>
        <c:scaling>
          <c:orientation val="minMax"/>
          <c:max val="1"/>
        </c:scaling>
        <c:axPos val="l"/>
        <c:majorGridlines/>
        <c:numFmt formatCode="0.0%" sourceLinked="1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93705344"/>
        <c:crosses val="autoZero"/>
        <c:crossBetween val="between"/>
        <c:majorUnit val="0.2"/>
      </c:valAx>
    </c:plotArea>
    <c:plotVisOnly val="1"/>
    <c:dispBlanksAs val="gap"/>
  </c:chart>
  <c:txPr>
    <a:bodyPr/>
    <a:lstStyle/>
    <a:p>
      <a:pPr>
        <a:defRPr sz="1800"/>
      </a:pPr>
      <a:endParaRPr lang="pt-BR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31"/>
  <c:chart>
    <c:title>
      <c:tx>
        <c:rich>
          <a:bodyPr/>
          <a:lstStyle/>
          <a:p>
            <a:pPr>
              <a:defRPr sz="1800"/>
            </a:pPr>
            <a:r>
              <a:rPr lang="pt-BR" sz="1800" dirty="0">
                <a:latin typeface="Arial" pitchFamily="34" charset="0"/>
                <a:cs typeface="Arial" pitchFamily="34" charset="0"/>
              </a:rPr>
              <a:t>Proporção de gestantes (equipes 5 e 7), cadastradas no programa de saúde bucal que receberam avaliação e tratamento odontológico</a:t>
            </a:r>
          </a:p>
        </c:rich>
      </c:tx>
      <c:layout>
        <c:manualLayout>
          <c:xMode val="edge"/>
          <c:yMode val="edge"/>
          <c:x val="0.10108415689129042"/>
          <c:y val="2.5661049766902814E-2"/>
        </c:manualLayout>
      </c:layout>
    </c:title>
    <c:plotArea>
      <c:layout>
        <c:manualLayout>
          <c:layoutTarget val="inner"/>
          <c:xMode val="edge"/>
          <c:yMode val="edge"/>
          <c:x val="0.17422956368106521"/>
          <c:y val="0.32316095745529982"/>
          <c:w val="0.7434936935431965"/>
          <c:h val="0.50379131636087604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Indicadores!$C$14</c:f>
              <c:strCache>
                <c:ptCount val="1"/>
                <c:pt idx="0">
                  <c:v>Proporção de gestantes (equipes 5 e 7), cadastradas no programa de saúde bucal que receberam avaliação e tratamento odontológico</c:v>
                </c:pt>
              </c:strCache>
            </c:strRef>
          </c:tx>
          <c:spPr>
            <a:scene3d>
              <a:camera prst="orthographicFront"/>
              <a:lightRig rig="threePt" dir="t">
                <a:rot lat="0" lon="0" rev="2400000"/>
              </a:lightRig>
            </a:scene3d>
            <a:sp3d>
              <a:bevelT w="127000" h="127000"/>
            </a:sp3d>
          </c:spP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13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11</a:t>
                    </a:r>
                    <a:endParaRPr lang="en-US"/>
                  </a:p>
                </c:rich>
              </c:tx>
              <c:showVal val="1"/>
            </c:dLbl>
            <c:showVal val="1"/>
          </c:dLbls>
          <c:cat>
            <c:strRef>
              <c:f>Indicadores!$D$13:$G$13</c:f>
              <c:strCache>
                <c:ptCount val="4"/>
                <c:pt idx="0">
                  <c:v>1ºmês/12</c:v>
                </c:pt>
                <c:pt idx="1">
                  <c:v>2ºmês/11</c:v>
                </c:pt>
                <c:pt idx="2">
                  <c:v>3ºmês/14</c:v>
                </c:pt>
                <c:pt idx="3">
                  <c:v>4ºmês/13</c:v>
                </c:pt>
              </c:strCache>
            </c:strRef>
          </c:cat>
          <c:val>
            <c:numRef>
              <c:f>Indicadores!$D$14:$G$14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0.9285714285714286</c:v>
                </c:pt>
                <c:pt idx="3">
                  <c:v>0.84615384615384648</c:v>
                </c:pt>
              </c:numCache>
            </c:numRef>
          </c:val>
        </c:ser>
        <c:dLbls/>
        <c:axId val="93743744"/>
        <c:axId val="93860224"/>
      </c:barChart>
      <c:catAx>
        <c:axId val="93743744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93860224"/>
        <c:crosses val="autoZero"/>
        <c:lblAlgn val="ctr"/>
        <c:lblOffset val="100"/>
      </c:catAx>
      <c:valAx>
        <c:axId val="93860224"/>
        <c:scaling>
          <c:orientation val="minMax"/>
          <c:max val="1.05"/>
          <c:min val="0"/>
        </c:scaling>
        <c:axPos val="l"/>
        <c:majorGridlines/>
        <c:numFmt formatCode="0.0%" sourceLinked="1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9374374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pt-BR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26"/>
  <c:chart>
    <c:title>
      <c:tx>
        <c:rich>
          <a:bodyPr/>
          <a:lstStyle/>
          <a:p>
            <a:pPr>
              <a:defRPr sz="1800"/>
            </a:pPr>
            <a:r>
              <a:rPr lang="pt-BR" sz="1800" dirty="0">
                <a:latin typeface="Arial" pitchFamily="34" charset="0"/>
                <a:cs typeface="Arial" pitchFamily="34" charset="0"/>
              </a:rPr>
              <a:t>Proporção de gestantes das equipes (5e7) cadastradas no programa de saúde bucal que possuem registros atualizados das informações na ficha espelho.</a:t>
            </a:r>
          </a:p>
        </c:rich>
      </c:tx>
      <c:layout>
        <c:manualLayout>
          <c:xMode val="edge"/>
          <c:yMode val="edge"/>
          <c:x val="0.11589980122623816"/>
          <c:y val="2.2739020746478128E-2"/>
        </c:manualLayout>
      </c:layout>
    </c:title>
    <c:plotArea>
      <c:layout>
        <c:manualLayout>
          <c:layoutTarget val="inner"/>
          <c:xMode val="edge"/>
          <c:yMode val="edge"/>
          <c:x val="0.1745332782739345"/>
          <c:y val="0.34744733127281574"/>
          <c:w val="0.7499983668822382"/>
          <c:h val="0.47072199060831915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Indicadores!$C$25</c:f>
              <c:strCache>
                <c:ptCount val="1"/>
                <c:pt idx="0">
                  <c:v>Proporção de gestantes das equipes (5e7) cadastadas no programa de saúde bucal que possuem registros atualizados das informações na ficha espelho.</c:v>
                </c:pt>
              </c:strCache>
            </c:strRef>
          </c:tx>
          <c:spPr>
            <a:scene3d>
              <a:camera prst="orthographicFront"/>
              <a:lightRig rig="threePt" dir="t">
                <a:rot lat="0" lon="0" rev="2400000"/>
              </a:lightRig>
            </a:scene3d>
            <a:sp3d>
              <a:bevelT w="127000" h="127000"/>
            </a:sp3d>
          </c:spP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layout>
                <c:manualLayout>
                  <c:x val="-1.685935448584943E-3"/>
                  <c:y val="-1.045349224836510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12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delete val="1"/>
            </c:dLbl>
            <c:showVal val="1"/>
          </c:dLbls>
          <c:cat>
            <c:strRef>
              <c:f>Indicadores!$D$24:$G$24</c:f>
              <c:strCache>
                <c:ptCount val="4"/>
                <c:pt idx="0">
                  <c:v>1ºmês/12</c:v>
                </c:pt>
                <c:pt idx="1">
                  <c:v>2ºmês/11</c:v>
                </c:pt>
                <c:pt idx="2">
                  <c:v>3ºmês/14</c:v>
                </c:pt>
                <c:pt idx="3">
                  <c:v>4ºmês/13</c:v>
                </c:pt>
              </c:strCache>
            </c:strRef>
          </c:cat>
          <c:val>
            <c:numRef>
              <c:f>Indicadores!$D$25:$G$25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0.85714285714285732</c:v>
                </c:pt>
                <c:pt idx="3">
                  <c:v>1</c:v>
                </c:pt>
              </c:numCache>
            </c:numRef>
          </c:val>
        </c:ser>
        <c:dLbls/>
        <c:axId val="93782400"/>
        <c:axId val="93783936"/>
      </c:barChart>
      <c:catAx>
        <c:axId val="93782400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93783936"/>
        <c:crosses val="autoZero"/>
        <c:lblAlgn val="ctr"/>
        <c:lblOffset val="100"/>
      </c:catAx>
      <c:valAx>
        <c:axId val="93783936"/>
        <c:scaling>
          <c:orientation val="minMax"/>
          <c:max val="1"/>
          <c:min val="0"/>
        </c:scaling>
        <c:axPos val="l"/>
        <c:majorGridlines/>
        <c:numFmt formatCode="0.0%" sourceLinked="1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93782400"/>
        <c:crosses val="autoZero"/>
        <c:crossBetween val="between"/>
        <c:majorUnit val="0.2"/>
        <c:minorUnit val="2.0000000000000011E-2"/>
      </c:valAx>
    </c:plotArea>
    <c:plotVisOnly val="1"/>
    <c:dispBlanksAs val="gap"/>
  </c:chart>
  <c:txPr>
    <a:bodyPr/>
    <a:lstStyle/>
    <a:p>
      <a:pPr>
        <a:defRPr sz="1800"/>
      </a:pPr>
      <a:endParaRPr lang="pt-BR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30"/>
  <c:chart>
    <c:title>
      <c:tx>
        <c:rich>
          <a:bodyPr/>
          <a:lstStyle/>
          <a:p>
            <a:pPr>
              <a:defRPr sz="1800"/>
            </a:pPr>
            <a:r>
              <a:rPr lang="pt-BR" dirty="0">
                <a:latin typeface="Arial" pitchFamily="34" charset="0"/>
                <a:cs typeface="Arial" pitchFamily="34" charset="0"/>
              </a:rPr>
              <a:t>Proporção das gestantes (equipes 5 e 7), cadastradas no programa de saúde bucal que participaram das ações educativas/preventiva</a:t>
            </a:r>
            <a:r>
              <a:rPr lang="pt-BR" dirty="0"/>
              <a:t>s.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1745332782739345"/>
          <c:y val="0.35257431053310084"/>
          <c:w val="0.7499116949895952"/>
          <c:h val="0.47851413188871622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Indicadores!$C$30</c:f>
              <c:strCache>
                <c:ptCount val="1"/>
                <c:pt idx="0">
                  <c:v>Proporção das gestantes (equipes 5 e 7), cadastradas no programa de saúde bucal que participaram das ações educativas/preventivas.</c:v>
                </c:pt>
              </c:strCache>
            </c:strRef>
          </c:tx>
          <c:spPr>
            <a:scene3d>
              <a:camera prst="orthographicFront"/>
              <a:lightRig rig="threePt" dir="t">
                <a:rot lat="0" lon="0" rev="2400000"/>
              </a:lightRig>
            </a:scene3d>
            <a:sp3d>
              <a:bevelT w="127000" h="127000"/>
            </a:sp3d>
          </c:spPr>
          <c:dLbls>
            <c:dLbl>
              <c:idx val="0"/>
              <c:delete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6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13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11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Indicadores!$D$29:$G$29</c:f>
              <c:strCache>
                <c:ptCount val="4"/>
                <c:pt idx="0">
                  <c:v>1ºMês/12</c:v>
                </c:pt>
                <c:pt idx="1">
                  <c:v>2ºMês/11</c:v>
                </c:pt>
                <c:pt idx="2">
                  <c:v>3ºMês/14</c:v>
                </c:pt>
                <c:pt idx="3">
                  <c:v>1ºMês/12</c:v>
                </c:pt>
              </c:strCache>
            </c:strRef>
          </c:cat>
          <c:val>
            <c:numRef>
              <c:f>Indicadores!$D$30:$G$30</c:f>
              <c:numCache>
                <c:formatCode>0.0%</c:formatCode>
                <c:ptCount val="4"/>
                <c:pt idx="0">
                  <c:v>1</c:v>
                </c:pt>
                <c:pt idx="1">
                  <c:v>0.54545454545454541</c:v>
                </c:pt>
                <c:pt idx="2">
                  <c:v>0.9285714285714286</c:v>
                </c:pt>
                <c:pt idx="3">
                  <c:v>0.84615384615384648</c:v>
                </c:pt>
              </c:numCache>
            </c:numRef>
          </c:val>
        </c:ser>
        <c:dLbls/>
        <c:axId val="93833088"/>
        <c:axId val="93834624"/>
      </c:barChart>
      <c:catAx>
        <c:axId val="93833088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93834624"/>
        <c:crosses val="autoZero"/>
        <c:auto val="1"/>
        <c:lblAlgn val="ctr"/>
        <c:lblOffset val="100"/>
      </c:catAx>
      <c:valAx>
        <c:axId val="93834624"/>
        <c:scaling>
          <c:orientation val="minMax"/>
          <c:max val="1"/>
        </c:scaling>
        <c:axPos val="l"/>
        <c:majorGridlines/>
        <c:numFmt formatCode="0.0%" sourceLinked="1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93833088"/>
        <c:crosses val="autoZero"/>
        <c:crossBetween val="between"/>
        <c:majorUnit val="0.2"/>
      </c:valAx>
    </c:plotArea>
    <c:plotVisOnly val="1"/>
    <c:dispBlanksAs val="gap"/>
  </c:chart>
  <c:txPr>
    <a:bodyPr/>
    <a:lstStyle/>
    <a:p>
      <a:pPr>
        <a:defRPr sz="1800"/>
      </a:pPr>
      <a:endParaRPr lang="pt-BR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8" descr="layout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0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58F3452-788C-4851-9CF3-CB59E91F05DE}" type="datetimeFigureOut">
              <a:rPr lang="pt-BR"/>
              <a:pPr>
                <a:defRPr/>
              </a:pPr>
              <a:t>13/10/2012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0AA76C9-316C-4A96-8EF8-8C6D50B3FB0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347661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DA301-578E-46A7-8CC0-9C3125352FF8}" type="datetimeFigureOut">
              <a:rPr lang="pt-BR"/>
              <a:pPr>
                <a:defRPr/>
              </a:pPr>
              <a:t>13/10/2012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EA617-DCD5-4B29-9311-2FC1D9B3B2B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346355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58892-1A4F-4562-8A61-8CC4A043E3B8}" type="datetimeFigureOut">
              <a:rPr lang="pt-BR"/>
              <a:pPr>
                <a:defRPr/>
              </a:pPr>
              <a:t>13/10/2012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49E3F-1C9B-4238-B501-080A0115594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920880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8" descr="layout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0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39F27D1-7BBF-413A-B184-C70BD9620D7E}" type="datetimeFigureOut">
              <a:rPr lang="pt-BR"/>
              <a:pPr>
                <a:defRPr/>
              </a:pPr>
              <a:t>13/10/2012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A028DAB-342B-4C8D-BDD5-68E7030F418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611016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8" descr="layout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0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A8E727A-9D0E-4DC3-AC95-3B1D96C6C514}" type="datetimeFigureOut">
              <a:rPr lang="pt-BR"/>
              <a:pPr>
                <a:defRPr/>
              </a:pPr>
              <a:t>13/10/2012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9E8B9E8-4312-4BDE-8C33-93F08AD88CD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943029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8" descr="layout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0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130C3CC-96DF-4B14-92FC-40669C0B69BB}" type="datetimeFigureOut">
              <a:rPr lang="pt-BR"/>
              <a:pPr>
                <a:defRPr/>
              </a:pPr>
              <a:t>13/10/2012</a:t>
            </a:fld>
            <a:endParaRPr lang="pt-BR"/>
          </a:p>
        </p:txBody>
      </p:sp>
      <p:sp>
        <p:nvSpPr>
          <p:cNvPr id="7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C22EF42-A659-4AEA-98A2-001240D81CC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134726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8" descr="layout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0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8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1DA3FBE-9649-4E26-B566-C4FD318321C4}" type="datetimeFigureOut">
              <a:rPr lang="pt-BR"/>
              <a:pPr>
                <a:defRPr/>
              </a:pPr>
              <a:t>13/10/2012</a:t>
            </a:fld>
            <a:endParaRPr lang="pt-BR"/>
          </a:p>
        </p:txBody>
      </p:sp>
      <p:sp>
        <p:nvSpPr>
          <p:cNvPr id="9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C3522BA-227E-466A-A61C-BAD51B45CD2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100423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8" descr="layout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0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D1282A2-7604-42F2-933E-2CD8E1DDC1D6}" type="datetimeFigureOut">
              <a:rPr lang="pt-BR"/>
              <a:pPr>
                <a:defRPr/>
              </a:pPr>
              <a:t>13/10/2012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C46A065-0B83-4EE2-A015-719E973A328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181575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8" descr="layout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0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3E9CD7B-EF16-4C15-BCAF-9196A2A49388}" type="datetimeFigureOut">
              <a:rPr lang="pt-BR"/>
              <a:pPr>
                <a:defRPr/>
              </a:pPr>
              <a:t>13/10/2012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07DD26-8789-4DB3-985F-B701ACBE056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743683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8" descr="layout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0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042605B-FD2F-42BD-87E1-B18232174CA0}" type="datetimeFigureOut">
              <a:rPr lang="pt-BR"/>
              <a:pPr>
                <a:defRPr/>
              </a:pPr>
              <a:t>13/10/2012</a:t>
            </a:fld>
            <a:endParaRPr lang="pt-BR"/>
          </a:p>
        </p:txBody>
      </p:sp>
      <p:sp>
        <p:nvSpPr>
          <p:cNvPr id="7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D8788B6-B4BE-4F09-A7E1-4A4EEE5D04C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356161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8" descr="layout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0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319F0BC-C795-4020-9FF9-FD8646307353}" type="datetimeFigureOut">
              <a:rPr lang="pt-BR"/>
              <a:pPr>
                <a:defRPr/>
              </a:pPr>
              <a:t>13/10/2012</a:t>
            </a:fld>
            <a:endParaRPr lang="pt-BR"/>
          </a:p>
        </p:txBody>
      </p:sp>
      <p:sp>
        <p:nvSpPr>
          <p:cNvPr id="7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A94617B-F080-455F-A66B-6516BFC20DA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014371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m 7" descr="tela_principal_limpa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0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8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67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898989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7C55DA4-3BA3-4CAD-9F7B-339491B20091}" type="datetimeFigureOut">
              <a:rPr lang="pt-BR"/>
              <a:pPr>
                <a:defRPr/>
              </a:pPr>
              <a:t>13/10/2012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67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898989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093E1E3-7563-4407-B6F1-EECD3D0510F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81" r:id="rId10"/>
    <p:sldLayoutId id="214748368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  <a:ea typeface="ＭＳ Ｐゴシック" charset="0"/>
          <a:cs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  <a:ea typeface="ＭＳ Ｐゴシック" charset="0"/>
          <a:cs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  <a:ea typeface="ＭＳ Ｐゴシック" charset="0"/>
          <a:cs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Imagem 3" descr="tela_principal_limp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3454"/>
          <a:stretch>
            <a:fillRect/>
          </a:stretch>
        </p:blipFill>
        <p:spPr bwMode="auto">
          <a:xfrm>
            <a:off x="2214563" y="0"/>
            <a:ext cx="6929437" cy="593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Subtítulo 2"/>
          <p:cNvSpPr>
            <a:spLocks noGrp="1"/>
          </p:cNvSpPr>
          <p:nvPr>
            <p:ph type="subTitle" idx="1"/>
          </p:nvPr>
        </p:nvSpPr>
        <p:spPr>
          <a:xfrm>
            <a:off x="2357438" y="6419850"/>
            <a:ext cx="4579937" cy="1152525"/>
          </a:xfrm>
        </p:spPr>
        <p:txBody>
          <a:bodyPr/>
          <a:lstStyle/>
          <a:p>
            <a:r>
              <a:rPr lang="pt-BR" sz="1800" b="1" smtClean="0">
                <a:solidFill>
                  <a:schemeClr val="tx2"/>
                </a:solidFill>
                <a:latin typeface="Arial" charset="0"/>
                <a:ea typeface="ＭＳ Ｐゴシック" pitchFamily="34" charset="-128"/>
                <a:cs typeface="Arial" charset="0"/>
              </a:rPr>
              <a:t>Pelotas, 16 de outubro 2012</a:t>
            </a:r>
          </a:p>
        </p:txBody>
      </p:sp>
      <p:sp>
        <p:nvSpPr>
          <p:cNvPr id="5" name="Rectangle 8"/>
          <p:cNvSpPr/>
          <p:nvPr/>
        </p:nvSpPr>
        <p:spPr>
          <a:xfrm>
            <a:off x="-32" y="2053888"/>
            <a:ext cx="6643734" cy="150810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Pré-Natal Odontológico: cuidando da saúde bucal da gestante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x-none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4575990" y="4813970"/>
            <a:ext cx="3782224" cy="1061829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algn="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Norma </a:t>
            </a:r>
            <a:r>
              <a:rPr lang="pt-BR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Wille</a:t>
            </a:r>
            <a:r>
              <a:rPr lang="pt-BR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 </a:t>
            </a:r>
            <a:r>
              <a:rPr lang="pt-BR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Tedesco</a:t>
            </a:r>
            <a:r>
              <a:rPr lang="pt-BR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 </a:t>
            </a:r>
          </a:p>
          <a:p>
            <a:pPr algn="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Orientadora </a:t>
            </a:r>
            <a:r>
              <a:rPr lang="pt-BR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Louriele</a:t>
            </a:r>
            <a:r>
              <a:rPr lang="pt-BR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 </a:t>
            </a:r>
            <a:r>
              <a:rPr lang="pt-BR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Wachs</a:t>
            </a:r>
            <a:endParaRPr lang="x-none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/>
              <a:cs typeface="Arial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720" y="3357562"/>
            <a:ext cx="4184030" cy="28574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27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1350" y="357188"/>
            <a:ext cx="1008063" cy="99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2" name="Título 1"/>
          <p:cNvSpPr>
            <a:spLocks noGrp="1"/>
          </p:cNvSpPr>
          <p:nvPr>
            <p:ph type="ctrTitle"/>
          </p:nvPr>
        </p:nvSpPr>
        <p:spPr>
          <a:xfrm>
            <a:off x="787400" y="85725"/>
            <a:ext cx="7851775" cy="1557338"/>
          </a:xfrm>
        </p:spPr>
        <p:txBody>
          <a:bodyPr/>
          <a:lstStyle/>
          <a:p>
            <a:r>
              <a:rPr lang="pt-BR" sz="2200" smtClean="0">
                <a:solidFill>
                  <a:schemeClr val="tx2"/>
                </a:solidFill>
                <a:latin typeface="Arial" charset="0"/>
                <a:ea typeface="ＭＳ Ｐゴシック" pitchFamily="34" charset="-128"/>
                <a:cs typeface="Arial" charset="0"/>
              </a:rPr>
              <a:t>Universidade Federal de Pelotas</a:t>
            </a:r>
            <a:br>
              <a:rPr lang="pt-BR" sz="2200" smtClean="0">
                <a:solidFill>
                  <a:schemeClr val="tx2"/>
                </a:solidFill>
                <a:latin typeface="Arial" charset="0"/>
                <a:ea typeface="ＭＳ Ｐゴシック" pitchFamily="34" charset="-128"/>
                <a:cs typeface="Arial" charset="0"/>
              </a:rPr>
            </a:br>
            <a:r>
              <a:rPr lang="pt-BR" sz="2200" smtClean="0">
                <a:solidFill>
                  <a:schemeClr val="tx2"/>
                </a:solidFill>
                <a:latin typeface="Arial" charset="0"/>
                <a:ea typeface="ＭＳ Ｐゴシック" pitchFamily="34" charset="-128"/>
                <a:cs typeface="Arial" charset="0"/>
              </a:rPr>
              <a:t>Departamento de Medicina Social</a:t>
            </a:r>
            <a:br>
              <a:rPr lang="pt-BR" sz="2200" smtClean="0">
                <a:solidFill>
                  <a:schemeClr val="tx2"/>
                </a:solidFill>
                <a:latin typeface="Arial" charset="0"/>
                <a:ea typeface="ＭＳ Ｐゴシック" pitchFamily="34" charset="-128"/>
                <a:cs typeface="Arial" charset="0"/>
              </a:rPr>
            </a:br>
            <a:r>
              <a:rPr lang="pt-BR" sz="2200" smtClean="0">
                <a:solidFill>
                  <a:schemeClr val="tx2"/>
                </a:solidFill>
                <a:latin typeface="Arial" charset="0"/>
                <a:ea typeface="ＭＳ Ｐゴシック" pitchFamily="34" charset="-128"/>
                <a:cs typeface="Arial" charset="0"/>
              </a:rPr>
              <a:t>Especialização em Saúde da Família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8313" y="476250"/>
            <a:ext cx="7772400" cy="147161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2700" b="1" dirty="0" smtClean="0">
                <a:ea typeface="+mj-ea"/>
                <a:cs typeface="+mj-cs"/>
              </a:rPr>
              <a:t/>
            </a:r>
            <a:br>
              <a:rPr lang="pt-BR" sz="2700" b="1" dirty="0" smtClean="0">
                <a:ea typeface="+mj-ea"/>
                <a:cs typeface="+mj-cs"/>
              </a:rPr>
            </a:br>
            <a:endParaRPr lang="pt-BR" dirty="0">
              <a:ea typeface="+mj-ea"/>
              <a:cs typeface="+mj-cs"/>
            </a:endParaRPr>
          </a:p>
        </p:txBody>
      </p:sp>
      <p:sp>
        <p:nvSpPr>
          <p:cNvPr id="20483" name="Espaço Reservado para Conteúdo 2"/>
          <p:cNvSpPr>
            <a:spLocks noGrp="1"/>
          </p:cNvSpPr>
          <p:nvPr>
            <p:ph type="subTitle" idx="1"/>
          </p:nvPr>
        </p:nvSpPr>
        <p:spPr>
          <a:xfrm>
            <a:off x="323850" y="373063"/>
            <a:ext cx="7777163" cy="1055687"/>
          </a:xfrm>
        </p:spPr>
        <p:txBody>
          <a:bodyPr/>
          <a:lstStyle/>
          <a:p>
            <a:pPr algn="l"/>
            <a:r>
              <a:rPr lang="pt-BR" sz="4000" b="1" smtClean="0">
                <a:solidFill>
                  <a:schemeClr val="tx2"/>
                </a:solidFill>
                <a:latin typeface="Arial" charset="0"/>
                <a:ea typeface="ＭＳ Ｐゴシック" pitchFamily="34" charset="-128"/>
                <a:cs typeface="Arial" charset="0"/>
              </a:rPr>
              <a:t>Resultados</a:t>
            </a:r>
          </a:p>
          <a:p>
            <a:pPr algn="l"/>
            <a:r>
              <a:rPr lang="pt-BR" sz="2000" b="1" smtClean="0">
                <a:solidFill>
                  <a:schemeClr val="tx2"/>
                </a:solidFill>
                <a:latin typeface="Arial" charset="0"/>
                <a:ea typeface="ＭＳ Ｐゴシック" pitchFamily="34" charset="-128"/>
                <a:cs typeface="Arial" charset="0"/>
              </a:rPr>
              <a:t>Meta 1 : Cadastrar 100 % das gestantes  das equipes  5 e 7  que realizam  pré-natal  na UBS, no programa de saúde bucal.</a:t>
            </a:r>
          </a:p>
        </p:txBody>
      </p:sp>
      <p:graphicFrame>
        <p:nvGraphicFramePr>
          <p:cNvPr id="5" name="Gráfico 4"/>
          <p:cNvGraphicFramePr>
            <a:graphicFrameLocks/>
          </p:cNvGraphicFramePr>
          <p:nvPr/>
        </p:nvGraphicFramePr>
        <p:xfrm>
          <a:off x="285720" y="1916832"/>
          <a:ext cx="8572560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8313" y="476250"/>
            <a:ext cx="7772400" cy="147161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2700" b="1" dirty="0" smtClean="0">
                <a:ea typeface="+mj-ea"/>
                <a:cs typeface="+mj-cs"/>
              </a:rPr>
              <a:t> </a:t>
            </a:r>
            <a:endParaRPr lang="pt-BR" dirty="0">
              <a:ea typeface="+mj-ea"/>
              <a:cs typeface="+mj-cs"/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/>
        </p:nvGraphicFramePr>
        <p:xfrm>
          <a:off x="285720" y="1772816"/>
          <a:ext cx="8572560" cy="45670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508" name="Espaço Reservado para Conteúdo 2"/>
          <p:cNvSpPr txBox="1">
            <a:spLocks/>
          </p:cNvSpPr>
          <p:nvPr/>
        </p:nvSpPr>
        <p:spPr bwMode="auto">
          <a:xfrm>
            <a:off x="323850" y="373063"/>
            <a:ext cx="7777163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None/>
            </a:pPr>
            <a:r>
              <a:rPr lang="pt-BR" sz="4000" b="1">
                <a:solidFill>
                  <a:schemeClr val="tx2"/>
                </a:solidFill>
                <a:latin typeface="Arial" charset="0"/>
                <a:ea typeface="ＭＳ Ｐゴシック" pitchFamily="34" charset="-128"/>
              </a:rPr>
              <a:t>Resultados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pt-BR" sz="2000" b="1">
                <a:solidFill>
                  <a:schemeClr val="tx2"/>
                </a:solidFill>
                <a:latin typeface="Arial" charset="0"/>
                <a:ea typeface="ＭＳ Ｐゴシック" pitchFamily="34" charset="-128"/>
              </a:rPr>
              <a:t>Meta 2: Buscar 100% das gestantes faltosas às consultas.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8313" y="476250"/>
            <a:ext cx="7772400" cy="147161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2700" b="1" dirty="0" smtClean="0">
                <a:ea typeface="+mj-ea"/>
                <a:cs typeface="+mj-cs"/>
              </a:rPr>
              <a:t/>
            </a:r>
            <a:br>
              <a:rPr lang="pt-BR" sz="2700" b="1" dirty="0" smtClean="0">
                <a:ea typeface="+mj-ea"/>
                <a:cs typeface="+mj-cs"/>
              </a:rPr>
            </a:br>
            <a:endParaRPr lang="pt-BR" dirty="0">
              <a:ea typeface="+mj-ea"/>
              <a:cs typeface="+mj-cs"/>
            </a:endParaRPr>
          </a:p>
        </p:txBody>
      </p:sp>
      <p:graphicFrame>
        <p:nvGraphicFramePr>
          <p:cNvPr id="4" name="Gráfico 3"/>
          <p:cNvGraphicFramePr>
            <a:graphicFrameLocks/>
          </p:cNvGraphicFramePr>
          <p:nvPr/>
        </p:nvGraphicFramePr>
        <p:xfrm>
          <a:off x="285720" y="1916832"/>
          <a:ext cx="8572560" cy="44411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532" name="Espaço Reservado para Conteúdo 2"/>
          <p:cNvSpPr txBox="1">
            <a:spLocks/>
          </p:cNvSpPr>
          <p:nvPr/>
        </p:nvSpPr>
        <p:spPr bwMode="auto">
          <a:xfrm>
            <a:off x="323850" y="373063"/>
            <a:ext cx="7777163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None/>
            </a:pPr>
            <a:r>
              <a:rPr lang="pt-BR" sz="4000" b="1">
                <a:solidFill>
                  <a:schemeClr val="tx2"/>
                </a:solidFill>
                <a:latin typeface="Arial" charset="0"/>
                <a:ea typeface="ＭＳ Ｐゴシック" pitchFamily="34" charset="-128"/>
              </a:rPr>
              <a:t>Resultados</a:t>
            </a:r>
          </a:p>
          <a:p>
            <a:pPr>
              <a:lnSpc>
                <a:spcPct val="120000"/>
              </a:lnSpc>
              <a:spcBef>
                <a:spcPct val="20000"/>
              </a:spcBef>
              <a:buFont typeface="Arial" charset="0"/>
              <a:buNone/>
            </a:pPr>
            <a:r>
              <a:rPr lang="pt-BR" sz="2000" b="1">
                <a:solidFill>
                  <a:schemeClr val="tx2"/>
                </a:solidFill>
                <a:latin typeface="Arial" charset="0"/>
                <a:ea typeface="ＭＳ Ｐゴシック" pitchFamily="34" charset="-128"/>
              </a:rPr>
              <a:t>Meta 2: Buscar 100% das gestantes faltosas às consultas.</a:t>
            </a:r>
          </a:p>
        </p:txBody>
      </p:sp>
      <p:sp>
        <p:nvSpPr>
          <p:cNvPr id="22533" name="CaixaDeTexto 7"/>
          <p:cNvSpPr txBox="1">
            <a:spLocks noChangeArrowheads="1"/>
          </p:cNvSpPr>
          <p:nvPr/>
        </p:nvSpPr>
        <p:spPr bwMode="auto">
          <a:xfrm>
            <a:off x="1143000" y="6488113"/>
            <a:ext cx="6858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r>
              <a:rPr lang="pt-BR" b="1"/>
              <a:t>OBS: Todas gestantes faltosas receberam busca ativa.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8313" y="476250"/>
            <a:ext cx="7772400" cy="147161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2700" b="1" dirty="0" smtClean="0">
                <a:ea typeface="+mj-ea"/>
                <a:cs typeface="+mj-cs"/>
              </a:rPr>
              <a:t/>
            </a:r>
            <a:br>
              <a:rPr lang="pt-BR" sz="2700" b="1" dirty="0" smtClean="0">
                <a:ea typeface="+mj-ea"/>
                <a:cs typeface="+mj-cs"/>
              </a:rPr>
            </a:br>
            <a:endParaRPr lang="pt-BR" dirty="0">
              <a:ea typeface="+mj-ea"/>
              <a:cs typeface="+mj-cs"/>
            </a:endParaRPr>
          </a:p>
        </p:txBody>
      </p:sp>
      <p:graphicFrame>
        <p:nvGraphicFramePr>
          <p:cNvPr id="4" name="Gráfico 3"/>
          <p:cNvGraphicFramePr>
            <a:graphicFrameLocks/>
          </p:cNvGraphicFramePr>
          <p:nvPr/>
        </p:nvGraphicFramePr>
        <p:xfrm>
          <a:off x="214282" y="1916832"/>
          <a:ext cx="8643998" cy="46731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556" name="Espaço Reservado para Conteúdo 2"/>
          <p:cNvSpPr txBox="1">
            <a:spLocks/>
          </p:cNvSpPr>
          <p:nvPr/>
        </p:nvSpPr>
        <p:spPr bwMode="auto">
          <a:xfrm>
            <a:off x="323850" y="373063"/>
            <a:ext cx="7777163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None/>
            </a:pPr>
            <a:r>
              <a:rPr lang="pt-BR" sz="4000" b="1">
                <a:solidFill>
                  <a:schemeClr val="tx2"/>
                </a:solidFill>
                <a:latin typeface="Arial" charset="0"/>
                <a:ea typeface="ＭＳ Ｐゴシック" pitchFamily="34" charset="-128"/>
              </a:rPr>
              <a:t>Resultados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pt-BR" sz="2000" b="1">
                <a:solidFill>
                  <a:schemeClr val="tx2"/>
                </a:solidFill>
                <a:latin typeface="Arial" charset="0"/>
                <a:ea typeface="ＭＳ Ｐゴシック" pitchFamily="34" charset="-128"/>
              </a:rPr>
              <a:t>Meta 3: Avaliar e realizar  tratamento  odontológico em 100% das gestantes  cadastradas no programa de Saúde Bucal.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8313" y="476250"/>
            <a:ext cx="7772400" cy="147161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2700" b="1" dirty="0" smtClean="0">
                <a:ea typeface="+mj-ea"/>
                <a:cs typeface="+mj-cs"/>
              </a:rPr>
              <a:t/>
            </a:r>
            <a:br>
              <a:rPr lang="pt-BR" sz="2700" b="1" dirty="0" smtClean="0">
                <a:ea typeface="+mj-ea"/>
                <a:cs typeface="+mj-cs"/>
              </a:rPr>
            </a:br>
            <a:endParaRPr lang="pt-BR" dirty="0">
              <a:ea typeface="+mj-ea"/>
              <a:cs typeface="+mj-cs"/>
            </a:endParaRPr>
          </a:p>
        </p:txBody>
      </p:sp>
      <p:graphicFrame>
        <p:nvGraphicFramePr>
          <p:cNvPr id="4" name="Gráfico 3"/>
          <p:cNvGraphicFramePr>
            <a:graphicFrameLocks/>
          </p:cNvGraphicFramePr>
          <p:nvPr/>
        </p:nvGraphicFramePr>
        <p:xfrm>
          <a:off x="214282" y="1809741"/>
          <a:ext cx="8572560" cy="4859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4580" name="Espaço Reservado para Conteúdo 2"/>
          <p:cNvSpPr txBox="1">
            <a:spLocks/>
          </p:cNvSpPr>
          <p:nvPr/>
        </p:nvSpPr>
        <p:spPr bwMode="auto">
          <a:xfrm>
            <a:off x="323850" y="373063"/>
            <a:ext cx="7777163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None/>
            </a:pPr>
            <a:r>
              <a:rPr lang="pt-BR" sz="4000" b="1">
                <a:solidFill>
                  <a:schemeClr val="tx2"/>
                </a:solidFill>
                <a:latin typeface="Arial" charset="0"/>
                <a:ea typeface="ＭＳ Ｐゴシック" pitchFamily="34" charset="-128"/>
              </a:rPr>
              <a:t>Resultados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pt-BR" sz="2000" b="1">
                <a:solidFill>
                  <a:schemeClr val="tx2"/>
                </a:solidFill>
                <a:latin typeface="Arial" charset="0"/>
                <a:ea typeface="ＭＳ Ｐゴシック" pitchFamily="34" charset="-128"/>
              </a:rPr>
              <a:t>Meta 4: Manter  100% dos registros das informações atualizados nas planilhas/prontuários.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8313" y="476250"/>
            <a:ext cx="7772400" cy="147161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2700" b="1" dirty="0" smtClean="0">
                <a:ea typeface="+mj-ea"/>
                <a:cs typeface="+mj-cs"/>
              </a:rPr>
              <a:t/>
            </a:r>
            <a:br>
              <a:rPr lang="pt-BR" sz="2700" b="1" dirty="0" smtClean="0">
                <a:ea typeface="+mj-ea"/>
                <a:cs typeface="+mj-cs"/>
              </a:rPr>
            </a:br>
            <a:endParaRPr lang="pt-BR" dirty="0">
              <a:ea typeface="+mj-ea"/>
              <a:cs typeface="+mj-cs"/>
            </a:endParaRPr>
          </a:p>
        </p:txBody>
      </p:sp>
      <p:graphicFrame>
        <p:nvGraphicFramePr>
          <p:cNvPr id="4" name="Gráfico 3"/>
          <p:cNvGraphicFramePr>
            <a:graphicFrameLocks/>
          </p:cNvGraphicFramePr>
          <p:nvPr/>
        </p:nvGraphicFramePr>
        <p:xfrm>
          <a:off x="214282" y="1806285"/>
          <a:ext cx="8572560" cy="4787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5604" name="Espaço Reservado para Conteúdo 2"/>
          <p:cNvSpPr txBox="1">
            <a:spLocks/>
          </p:cNvSpPr>
          <p:nvPr/>
        </p:nvSpPr>
        <p:spPr bwMode="auto">
          <a:xfrm>
            <a:off x="323850" y="373063"/>
            <a:ext cx="7777163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None/>
            </a:pPr>
            <a:r>
              <a:rPr lang="pt-BR" sz="4000" b="1">
                <a:solidFill>
                  <a:schemeClr val="tx2"/>
                </a:solidFill>
                <a:latin typeface="Arial" charset="0"/>
                <a:ea typeface="ＭＳ Ｐゴシック" pitchFamily="34" charset="-128"/>
              </a:rPr>
              <a:t>Resultados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pt-BR" sz="2000" b="1">
                <a:solidFill>
                  <a:schemeClr val="tx2"/>
                </a:solidFill>
                <a:latin typeface="Arial" charset="0"/>
                <a:ea typeface="ＭＳ Ｐゴシック" pitchFamily="34" charset="-128"/>
              </a:rPr>
              <a:t>Meta 5: Realizar  ações educativas/preventivas com 100% das gestantes  cadastradas no progr</a:t>
            </a:r>
            <a:r>
              <a:rPr lang="pt-BR" sz="2000" b="1">
                <a:solidFill>
                  <a:schemeClr val="tx2"/>
                </a:solidFill>
                <a:ea typeface="ＭＳ Ｐゴシック" pitchFamily="34" charset="-128"/>
              </a:rPr>
              <a:t>ama.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8313" y="476250"/>
            <a:ext cx="7772400" cy="147161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2700" b="1" dirty="0" smtClean="0">
                <a:ea typeface="+mj-ea"/>
                <a:cs typeface="+mj-cs"/>
              </a:rPr>
              <a:t/>
            </a:r>
            <a:br>
              <a:rPr lang="pt-BR" sz="2700" b="1" dirty="0" smtClean="0">
                <a:ea typeface="+mj-ea"/>
                <a:cs typeface="+mj-cs"/>
              </a:rPr>
            </a:br>
            <a:endParaRPr lang="pt-BR" dirty="0">
              <a:ea typeface="+mj-ea"/>
              <a:cs typeface="+mj-cs"/>
            </a:endParaRPr>
          </a:p>
        </p:txBody>
      </p:sp>
      <p:sp>
        <p:nvSpPr>
          <p:cNvPr id="26627" name="Espaço Reservado para Conteúdo 2"/>
          <p:cNvSpPr>
            <a:spLocks noGrp="1"/>
          </p:cNvSpPr>
          <p:nvPr>
            <p:ph type="subTitle" idx="1"/>
          </p:nvPr>
        </p:nvSpPr>
        <p:spPr>
          <a:xfrm>
            <a:off x="323850" y="373063"/>
            <a:ext cx="7777163" cy="1055687"/>
          </a:xfrm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pt-BR" sz="4000" b="1" smtClean="0">
                <a:solidFill>
                  <a:schemeClr val="tx2"/>
                </a:solidFill>
                <a:latin typeface="Arial" charset="0"/>
                <a:ea typeface="ＭＳ Ｐゴシック" pitchFamily="34" charset="-128"/>
                <a:cs typeface="Arial" charset="0"/>
              </a:rPr>
              <a:t>Discussão</a:t>
            </a:r>
          </a:p>
        </p:txBody>
      </p:sp>
      <p:sp>
        <p:nvSpPr>
          <p:cNvPr id="26628" name="Retângulo 3"/>
          <p:cNvSpPr>
            <a:spLocks noChangeArrowheads="1"/>
          </p:cNvSpPr>
          <p:nvPr/>
        </p:nvSpPr>
        <p:spPr bwMode="auto">
          <a:xfrm>
            <a:off x="285750" y="1500188"/>
            <a:ext cx="4643438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ts val="2400"/>
              </a:lnSpc>
              <a:buFont typeface="Arial" charset="0"/>
              <a:buChar char="•"/>
            </a:pPr>
            <a:r>
              <a:rPr lang="pt-BR" sz="2600">
                <a:solidFill>
                  <a:srgbClr val="0070C0"/>
                </a:solidFill>
                <a:latin typeface="Arial" charset="0"/>
              </a:rPr>
              <a:t>      Qualificação da atenção ao pré-natal</a:t>
            </a:r>
          </a:p>
          <a:p>
            <a:pPr>
              <a:lnSpc>
                <a:spcPts val="2400"/>
              </a:lnSpc>
              <a:buFont typeface="Arial" charset="0"/>
              <a:buChar char="•"/>
            </a:pPr>
            <a:endParaRPr lang="pt-BR" sz="2600">
              <a:solidFill>
                <a:srgbClr val="0070C0"/>
              </a:solidFill>
              <a:latin typeface="Arial" charset="0"/>
            </a:endParaRPr>
          </a:p>
          <a:p>
            <a:pPr>
              <a:lnSpc>
                <a:spcPts val="2400"/>
              </a:lnSpc>
              <a:buFont typeface="Arial" charset="0"/>
              <a:buChar char="•"/>
            </a:pPr>
            <a:r>
              <a:rPr lang="pt-BR" sz="2600">
                <a:solidFill>
                  <a:srgbClr val="0070C0"/>
                </a:solidFill>
                <a:latin typeface="Arial" charset="0"/>
              </a:rPr>
              <a:t>      Importância da Intervenção para o serviço, para a comunidade</a:t>
            </a:r>
          </a:p>
          <a:p>
            <a:pPr>
              <a:lnSpc>
                <a:spcPts val="2400"/>
              </a:lnSpc>
            </a:pPr>
            <a:endParaRPr lang="pt-BR" sz="2600">
              <a:solidFill>
                <a:srgbClr val="0070C0"/>
              </a:solidFill>
              <a:latin typeface="Arial" charset="0"/>
            </a:endParaRPr>
          </a:p>
          <a:p>
            <a:pPr>
              <a:lnSpc>
                <a:spcPts val="2400"/>
              </a:lnSpc>
              <a:buFont typeface="Arial" charset="0"/>
              <a:buChar char="•"/>
            </a:pPr>
            <a:r>
              <a:rPr lang="pt-BR" sz="2600">
                <a:solidFill>
                  <a:srgbClr val="0070C0"/>
                </a:solidFill>
                <a:latin typeface="Arial" charset="0"/>
              </a:rPr>
              <a:t>      Incorporação à rotina da UBS</a:t>
            </a:r>
          </a:p>
          <a:p>
            <a:pPr>
              <a:lnSpc>
                <a:spcPts val="2400"/>
              </a:lnSpc>
              <a:buFont typeface="Arial" charset="0"/>
              <a:buChar char="•"/>
            </a:pPr>
            <a:endParaRPr lang="pt-BR" sz="2600">
              <a:solidFill>
                <a:srgbClr val="0070C0"/>
              </a:solidFill>
              <a:latin typeface="Arial" charset="0"/>
            </a:endParaRPr>
          </a:p>
          <a:p>
            <a:pPr>
              <a:lnSpc>
                <a:spcPts val="2400"/>
              </a:lnSpc>
              <a:buFont typeface="Arial" charset="0"/>
              <a:buChar char="•"/>
            </a:pPr>
            <a:r>
              <a:rPr lang="pt-BR" sz="2600">
                <a:solidFill>
                  <a:srgbClr val="0070C0"/>
                </a:solidFill>
                <a:latin typeface="Arial" charset="0"/>
              </a:rPr>
              <a:t>      Inclusão de todos os profissionais no processo de cuidado à saúde bucal das gestantes </a:t>
            </a:r>
          </a:p>
          <a:p>
            <a:pPr>
              <a:lnSpc>
                <a:spcPts val="2400"/>
              </a:lnSpc>
            </a:pPr>
            <a:endParaRPr lang="pt-BR" sz="2600">
              <a:solidFill>
                <a:srgbClr val="0070C0"/>
              </a:solidFill>
              <a:latin typeface="Arial" charset="0"/>
            </a:endParaRPr>
          </a:p>
          <a:p>
            <a:pPr>
              <a:lnSpc>
                <a:spcPts val="2400"/>
              </a:lnSpc>
              <a:buFont typeface="Arial" charset="0"/>
              <a:buChar char="•"/>
            </a:pPr>
            <a:r>
              <a:rPr lang="pt-BR" sz="2600">
                <a:solidFill>
                  <a:srgbClr val="0070C0"/>
                </a:solidFill>
                <a:latin typeface="Arial" charset="0"/>
              </a:rPr>
              <a:t>      Vinculo fortalecido</a:t>
            </a:r>
          </a:p>
          <a:p>
            <a:pPr>
              <a:lnSpc>
                <a:spcPts val="2400"/>
              </a:lnSpc>
              <a:buFont typeface="Arial" charset="0"/>
              <a:buChar char="•"/>
            </a:pPr>
            <a:r>
              <a:rPr lang="pt-BR" sz="2600">
                <a:solidFill>
                  <a:srgbClr val="0070C0"/>
                </a:solidFill>
                <a:latin typeface="Arial" charset="0"/>
              </a:rPr>
              <a:t>       Adaptações necessárias</a:t>
            </a:r>
          </a:p>
          <a:p>
            <a:pPr lvl="1">
              <a:lnSpc>
                <a:spcPts val="2400"/>
              </a:lnSpc>
            </a:pPr>
            <a:endParaRPr lang="pt-BR" sz="2600">
              <a:solidFill>
                <a:srgbClr val="0070C0"/>
              </a:solidFill>
              <a:latin typeface="Arial" charset="0"/>
            </a:endParaRPr>
          </a:p>
        </p:txBody>
      </p:sp>
      <p:pic>
        <p:nvPicPr>
          <p:cNvPr id="5" name="Picture 2" descr="C:\Users\NORMA\Pictures\FOTOS.UBS\DSC08974.JPG"/>
          <p:cNvPicPr>
            <a:picLocks noChangeAspect="1" noChangeArrowheads="1"/>
          </p:cNvPicPr>
          <p:nvPr/>
        </p:nvPicPr>
        <p:blipFill>
          <a:blip r:embed="rId2" cstate="print"/>
          <a:srcRect l="12500" t="16666" r="4687" b="5208"/>
          <a:stretch>
            <a:fillRect/>
          </a:stretch>
        </p:blipFill>
        <p:spPr bwMode="auto">
          <a:xfrm>
            <a:off x="5072066" y="1500174"/>
            <a:ext cx="3786214" cy="47386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142852"/>
            <a:ext cx="7620000" cy="1143000"/>
          </a:xfrm>
        </p:spPr>
        <p:txBody>
          <a:bodyPr/>
          <a:lstStyle/>
          <a:p>
            <a:pPr algn="l"/>
            <a:r>
              <a:rPr lang="pt-BR" sz="4000" b="1" dirty="0" smtClean="0">
                <a:solidFill>
                  <a:schemeClr val="tx2"/>
                </a:solidFill>
                <a:latin typeface="Arial" charset="0"/>
                <a:ea typeface="ＭＳ Ｐゴシック" pitchFamily="34" charset="-128"/>
                <a:cs typeface="Arial" charset="0"/>
              </a:rPr>
              <a:t>Reflexões sobre o Curso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214282" y="1428736"/>
            <a:ext cx="8929718" cy="4789487"/>
          </a:xfrm>
        </p:spPr>
        <p:txBody>
          <a:bodyPr/>
          <a:lstStyle/>
          <a:p>
            <a:pPr marL="571500" indent="-457200">
              <a:spcBef>
                <a:spcPts val="600"/>
              </a:spcBef>
              <a:spcAft>
                <a:spcPts val="0"/>
              </a:spcAft>
              <a:defRPr/>
            </a:pPr>
            <a:r>
              <a:rPr lang="pt-BR" sz="28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Melhorias na minha prática clínica</a:t>
            </a:r>
          </a:p>
          <a:p>
            <a:pPr marL="571500" indent="-457200">
              <a:spcBef>
                <a:spcPts val="600"/>
              </a:spcBef>
              <a:spcAft>
                <a:spcPts val="0"/>
              </a:spcAft>
              <a:defRPr/>
            </a:pPr>
            <a:r>
              <a:rPr lang="pt-BR" sz="28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Troca de experiências entre colegas e orientadores</a:t>
            </a:r>
          </a:p>
          <a:p>
            <a:pPr marL="571500" indent="-457200">
              <a:spcBef>
                <a:spcPts val="600"/>
              </a:spcBef>
              <a:spcAft>
                <a:spcPts val="0"/>
              </a:spcAft>
              <a:defRPr/>
            </a:pPr>
            <a:r>
              <a:rPr lang="pt-BR" sz="28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Excelente material pedagógico disponível, literatura, casos clínicos, planilhas eletrônicas </a:t>
            </a:r>
          </a:p>
          <a:p>
            <a:pPr marL="571500" indent="-457200">
              <a:spcBef>
                <a:spcPts val="600"/>
              </a:spcBef>
              <a:spcAft>
                <a:spcPts val="0"/>
              </a:spcAft>
              <a:defRPr/>
            </a:pPr>
            <a:r>
              <a:rPr lang="pt-BR" sz="28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Ampliou meu conhecimento sobre trabalho multidiciplinar</a:t>
            </a:r>
          </a:p>
          <a:p>
            <a:pPr marL="571500" indent="-457200">
              <a:spcBef>
                <a:spcPts val="600"/>
              </a:spcBef>
              <a:spcAft>
                <a:spcPts val="0"/>
              </a:spcAft>
              <a:defRPr/>
            </a:pPr>
            <a:r>
              <a:rPr lang="pt-BR" sz="28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Importância dos registros para planejar novas ações</a:t>
            </a:r>
          </a:p>
          <a:p>
            <a:pPr marL="571500" indent="-457200">
              <a:spcBef>
                <a:spcPts val="600"/>
              </a:spcBef>
              <a:spcAft>
                <a:spcPts val="0"/>
              </a:spcAft>
              <a:defRPr/>
            </a:pPr>
            <a:r>
              <a:rPr lang="pt-BR" sz="28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Importância das ações educativas/preventivas</a:t>
            </a:r>
          </a:p>
          <a:p>
            <a:pPr marL="571500" indent="-457200">
              <a:spcBef>
                <a:spcPts val="600"/>
              </a:spcBef>
              <a:spcAft>
                <a:spcPts val="0"/>
              </a:spcAft>
              <a:defRPr/>
            </a:pPr>
            <a:endParaRPr lang="pt-BR" sz="2800" dirty="0" smtClean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114300" indent="0" algn="ctr">
              <a:spcBef>
                <a:spcPts val="600"/>
              </a:spcBef>
              <a:spcAft>
                <a:spcPts val="600"/>
              </a:spcAft>
              <a:buFont typeface="Arial" charset="0"/>
              <a:buNone/>
              <a:defRPr/>
            </a:pPr>
            <a:endParaRPr lang="pt-BR" sz="2800" dirty="0" smtClean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114300" indent="0"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charset="0"/>
              <a:buNone/>
              <a:defRPr/>
            </a:pPr>
            <a:endParaRPr lang="pt-BR" sz="2800" dirty="0" smtClean="0">
              <a:solidFill>
                <a:srgbClr val="000099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ítulo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229600" cy="1143000"/>
          </a:xfrm>
        </p:spPr>
        <p:txBody>
          <a:bodyPr/>
          <a:lstStyle/>
          <a:p>
            <a:pPr algn="l"/>
            <a:r>
              <a:rPr lang="pt-BR" sz="4000" b="1" dirty="0" smtClean="0">
                <a:solidFill>
                  <a:schemeClr val="tx2"/>
                </a:solidFill>
                <a:latin typeface="Arial" charset="0"/>
                <a:ea typeface="ＭＳ Ｐゴシック" pitchFamily="34" charset="-128"/>
                <a:cs typeface="Arial" charset="0"/>
              </a:rPr>
              <a:t>Agradecimentos</a:t>
            </a:r>
          </a:p>
        </p:txBody>
      </p:sp>
      <p:sp>
        <p:nvSpPr>
          <p:cNvPr id="28675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1885950"/>
            <a:ext cx="8643998" cy="5067300"/>
          </a:xfrm>
        </p:spPr>
        <p:txBody>
          <a:bodyPr/>
          <a:lstStyle/>
          <a:p>
            <a:pPr>
              <a:lnSpc>
                <a:spcPts val="2400"/>
              </a:lnSpc>
              <a:spcBef>
                <a:spcPct val="0"/>
              </a:spcBef>
            </a:pPr>
            <a:r>
              <a:rPr lang="pt-BR" sz="2600" dirty="0" smtClean="0">
                <a:solidFill>
                  <a:srgbClr val="0070C0"/>
                </a:solidFill>
                <a:latin typeface="Arial" charset="0"/>
                <a:ea typeface="ＭＳ Ｐゴシック" pitchFamily="34" charset="-128"/>
                <a:cs typeface="Arial" charset="0"/>
              </a:rPr>
              <a:t>  À  </a:t>
            </a:r>
            <a:r>
              <a:rPr lang="pt-BR" sz="2600" dirty="0" smtClean="0">
                <a:solidFill>
                  <a:srgbClr val="0070C0"/>
                </a:solidFill>
                <a:latin typeface="Arial" charset="0"/>
                <a:ea typeface="ＭＳ Ｐゴシック" pitchFamily="34" charset="-128"/>
                <a:cs typeface="Arial" charset="0"/>
              </a:rPr>
              <a:t>minha orientadora Louriele pela dedicação e </a:t>
            </a:r>
            <a:r>
              <a:rPr lang="pt-BR" sz="2600" dirty="0" smtClean="0">
                <a:solidFill>
                  <a:srgbClr val="0070C0"/>
                </a:solidFill>
                <a:latin typeface="Arial" charset="0"/>
                <a:ea typeface="ＭＳ Ｐゴシック" pitchFamily="34" charset="-128"/>
                <a:cs typeface="Arial" charset="0"/>
              </a:rPr>
              <a:t>   paciência</a:t>
            </a:r>
            <a:endParaRPr lang="pt-BR" sz="2600" dirty="0" smtClean="0">
              <a:solidFill>
                <a:srgbClr val="0070C0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>
              <a:lnSpc>
                <a:spcPts val="2400"/>
              </a:lnSpc>
              <a:spcBef>
                <a:spcPct val="0"/>
              </a:spcBef>
            </a:pPr>
            <a:endParaRPr lang="pt-BR" sz="2600" dirty="0" smtClean="0">
              <a:solidFill>
                <a:srgbClr val="0070C0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>
              <a:lnSpc>
                <a:spcPts val="2400"/>
              </a:lnSpc>
              <a:spcBef>
                <a:spcPct val="0"/>
              </a:spcBef>
            </a:pPr>
            <a:r>
              <a:rPr lang="pt-BR" sz="2600" dirty="0" smtClean="0">
                <a:solidFill>
                  <a:srgbClr val="0070C0"/>
                </a:solidFill>
                <a:latin typeface="Arial" charset="0"/>
                <a:ea typeface="ＭＳ Ｐゴシック" pitchFamily="34" charset="-128"/>
                <a:cs typeface="Arial" charset="0"/>
              </a:rPr>
              <a:t>  A </a:t>
            </a:r>
            <a:r>
              <a:rPr lang="pt-BR" sz="2600" dirty="0" smtClean="0">
                <a:solidFill>
                  <a:srgbClr val="0070C0"/>
                </a:solidFill>
                <a:latin typeface="Arial" charset="0"/>
                <a:ea typeface="ＭＳ Ｐゴシック" pitchFamily="34" charset="-128"/>
                <a:cs typeface="Arial" charset="0"/>
              </a:rPr>
              <a:t>coordenação do curso  pelos conhecimentos transmitidos</a:t>
            </a:r>
          </a:p>
          <a:p>
            <a:pPr>
              <a:lnSpc>
                <a:spcPts val="2400"/>
              </a:lnSpc>
              <a:spcBef>
                <a:spcPct val="0"/>
              </a:spcBef>
            </a:pPr>
            <a:endParaRPr lang="pt-BR" sz="2600" dirty="0" smtClean="0">
              <a:solidFill>
                <a:srgbClr val="0070C0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>
              <a:lnSpc>
                <a:spcPts val="2400"/>
              </a:lnSpc>
              <a:spcBef>
                <a:spcPct val="0"/>
              </a:spcBef>
            </a:pPr>
            <a:r>
              <a:rPr lang="pt-BR" sz="2600" dirty="0" smtClean="0">
                <a:solidFill>
                  <a:srgbClr val="0070C0"/>
                </a:solidFill>
                <a:latin typeface="Arial" charset="0"/>
                <a:ea typeface="ＭＳ Ｐゴシック" pitchFamily="34" charset="-128"/>
                <a:cs typeface="Arial" charset="0"/>
              </a:rPr>
              <a:t>  Aos </a:t>
            </a:r>
            <a:r>
              <a:rPr lang="pt-BR" sz="2600" dirty="0" smtClean="0">
                <a:solidFill>
                  <a:srgbClr val="0070C0"/>
                </a:solidFill>
                <a:latin typeface="Arial" charset="0"/>
                <a:ea typeface="ＭＳ Ｐゴシック" pitchFamily="34" charset="-128"/>
                <a:cs typeface="Arial" charset="0"/>
              </a:rPr>
              <a:t>colegas e usuários da UBS Simões Lopes pelo sucesso da intervenção</a:t>
            </a:r>
          </a:p>
          <a:p>
            <a:pPr>
              <a:lnSpc>
                <a:spcPts val="2400"/>
              </a:lnSpc>
              <a:spcBef>
                <a:spcPct val="0"/>
              </a:spcBef>
            </a:pPr>
            <a:endParaRPr lang="pt-BR" sz="2600" dirty="0" smtClean="0">
              <a:solidFill>
                <a:srgbClr val="0070C0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>
              <a:lnSpc>
                <a:spcPts val="2400"/>
              </a:lnSpc>
              <a:spcBef>
                <a:spcPct val="0"/>
              </a:spcBef>
            </a:pPr>
            <a:r>
              <a:rPr lang="pt-BR" sz="2600" dirty="0" smtClean="0">
                <a:solidFill>
                  <a:srgbClr val="0070C0"/>
                </a:solidFill>
                <a:latin typeface="Arial" charset="0"/>
                <a:ea typeface="ＭＳ Ｐゴシック" pitchFamily="34" charset="-128"/>
                <a:cs typeface="Arial" charset="0"/>
              </a:rPr>
              <a:t>  Ao </a:t>
            </a:r>
            <a:r>
              <a:rPr lang="pt-BR" sz="2600" dirty="0" smtClean="0">
                <a:solidFill>
                  <a:srgbClr val="0070C0"/>
                </a:solidFill>
                <a:latin typeface="Arial" charset="0"/>
                <a:ea typeface="ＭＳ Ｐゴシック" pitchFamily="34" charset="-128"/>
                <a:cs typeface="Arial" charset="0"/>
              </a:rPr>
              <a:t>suporte  pela ajuda com a informática</a:t>
            </a:r>
          </a:p>
          <a:p>
            <a:pPr>
              <a:lnSpc>
                <a:spcPts val="2400"/>
              </a:lnSpc>
              <a:spcBef>
                <a:spcPct val="0"/>
              </a:spcBef>
            </a:pPr>
            <a:endParaRPr lang="pt-BR" sz="2600" dirty="0" smtClean="0">
              <a:solidFill>
                <a:srgbClr val="0070C0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>
              <a:lnSpc>
                <a:spcPts val="2400"/>
              </a:lnSpc>
              <a:spcBef>
                <a:spcPct val="0"/>
              </a:spcBef>
            </a:pPr>
            <a:r>
              <a:rPr lang="pt-BR" sz="2600" dirty="0" smtClean="0">
                <a:solidFill>
                  <a:srgbClr val="0070C0"/>
                </a:solidFill>
                <a:latin typeface="Arial" charset="0"/>
                <a:ea typeface="ＭＳ Ｐゴシック" pitchFamily="34" charset="-128"/>
                <a:cs typeface="Arial" charset="0"/>
              </a:rPr>
              <a:t>  Aos </a:t>
            </a:r>
            <a:r>
              <a:rPr lang="pt-BR" sz="2600" dirty="0" smtClean="0">
                <a:solidFill>
                  <a:srgbClr val="0070C0"/>
                </a:solidFill>
                <a:latin typeface="Arial" charset="0"/>
                <a:ea typeface="ＭＳ Ｐゴシック" pitchFamily="34" charset="-128"/>
                <a:cs typeface="Arial" charset="0"/>
              </a:rPr>
              <a:t>meus filhos Gilles e Patrick  pelo apoio e estímulo</a:t>
            </a:r>
          </a:p>
          <a:p>
            <a:pPr>
              <a:lnSpc>
                <a:spcPts val="2400"/>
              </a:lnSpc>
              <a:spcBef>
                <a:spcPct val="0"/>
              </a:spcBef>
            </a:pPr>
            <a:endParaRPr lang="pt-BR" sz="2600" dirty="0" smtClean="0">
              <a:solidFill>
                <a:srgbClr val="0070C0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>
              <a:lnSpc>
                <a:spcPts val="2400"/>
              </a:lnSpc>
              <a:spcBef>
                <a:spcPct val="0"/>
              </a:spcBef>
            </a:pPr>
            <a:endParaRPr lang="pt-BR" sz="2400" dirty="0" smtClean="0">
              <a:solidFill>
                <a:srgbClr val="0070C0"/>
              </a:solidFill>
              <a:ea typeface="ＭＳ Ｐゴシック" pitchFamily="34" charset="-128"/>
              <a:cs typeface="Arial" charset="0"/>
            </a:endParaRPr>
          </a:p>
          <a:p>
            <a:pPr>
              <a:lnSpc>
                <a:spcPts val="2400"/>
              </a:lnSpc>
              <a:spcBef>
                <a:spcPct val="0"/>
              </a:spcBef>
              <a:buFont typeface="Arial" charset="0"/>
              <a:buNone/>
            </a:pPr>
            <a:endParaRPr lang="pt-BR" sz="2400" dirty="0" smtClean="0">
              <a:solidFill>
                <a:schemeClr val="accent1"/>
              </a:solidFill>
              <a:ea typeface="ＭＳ Ｐゴシック" pitchFamily="34" charset="-128"/>
              <a:cs typeface="Arial" charset="0"/>
            </a:endParaRPr>
          </a:p>
          <a:p>
            <a:pPr>
              <a:lnSpc>
                <a:spcPts val="2400"/>
              </a:lnSpc>
              <a:spcBef>
                <a:spcPct val="0"/>
              </a:spcBef>
              <a:buFont typeface="Arial" charset="0"/>
              <a:buNone/>
            </a:pPr>
            <a:endParaRPr lang="pt-BR" sz="2400" dirty="0" smtClean="0">
              <a:solidFill>
                <a:schemeClr val="accent1"/>
              </a:solidFill>
              <a:ea typeface="ＭＳ Ｐゴシック" pitchFamily="34" charset="-128"/>
              <a:cs typeface="Arial" charset="0"/>
            </a:endParaRPr>
          </a:p>
          <a:p>
            <a:endParaRPr lang="pt-BR" sz="2400" dirty="0" smtClean="0">
              <a:solidFill>
                <a:schemeClr val="accent1"/>
              </a:solidFill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8313" y="476250"/>
            <a:ext cx="7772400" cy="147161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2700" b="1" dirty="0" smtClean="0">
                <a:ea typeface="+mj-ea"/>
                <a:cs typeface="+mj-cs"/>
              </a:rPr>
              <a:t/>
            </a:r>
            <a:br>
              <a:rPr lang="pt-BR" sz="2700" b="1" dirty="0" smtClean="0">
                <a:ea typeface="+mj-ea"/>
                <a:cs typeface="+mj-cs"/>
              </a:rPr>
            </a:br>
            <a:endParaRPr lang="pt-BR" dirty="0">
              <a:ea typeface="+mj-ea"/>
              <a:cs typeface="+mj-cs"/>
            </a:endParaRPr>
          </a:p>
        </p:txBody>
      </p:sp>
      <p:sp>
        <p:nvSpPr>
          <p:cNvPr id="13" name="Espaço Reservado para Conteúdo 2"/>
          <p:cNvSpPr>
            <a:spLocks noGrp="1"/>
          </p:cNvSpPr>
          <p:nvPr>
            <p:ph type="subTitle" idx="1"/>
          </p:nvPr>
        </p:nvSpPr>
        <p:spPr>
          <a:xfrm>
            <a:off x="1500188" y="4714875"/>
            <a:ext cx="5903912" cy="7921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800" dirty="0" smtClean="0">
                <a:solidFill>
                  <a:schemeClr val="tx1"/>
                </a:solidFill>
                <a:ea typeface="+mn-ea"/>
                <a:cs typeface="+mn-cs"/>
              </a:rPr>
              <a:t>Obrigada! </a:t>
            </a:r>
            <a:r>
              <a:rPr lang="pt-BR" sz="28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+mn-ea"/>
                <a:cs typeface="+mn-cs"/>
              </a:rPr>
              <a:t> </a:t>
            </a:r>
            <a:endParaRPr lang="pt-BR" sz="2800" dirty="0">
              <a:solidFill>
                <a:schemeClr val="tx1">
                  <a:lumMod val="50000"/>
                  <a:lumOff val="50000"/>
                </a:schemeClr>
              </a:solidFill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t-BR" sz="2800" dirty="0" smtClean="0">
              <a:solidFill>
                <a:schemeClr val="bg1">
                  <a:lumMod val="65000"/>
                </a:schemeClr>
              </a:solidFill>
              <a:ea typeface="+mn-ea"/>
              <a:cs typeface="+mn-cs"/>
            </a:endParaRPr>
          </a:p>
        </p:txBody>
      </p:sp>
      <p:pic>
        <p:nvPicPr>
          <p:cNvPr id="29700" name="Imagem 11" descr="ufpe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507038"/>
            <a:ext cx="1214414" cy="135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Imagem 15" descr="UNASUS_nov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31113" y="6281738"/>
            <a:ext cx="1512887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Imagem 17" descr="MINISTERI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03995" y="6248424"/>
            <a:ext cx="109696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ttp://gabinetedigital.rs.gov.br/wp/wp-content/uploads/2012/07/Biblioteca_Publica_de_Pelotas_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4414" y="357166"/>
            <a:ext cx="6448425" cy="431482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8313" y="242888"/>
            <a:ext cx="7772400" cy="1185862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4000" b="1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Introdução</a:t>
            </a:r>
            <a:endParaRPr lang="pt-BR" sz="4000" dirty="0">
              <a:solidFill>
                <a:schemeClr val="tx2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076" name="Subtítulo 2"/>
          <p:cNvSpPr>
            <a:spLocks noGrp="1"/>
          </p:cNvSpPr>
          <p:nvPr>
            <p:ph type="subTitle" idx="1"/>
          </p:nvPr>
        </p:nvSpPr>
        <p:spPr>
          <a:xfrm>
            <a:off x="500063" y="1428750"/>
            <a:ext cx="7500937" cy="2863850"/>
          </a:xfrm>
        </p:spPr>
        <p:txBody>
          <a:bodyPr/>
          <a:lstStyle/>
          <a:p>
            <a:pPr>
              <a:spcBef>
                <a:spcPct val="0"/>
              </a:spcBef>
              <a:defRPr/>
            </a:pPr>
            <a:endParaRPr lang="pt-BR" sz="1800" b="1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spcBef>
                <a:spcPct val="0"/>
              </a:spcBef>
              <a:defRPr/>
            </a:pPr>
            <a:endParaRPr lang="pt-BR" sz="1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l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Importância da intervenção</a:t>
            </a:r>
          </a:p>
          <a:p>
            <a:pPr algn="l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sz="26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l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Saúde no município</a:t>
            </a:r>
          </a:p>
          <a:p>
            <a:pPr algn="l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sz="26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l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Unidade Básica de Saúde Simões Lopes</a:t>
            </a:r>
          </a:p>
          <a:p>
            <a:pPr algn="l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t-BR" sz="26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l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t-BR" sz="24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292" name="Espaço Reservado para Conteúdo 2"/>
          <p:cNvSpPr txBox="1">
            <a:spLocks/>
          </p:cNvSpPr>
          <p:nvPr/>
        </p:nvSpPr>
        <p:spPr bwMode="auto">
          <a:xfrm>
            <a:off x="323850" y="452438"/>
            <a:ext cx="7777163" cy="105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20000"/>
              </a:spcBef>
              <a:buFont typeface="Arial" charset="0"/>
              <a:buNone/>
            </a:pPr>
            <a:r>
              <a:rPr lang="pt-BR" sz="2200">
                <a:solidFill>
                  <a:srgbClr val="A6A6A6"/>
                </a:solidFill>
                <a:ea typeface="ＭＳ Ｐゴシック" pitchFamily="34" charset="-128"/>
              </a:rPr>
              <a:t>						</a:t>
            </a:r>
          </a:p>
          <a:p>
            <a:pPr algn="ctr">
              <a:lnSpc>
                <a:spcPct val="120000"/>
              </a:lnSpc>
              <a:spcBef>
                <a:spcPct val="20000"/>
              </a:spcBef>
              <a:buFont typeface="Arial" charset="0"/>
              <a:buNone/>
            </a:pPr>
            <a:endParaRPr lang="pt-BR" sz="4000">
              <a:solidFill>
                <a:schemeClr val="accent1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-142875" y="1506538"/>
            <a:ext cx="7429500" cy="54181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639763" lvl="1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Localização</a:t>
            </a:r>
            <a:r>
              <a:rPr lang="pt-BR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 No sul do Rio Grande do Sul - 250 Km de Porto Alegre</a:t>
            </a:r>
          </a:p>
          <a:p>
            <a:pPr marL="1004888" lvl="2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defRPr/>
            </a:pPr>
            <a:endParaRPr lang="pt-BR" sz="26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639763" lvl="1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pt-BR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População Total:  327.777 habitantes -</a:t>
            </a:r>
          </a:p>
          <a:p>
            <a:pPr marL="1005840" lvl="2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pt-BR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87% vivem na zona urbana - (IBGE, 2010)</a:t>
            </a:r>
          </a:p>
          <a:p>
            <a:pPr marL="639763" lvl="1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sz="26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639763" lvl="1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Serviços </a:t>
            </a:r>
            <a:r>
              <a:rPr lang="pt-BR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de Saúde no Município:</a:t>
            </a:r>
          </a:p>
          <a:p>
            <a:pPr marL="639763" lvl="1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53 Unidades Básicas</a:t>
            </a:r>
          </a:p>
          <a:p>
            <a:pPr marL="639763" lvl="1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21 Unidades de ESF</a:t>
            </a:r>
          </a:p>
          <a:p>
            <a:pPr marL="639763" lvl="1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25 Unidades Tradicionais</a:t>
            </a:r>
          </a:p>
          <a:p>
            <a:pPr marL="639763" lvl="1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7 Unidades – UFPEL- UCPEL</a:t>
            </a:r>
          </a:p>
          <a:p>
            <a:pPr marL="639763" lvl="1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1 CEO tipo 1</a:t>
            </a:r>
          </a:p>
          <a:p>
            <a:pPr marL="639763" lvl="1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1 Serviço de Radiologia </a:t>
            </a:r>
          </a:p>
          <a:p>
            <a:pPr marL="639763" lvl="1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7 ESB – inseridas - ESF</a:t>
            </a:r>
          </a:p>
          <a:p>
            <a:pPr marL="639763" lvl="1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7 CAPS</a:t>
            </a:r>
          </a:p>
          <a:p>
            <a:pPr marL="639763" lvl="1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6 Hospitais</a:t>
            </a:r>
          </a:p>
          <a:p>
            <a:pPr marL="1005840" lvl="2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defRPr/>
            </a:pPr>
            <a:endParaRPr lang="pt-BR" sz="26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5" name="Picture 3" descr="C:\Users\user\Desktop\mapa_pelotas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806825"/>
            <a:ext cx="3352800" cy="305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ítulo 1"/>
          <p:cNvSpPr txBox="1">
            <a:spLocks/>
          </p:cNvSpPr>
          <p:nvPr/>
        </p:nvSpPr>
        <p:spPr bwMode="auto">
          <a:xfrm>
            <a:off x="468313" y="242888"/>
            <a:ext cx="7772400" cy="118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4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Introdução – </a:t>
            </a:r>
            <a:r>
              <a:rPr lang="pt-BR" sz="3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Local do estudo</a:t>
            </a:r>
            <a:endParaRPr lang="pt-BR" sz="3000" dirty="0">
              <a:solidFill>
                <a:schemeClr val="accent1">
                  <a:lumMod val="75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 bwMode="auto">
          <a:xfrm>
            <a:off x="428596" y="214290"/>
            <a:ext cx="7772400" cy="118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4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Introdução – </a:t>
            </a:r>
            <a:r>
              <a:rPr lang="pt-BR" sz="3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Local do estudo</a:t>
            </a:r>
            <a:endParaRPr lang="pt-BR" sz="3000" dirty="0">
              <a:solidFill>
                <a:schemeClr val="accent1">
                  <a:lumMod val="75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idx="1"/>
          </p:nvPr>
        </p:nvSpPr>
        <p:spPr>
          <a:xfrm>
            <a:off x="642938" y="1484313"/>
            <a:ext cx="8359775" cy="5040312"/>
          </a:xfrm>
        </p:spPr>
        <p:txBody>
          <a:bodyPr rtlCol="0">
            <a:normAutofit fontScale="92500" lnSpcReduction="20000"/>
          </a:bodyPr>
          <a:lstStyle/>
          <a:p>
            <a:pPr marL="411480" lvl="1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t-BR" dirty="0" smtClean="0">
              <a:solidFill>
                <a:srgbClr val="000099"/>
              </a:solidFill>
            </a:endParaRPr>
          </a:p>
          <a:p>
            <a:pPr fontAlgn="auto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pt-BR" sz="2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ESF </a:t>
            </a:r>
            <a:r>
              <a:rPr lang="pt-BR" sz="2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Simões Lopes – Urbana </a:t>
            </a:r>
            <a:endParaRPr lang="pt-BR" sz="26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pt-BR" sz="2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Famílias</a:t>
            </a:r>
            <a:r>
              <a:rPr lang="pt-BR" sz="2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pt-BR" sz="2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3.134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pt-BR" sz="2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Pessoas</a:t>
            </a:r>
            <a:r>
              <a:rPr lang="pt-BR" sz="2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 9791 ( SIAB, outubro 2012)</a:t>
            </a:r>
          </a:p>
          <a:p>
            <a:pPr marL="640080" lvl="1" fontAlgn="auto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endParaRPr lang="pt-BR" sz="26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640080" lvl="1" fontAlgn="auto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pt-BR" sz="2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3 Equipes:</a:t>
            </a:r>
          </a:p>
          <a:p>
            <a:pPr marL="1005840" lvl="2" fontAlgn="auto"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Font typeface="Arial" charset="0"/>
              <a:buNone/>
              <a:defRPr/>
            </a:pPr>
            <a:r>
              <a:rPr lang="pt-BR" sz="2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 enfermeiro</a:t>
            </a:r>
          </a:p>
          <a:p>
            <a:pPr marL="1005840" lvl="2" fontAlgn="auto"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Font typeface="Arial" charset="0"/>
              <a:buNone/>
              <a:defRPr/>
            </a:pPr>
            <a:r>
              <a:rPr lang="pt-BR" sz="2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 médico de família</a:t>
            </a:r>
          </a:p>
          <a:p>
            <a:pPr marL="1005840" lvl="2" fontAlgn="auto"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Font typeface="Arial" charset="0"/>
              <a:buNone/>
              <a:defRPr/>
            </a:pPr>
            <a:r>
              <a:rPr lang="pt-BR" sz="2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 técnico de enfermagem</a:t>
            </a:r>
          </a:p>
          <a:p>
            <a:pPr marL="1005840" lvl="2" fontAlgn="auto"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Font typeface="Arial" charset="0"/>
              <a:buNone/>
              <a:defRPr/>
            </a:pPr>
            <a:r>
              <a:rPr lang="pt-BR" sz="2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 Agentes Comunitárias de Saúde</a:t>
            </a:r>
          </a:p>
          <a:p>
            <a:pPr marL="1005840" lvl="2" fontAlgn="auto"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Font typeface="Arial" charset="0"/>
              <a:buNone/>
              <a:defRPr/>
            </a:pPr>
            <a:endParaRPr lang="pt-BR" sz="26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1005840" lvl="2" fontAlgn="auto"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Font typeface="Arial" charset="0"/>
              <a:buNone/>
              <a:defRPr/>
            </a:pPr>
            <a:r>
              <a:rPr lang="pt-BR" sz="2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Equipe de apoio: </a:t>
            </a:r>
          </a:p>
          <a:p>
            <a:pPr marL="1005840" lvl="2" fontAlgn="auto"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Font typeface="Arial" charset="0"/>
              <a:buNone/>
              <a:defRPr/>
            </a:pPr>
            <a:r>
              <a:rPr lang="pt-BR" sz="2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 nutricionista, 1 assistente social e 2 dentistas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8313" y="476250"/>
            <a:ext cx="7772400" cy="147161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2700" b="1" dirty="0" smtClean="0">
                <a:ea typeface="+mj-ea"/>
                <a:cs typeface="+mj-cs"/>
              </a:rPr>
              <a:t/>
            </a:r>
            <a:br>
              <a:rPr lang="pt-BR" sz="2700" b="1" dirty="0" smtClean="0">
                <a:ea typeface="+mj-ea"/>
                <a:cs typeface="+mj-cs"/>
              </a:rPr>
            </a:br>
            <a:endParaRPr lang="pt-BR" dirty="0">
              <a:ea typeface="+mj-ea"/>
              <a:cs typeface="+mj-cs"/>
            </a:endParaRPr>
          </a:p>
        </p:txBody>
      </p:sp>
      <p:sp>
        <p:nvSpPr>
          <p:cNvPr id="15363" name="Espaço Reservado para Conteúdo 2"/>
          <p:cNvSpPr>
            <a:spLocks noGrp="1"/>
          </p:cNvSpPr>
          <p:nvPr>
            <p:ph type="subTitle" idx="1"/>
          </p:nvPr>
        </p:nvSpPr>
        <p:spPr>
          <a:xfrm>
            <a:off x="366737" y="230172"/>
            <a:ext cx="7777163" cy="1055688"/>
          </a:xfrm>
        </p:spPr>
        <p:txBody>
          <a:bodyPr/>
          <a:lstStyle/>
          <a:p>
            <a:pPr algn="l">
              <a:lnSpc>
                <a:spcPct val="120000"/>
              </a:lnSpc>
            </a:pPr>
            <a:r>
              <a:rPr lang="pt-BR" sz="4000" b="1" dirty="0" smtClean="0">
                <a:solidFill>
                  <a:schemeClr val="tx2"/>
                </a:solidFill>
                <a:latin typeface="Arial" charset="0"/>
                <a:ea typeface="ＭＳ Ｐゴシック" pitchFamily="34" charset="-128"/>
                <a:cs typeface="Arial" charset="0"/>
              </a:rPr>
              <a:t>Objetivos</a:t>
            </a:r>
          </a:p>
        </p:txBody>
      </p:sp>
      <p:sp>
        <p:nvSpPr>
          <p:cNvPr id="4" name="Subtítulo 2"/>
          <p:cNvSpPr txBox="1">
            <a:spLocks/>
          </p:cNvSpPr>
          <p:nvPr/>
        </p:nvSpPr>
        <p:spPr bwMode="auto">
          <a:xfrm>
            <a:off x="428625" y="1333500"/>
            <a:ext cx="8143875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/>
          <a:lstStyle/>
          <a:p>
            <a:pPr algn="ctr">
              <a:lnSpc>
                <a:spcPts val="2400"/>
              </a:lnSpc>
              <a:buFont typeface="Arial" charset="0"/>
              <a:buNone/>
              <a:defRPr/>
            </a:pPr>
            <a:endParaRPr lang="pt-BR" b="1" i="1" dirty="0">
              <a:solidFill>
                <a:schemeClr val="tx2">
                  <a:lumMod val="75000"/>
                </a:schemeClr>
              </a:solidFill>
              <a:latin typeface="Constantia" charset="0"/>
              <a:ea typeface="ＭＳ Ｐゴシック" charset="0"/>
              <a:cs typeface="ＭＳ Ｐゴシック" charset="0"/>
            </a:endParaRPr>
          </a:p>
          <a:p>
            <a:pPr fontAlgn="auto"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pt-BR" sz="2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Objetivo Geral </a:t>
            </a:r>
          </a:p>
          <a:p>
            <a:pPr fontAlgn="auto"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pt-BR" sz="2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pt-BR" sz="26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pt-BR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Melhorar a Atenção à Saúde Bucal da Gestante</a:t>
            </a:r>
          </a:p>
          <a:p>
            <a:pPr fontAlgn="auto"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pt-BR" sz="26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pt-BR" sz="2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Específicos </a:t>
            </a:r>
          </a:p>
          <a:p>
            <a:pPr fontAlgn="auto"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pt-BR" sz="2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pt-BR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Ampliar a cobertura</a:t>
            </a:r>
          </a:p>
          <a:p>
            <a:pPr fontAlgn="auto"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pt-BR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Melhorar a adesão</a:t>
            </a:r>
          </a:p>
          <a:p>
            <a:pPr fontAlgn="auto"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pt-BR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Melhorar registros de informações</a:t>
            </a:r>
          </a:p>
          <a:p>
            <a:pPr fontAlgn="auto"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pt-BR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Promover a saúde Bucal</a:t>
            </a:r>
          </a:p>
          <a:p>
            <a:pPr fontAlgn="auto">
              <a:lnSpc>
                <a:spcPts val="24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pt-BR" dirty="0">
              <a:solidFill>
                <a:schemeClr val="accent1">
                  <a:lumMod val="75000"/>
                </a:schemeClr>
              </a:solidFill>
              <a:latin typeface="+mn-lt"/>
              <a:ea typeface="ＭＳ Ｐゴシック" charset="0"/>
              <a:cs typeface="Arial" pitchFamily="34" charset="0"/>
            </a:endParaRPr>
          </a:p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endParaRPr lang="pt-BR" b="1" dirty="0">
              <a:solidFill>
                <a:srgbClr val="E47A1A"/>
              </a:solidFill>
              <a:latin typeface="Constantia" charset="0"/>
              <a:ea typeface="ＭＳ Ｐゴシック" charset="0"/>
              <a:cs typeface="ＭＳ Ｐゴシック" charset="0"/>
            </a:endParaRPr>
          </a:p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endParaRPr lang="pt-BR" dirty="0">
              <a:solidFill>
                <a:srgbClr val="898989"/>
              </a:solidFill>
              <a:latin typeface="Constanti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tângulo 3"/>
          <p:cNvSpPr>
            <a:spLocks noChangeArrowheads="1"/>
          </p:cNvSpPr>
          <p:nvPr/>
        </p:nvSpPr>
        <p:spPr bwMode="auto">
          <a:xfrm>
            <a:off x="428625" y="1166813"/>
            <a:ext cx="8501063" cy="566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pt-BR" sz="2600" dirty="0">
                <a:solidFill>
                  <a:srgbClr val="0070C0"/>
                </a:solidFill>
              </a:rPr>
              <a:t>      </a:t>
            </a:r>
            <a:r>
              <a:rPr lang="pt-BR" sz="2600" dirty="0">
                <a:solidFill>
                  <a:srgbClr val="0070C0"/>
                </a:solidFill>
                <a:latin typeface="Arial" charset="0"/>
              </a:rPr>
              <a:t>Cadastrar 100% das gestantes das equipes 5 e 7 que realizam pré-natal na UBS, no programa de saúde bucal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pt-BR" sz="2600" dirty="0">
                <a:solidFill>
                  <a:srgbClr val="0070C0"/>
                </a:solidFill>
                <a:latin typeface="Arial" charset="0"/>
              </a:rPr>
              <a:t>      Buscar 100% das gestantes faltosas à consulta; 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pt-BR" sz="2600" dirty="0">
                <a:solidFill>
                  <a:srgbClr val="0070C0"/>
                </a:solidFill>
                <a:latin typeface="Arial" charset="0"/>
              </a:rPr>
              <a:t>      Avaliar saúde bucal de 100% das gestantes cadastradas no programa de saúde bucal 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pt-BR" sz="2600" dirty="0">
                <a:solidFill>
                  <a:srgbClr val="0070C0"/>
                </a:solidFill>
                <a:latin typeface="Arial" charset="0"/>
              </a:rPr>
              <a:t>      Realizar tratamento necessário em 100% das gestantes cadastradas no programa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pt-BR" sz="2600" dirty="0">
                <a:solidFill>
                  <a:srgbClr val="0070C0"/>
                </a:solidFill>
                <a:latin typeface="Arial" charset="0"/>
              </a:rPr>
              <a:t>     Manter registro atualizado das informações em planilha/prontuário de 100% das gestantes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pt-BR" sz="2600" dirty="0">
                <a:solidFill>
                  <a:srgbClr val="0070C0"/>
                </a:solidFill>
                <a:latin typeface="Arial" charset="0"/>
              </a:rPr>
              <a:t>     Realizar ações educativas/preventivas com 100% das gestantes cadastradas no programa</a:t>
            </a:r>
            <a:endParaRPr lang="pt-BR" dirty="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16387" name="Espaço Reservado para Conteúdo 2"/>
          <p:cNvSpPr txBox="1">
            <a:spLocks/>
          </p:cNvSpPr>
          <p:nvPr/>
        </p:nvSpPr>
        <p:spPr bwMode="auto">
          <a:xfrm>
            <a:off x="323850" y="190500"/>
            <a:ext cx="7777163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pt-BR" sz="4000" b="1">
                <a:solidFill>
                  <a:schemeClr val="tx2"/>
                </a:solidFill>
                <a:latin typeface="Arial" charset="0"/>
                <a:ea typeface="ＭＳ Ｐゴシック" pitchFamily="34" charset="-128"/>
              </a:rPr>
              <a:t>Metas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/>
          <a:lstStyle/>
          <a:p>
            <a:pPr algn="l"/>
            <a:r>
              <a:rPr lang="pt-BR" sz="4000" b="1" dirty="0" smtClean="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Logística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pt-BR" dirty="0" smtClean="0"/>
              <a:t>   </a:t>
            </a:r>
            <a:r>
              <a:rPr lang="pt-BR" sz="2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Protocolo </a:t>
            </a:r>
            <a:r>
              <a:rPr lang="pt-BR" sz="2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utilizado</a:t>
            </a:r>
            <a:endParaRPr lang="pt-BR" sz="26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pt-BR" sz="2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Atenção ao pré-natal, parto e  puerpério: protocolo Viva a Vida, Secretaria de Estado de Saúde de Minas Gerais, 2006, pg  56 a 60, cap. Saúde Bucal.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pt-BR" sz="2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Recomendações do Caderno de Atenção Básica, nº 17, Ministério da Saúde, 2006, pg 64 a 67, cap. Saúde Bucal.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pt-BR" sz="2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Promoção de saúde bucal nos grupos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pt-BR" sz="2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Atendimento  na  unidade</a:t>
            </a:r>
          </a:p>
          <a:p>
            <a:pPr>
              <a:defRPr/>
            </a:pPr>
            <a:endParaRPr lang="pt-BR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8313" y="476250"/>
            <a:ext cx="7772400" cy="147161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2700" b="1" dirty="0" smtClean="0">
                <a:ea typeface="+mj-ea"/>
                <a:cs typeface="+mj-cs"/>
              </a:rPr>
              <a:t/>
            </a:r>
            <a:br>
              <a:rPr lang="pt-BR" sz="2700" b="1" dirty="0" smtClean="0">
                <a:ea typeface="+mj-ea"/>
                <a:cs typeface="+mj-cs"/>
              </a:rPr>
            </a:br>
            <a:endParaRPr lang="pt-BR" dirty="0">
              <a:ea typeface="+mj-ea"/>
              <a:cs typeface="+mj-cs"/>
            </a:endParaRPr>
          </a:p>
        </p:txBody>
      </p:sp>
      <p:sp>
        <p:nvSpPr>
          <p:cNvPr id="18435" name="Espaço Reservado para Conteúdo 2"/>
          <p:cNvSpPr>
            <a:spLocks noGrp="1"/>
          </p:cNvSpPr>
          <p:nvPr>
            <p:ph type="subTitle" idx="1"/>
          </p:nvPr>
        </p:nvSpPr>
        <p:spPr>
          <a:xfrm>
            <a:off x="285750" y="142852"/>
            <a:ext cx="7777163" cy="1143000"/>
          </a:xfrm>
        </p:spPr>
        <p:txBody>
          <a:bodyPr/>
          <a:lstStyle/>
          <a:p>
            <a:pPr algn="l">
              <a:lnSpc>
                <a:spcPct val="120000"/>
              </a:lnSpc>
            </a:pPr>
            <a:r>
              <a:rPr lang="pt-BR" sz="4000" b="1" dirty="0" smtClean="0">
                <a:solidFill>
                  <a:schemeClr val="tx2"/>
                </a:solidFill>
                <a:latin typeface="Arial" charset="0"/>
                <a:ea typeface="ＭＳ Ｐゴシック" pitchFamily="34" charset="-128"/>
                <a:cs typeface="Arial" charset="0"/>
              </a:rPr>
              <a:t>Ações Realizadas</a:t>
            </a:r>
          </a:p>
          <a:p>
            <a:pPr algn="l">
              <a:lnSpc>
                <a:spcPct val="120000"/>
              </a:lnSpc>
            </a:pPr>
            <a:endParaRPr lang="pt-BR" sz="4000" b="1" dirty="0" smtClean="0">
              <a:solidFill>
                <a:schemeClr val="tx2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85750" y="1000125"/>
            <a:ext cx="7572375" cy="2154436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pt-BR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pt-BR" sz="2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pt-BR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Divulgação do programa para a </a:t>
            </a:r>
            <a:r>
              <a:rPr lang="pt-BR" sz="2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comunidade</a:t>
            </a:r>
            <a:endParaRPr lang="pt-BR" sz="26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pt-BR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Capacitações para todos os profissionais </a:t>
            </a:r>
          </a:p>
          <a:p>
            <a:pPr fontAlgn="auto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pt-BR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Acolhimento </a:t>
            </a:r>
          </a:p>
          <a:p>
            <a:pPr fontAlgn="auto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pt-BR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Registros de informaç</a:t>
            </a:r>
            <a:r>
              <a:rPr lang="pt-BR" sz="2600" dirty="0">
                <a:solidFill>
                  <a:srgbClr val="0070C0"/>
                </a:solidFill>
                <a:latin typeface="+mn-lt"/>
              </a:rPr>
              <a:t>ões</a:t>
            </a:r>
          </a:p>
        </p:txBody>
      </p:sp>
      <p:sp>
        <p:nvSpPr>
          <p:cNvPr id="18437" name="CaixaDeTexto 4"/>
          <p:cNvSpPr txBox="1">
            <a:spLocks noChangeArrowheads="1"/>
          </p:cNvSpPr>
          <p:nvPr/>
        </p:nvSpPr>
        <p:spPr bwMode="auto">
          <a:xfrm>
            <a:off x="4929188" y="2857500"/>
            <a:ext cx="4000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endParaRPr lang="pt-BR"/>
          </a:p>
        </p:txBody>
      </p:sp>
      <p:pic>
        <p:nvPicPr>
          <p:cNvPr id="8" name="Picture 2" descr="C:\Users\NORMA\Pictures\DSC08991 (2).jpg"/>
          <p:cNvPicPr>
            <a:picLocks noChangeAspect="1" noChangeArrowheads="1"/>
          </p:cNvPicPr>
          <p:nvPr/>
        </p:nvPicPr>
        <p:blipFill rotWithShape="1">
          <a:blip r:embed="rId2" cstate="print"/>
          <a:srcRect t="37193" b="3654"/>
          <a:stretch/>
        </p:blipFill>
        <p:spPr bwMode="auto">
          <a:xfrm>
            <a:off x="319952" y="3212976"/>
            <a:ext cx="8572528" cy="36144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8313" y="476250"/>
            <a:ext cx="7772400" cy="147161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2700" b="1" dirty="0" smtClean="0">
                <a:ea typeface="+mj-ea"/>
                <a:cs typeface="+mj-cs"/>
              </a:rPr>
              <a:t/>
            </a:r>
            <a:br>
              <a:rPr lang="pt-BR" sz="2700" b="1" dirty="0" smtClean="0">
                <a:ea typeface="+mj-ea"/>
                <a:cs typeface="+mj-cs"/>
              </a:rPr>
            </a:br>
            <a:endParaRPr lang="pt-BR" dirty="0">
              <a:ea typeface="+mj-ea"/>
              <a:cs typeface="+mj-cs"/>
            </a:endParaRPr>
          </a:p>
        </p:txBody>
      </p:sp>
      <p:sp>
        <p:nvSpPr>
          <p:cNvPr id="5126" name="Espaço Reservado para Conteúdo 2"/>
          <p:cNvSpPr>
            <a:spLocks noGrp="1"/>
          </p:cNvSpPr>
          <p:nvPr>
            <p:ph type="subTitle" idx="1"/>
          </p:nvPr>
        </p:nvSpPr>
        <p:spPr>
          <a:xfrm>
            <a:off x="357188" y="381000"/>
            <a:ext cx="7777162" cy="1238250"/>
          </a:xfrm>
        </p:spPr>
        <p:txBody>
          <a:bodyPr/>
          <a:lstStyle/>
          <a:p>
            <a:pPr algn="l">
              <a:defRPr/>
            </a:pPr>
            <a:r>
              <a:rPr lang="pt-BR" sz="4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Qualificação</a:t>
            </a:r>
            <a:r>
              <a:rPr lang="pt-BR" sz="3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3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Profissional</a:t>
            </a:r>
          </a:p>
          <a:p>
            <a:pPr marL="571500" indent="-571500" algn="l">
              <a:buFont typeface="Arial" pitchFamily="34" charset="0"/>
              <a:buChar char="•"/>
              <a:defRPr/>
            </a:pPr>
            <a:endParaRPr lang="pt-BR" sz="38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571500" indent="-571500" algn="l">
              <a:buFont typeface="Arial" pitchFamily="34" charset="0"/>
              <a:buChar char="•"/>
              <a:defRPr/>
            </a:pPr>
            <a:endParaRPr lang="pt-BR" sz="38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571500" indent="-571500" algn="l">
              <a:buFont typeface="Arial" pitchFamily="34" charset="0"/>
              <a:buChar char="•"/>
              <a:defRPr/>
            </a:pPr>
            <a:endParaRPr lang="pt-BR" sz="38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500034" y="1268413"/>
            <a:ext cx="864396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pt-BR" sz="24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pt-BR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Pré-natal odontológico–incorporado à rotina da UBS</a:t>
            </a:r>
          </a:p>
          <a:p>
            <a:pPr marL="457200" indent="-457200" fontAlgn="auto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pt-BR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Vínculo com a comunidade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pt-BR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pt-BR" sz="2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Melhorias </a:t>
            </a:r>
            <a:r>
              <a:rPr lang="pt-BR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prática clínica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pt-BR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Interação </a:t>
            </a:r>
            <a:r>
              <a:rPr lang="pt-BR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com as equipes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pt-BR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Antes </a:t>
            </a:r>
            <a:r>
              <a:rPr lang="pt-BR" sz="2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 depois da intervenção </a:t>
            </a:r>
          </a:p>
        </p:txBody>
      </p:sp>
      <p:pic>
        <p:nvPicPr>
          <p:cNvPr id="5" name="Picture 2" descr="C:\Users\NORMA\Pictures\FOTOS.UBS\DSC08978.JPG"/>
          <p:cNvPicPr>
            <a:picLocks noChangeAspect="1" noChangeArrowheads="1"/>
          </p:cNvPicPr>
          <p:nvPr/>
        </p:nvPicPr>
        <p:blipFill>
          <a:blip r:embed="rId2" cstate="print"/>
          <a:srcRect l="5885" t="14364" r="2307" b="23215"/>
          <a:stretch>
            <a:fillRect/>
          </a:stretch>
        </p:blipFill>
        <p:spPr bwMode="auto">
          <a:xfrm>
            <a:off x="3000364" y="3429000"/>
            <a:ext cx="5428147" cy="3136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_UNA_SUS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pel">
      <a:maj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Tema_UNA_SUS</Template>
  <TotalTime>876</TotalTime>
  <Words>824</Words>
  <Application>Microsoft Office PowerPoint</Application>
  <PresentationFormat>Apresentação na tela (4:3)</PresentationFormat>
  <Paragraphs>160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0" baseType="lpstr">
      <vt:lpstr>Tema_UNA_SUS</vt:lpstr>
      <vt:lpstr>Universidade Federal de Pelotas Departamento de Medicina Social Especialização em Saúde da Família</vt:lpstr>
      <vt:lpstr>Introdução</vt:lpstr>
      <vt:lpstr>Slide 3</vt:lpstr>
      <vt:lpstr>Slide 4</vt:lpstr>
      <vt:lpstr> </vt:lpstr>
      <vt:lpstr>Slide 6</vt:lpstr>
      <vt:lpstr>Logística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Reflexões sobre o Curso</vt:lpstr>
      <vt:lpstr>Agradecimentos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60</cp:revision>
  <dcterms:created xsi:type="dcterms:W3CDTF">2012-10-03T17:14:57Z</dcterms:created>
  <dcterms:modified xsi:type="dcterms:W3CDTF">2012-10-14T02:21:59Z</dcterms:modified>
</cp:coreProperties>
</file>