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-1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%20casa\Desktop\coleta%20de%20dados%20finaliz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49249015066702"/>
          <c:y val="0.030673647148968"/>
          <c:w val="0.924173106833868"/>
          <c:h val="0.907112143868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12,0%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17,6%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21,1%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22,7%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0.120065789473684</c:v>
                </c:pt>
                <c:pt idx="1">
                  <c:v>0.175986842105263</c:v>
                </c:pt>
                <c:pt idx="2">
                  <c:v>0.210526315789474</c:v>
                </c:pt>
                <c:pt idx="3">
                  <c:v>0.226973684210526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938600"/>
        <c:axId val="2088863112"/>
      </c:barChart>
      <c:catAx>
        <c:axId val="2088938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8863112"/>
        <c:crossesAt val="0.0"/>
        <c:auto val="1"/>
        <c:lblAlgn val="ctr"/>
        <c:lblOffset val="0"/>
        <c:tickLblSkip val="1"/>
        <c:tickMarkSkip val="1"/>
        <c:noMultiLvlLbl val="0"/>
      </c:catAx>
      <c:valAx>
        <c:axId val="2088863112"/>
        <c:scaling>
          <c:orientation val="minMax"/>
          <c:max val="1.0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893860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0.666666666666667</c:v>
                </c:pt>
                <c:pt idx="1">
                  <c:v>0.892857142857143</c:v>
                </c:pt>
                <c:pt idx="2">
                  <c:v>0.878787878787879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563848"/>
        <c:axId val="2080567016"/>
      </c:barChart>
      <c:catAx>
        <c:axId val="2080563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056701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80567016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056384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68966094410563"/>
          <c:y val="0.0169611966285951"/>
          <c:w val="0.885973013232448"/>
          <c:h val="0.907994557675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14,0%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18,7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22,0%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28,0%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0.14</c:v>
                </c:pt>
                <c:pt idx="1">
                  <c:v>0.186666666666667</c:v>
                </c:pt>
                <c:pt idx="2">
                  <c:v>0.22</c:v>
                </c:pt>
                <c:pt idx="3">
                  <c:v>0.28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083384"/>
        <c:axId val="2089463896"/>
      </c:barChart>
      <c:catAx>
        <c:axId val="208908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946389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89463896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9083384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82,2%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82,2%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80,5%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89,9%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0.821917808219178</c:v>
                </c:pt>
                <c:pt idx="1">
                  <c:v>0.822429906542056</c:v>
                </c:pt>
                <c:pt idx="2">
                  <c:v>0.8046875</c:v>
                </c:pt>
                <c:pt idx="3">
                  <c:v>0.898550724637681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448552"/>
        <c:axId val="2089472584"/>
      </c:barChart>
      <c:catAx>
        <c:axId val="2089448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947258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89472584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944855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90,5%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89,3%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84,8%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92,9%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0.904761904761905</c:v>
                </c:pt>
                <c:pt idx="1">
                  <c:v>0.892857142857143</c:v>
                </c:pt>
                <c:pt idx="2">
                  <c:v>0.848484848484849</c:v>
                </c:pt>
                <c:pt idx="3">
                  <c:v>0.928571428571429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561496"/>
        <c:axId val="2089794328"/>
      </c:barChart>
      <c:catAx>
        <c:axId val="208956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979432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89794328"/>
        <c:scaling>
          <c:orientation val="minMax"/>
          <c:min val="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956149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17,8%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35,5%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43,8%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55,8%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0.178082191780822</c:v>
                </c:pt>
                <c:pt idx="1">
                  <c:v>0.355140186915888</c:v>
                </c:pt>
                <c:pt idx="2">
                  <c:v>0.4375</c:v>
                </c:pt>
                <c:pt idx="3">
                  <c:v>0.557971014492754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055384"/>
        <c:axId val="2092058712"/>
      </c:barChart>
      <c:catAx>
        <c:axId val="209205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205871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92058712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205538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0.285714285714286</c:v>
                </c:pt>
                <c:pt idx="1">
                  <c:v>0.464285714285714</c:v>
                </c:pt>
                <c:pt idx="2">
                  <c:v>0.454545454545454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089944"/>
        <c:axId val="2081151208"/>
      </c:barChart>
      <c:catAx>
        <c:axId val="2092089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115120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81151208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208994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340000"/>
            </a:gra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0.0512820512820513</c:v>
                </c:pt>
                <c:pt idx="1">
                  <c:v>0.136363636363636</c:v>
                </c:pt>
                <c:pt idx="2">
                  <c:v>0.454545454545454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758840"/>
        <c:axId val="2028911848"/>
      </c:barChart>
      <c:catAx>
        <c:axId val="2080758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2891184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28911848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8075884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0.166666666666667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833032"/>
        <c:axId val="2092836328"/>
      </c:barChart>
      <c:catAx>
        <c:axId val="2092833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283632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92836328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283303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0.547945205479452</c:v>
                </c:pt>
                <c:pt idx="1">
                  <c:v>0.841121495327103</c:v>
                </c:pt>
                <c:pt idx="2">
                  <c:v>0.859375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215016"/>
        <c:axId val="2092218312"/>
      </c:barChart>
      <c:catAx>
        <c:axId val="2092215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221831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092218312"/>
        <c:scaling>
          <c:orientation val="minMax"/>
          <c:max val="1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2215016"/>
        <c:crosses val="autoZero"/>
        <c:crossBetween val="between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FECC6-C81D-495C-B480-DD51BABA22EE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E5D3-8183-4D60-9971-2471454FA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57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FE5D3-8183-4D60-9971-2471454FAB4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98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48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03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1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1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2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65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5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7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87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DE9A-F4A5-4561-A0AA-993D6FBF896B}" type="datetimeFigureOut">
              <a:rPr lang="pt-BR" smtClean="0"/>
              <a:t>14/09/15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A382-6BFC-40A0-A851-F6DAF7D8541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46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476673"/>
            <a:ext cx="6480720" cy="1728191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UNIVERSIDADE </a:t>
            </a:r>
            <a:r>
              <a:rPr lang="pt-BR" sz="2000" b="1" dirty="0"/>
              <a:t>ABERTA DO SUS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UNIVERSIDADE FEDERAL DE PELOTAS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Especialização em Saúde da Família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Modalidade à Distância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Turma 5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640"/>
            <a:ext cx="2902202" cy="219321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2280" y="476672"/>
            <a:ext cx="1872208" cy="158417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8" name="Retângulo 7"/>
          <p:cNvSpPr/>
          <p:nvPr/>
        </p:nvSpPr>
        <p:spPr>
          <a:xfrm>
            <a:off x="251520" y="2636912"/>
            <a:ext cx="8712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 smtClean="0"/>
          </a:p>
          <a:p>
            <a:pPr algn="ctr"/>
            <a:r>
              <a:rPr lang="pt-BR" b="1" dirty="0"/>
              <a:t> </a:t>
            </a:r>
            <a:r>
              <a:rPr lang="pt-BR" sz="2800" b="1" dirty="0"/>
              <a:t>Melhoria da atenção à saúde de usuários com </a:t>
            </a:r>
            <a:r>
              <a:rPr lang="pt-BR" sz="2800" b="1" dirty="0" smtClean="0"/>
              <a:t>Hipertensão </a:t>
            </a:r>
            <a:r>
              <a:rPr lang="pt-BR" sz="2800" b="1" dirty="0"/>
              <a:t>A</a:t>
            </a:r>
            <a:r>
              <a:rPr lang="pt-BR" sz="2800" b="1" dirty="0" smtClean="0"/>
              <a:t>rterial Sistêmica </a:t>
            </a:r>
            <a:r>
              <a:rPr lang="pt-BR" sz="2800" b="1" dirty="0"/>
              <a:t>e/ou </a:t>
            </a:r>
            <a:r>
              <a:rPr lang="pt-BR" sz="2800" b="1" dirty="0" smtClean="0"/>
              <a:t>Diabetes Mellitus </a:t>
            </a:r>
            <a:r>
              <a:rPr lang="pt-BR" sz="2800" b="1" dirty="0"/>
              <a:t>da UBS/ESF Cohab Fragata, Pelotas/RS</a:t>
            </a:r>
            <a:endParaRPr lang="pt-BR" sz="2800" dirty="0"/>
          </a:p>
          <a:p>
            <a:pPr algn="ctr"/>
            <a:r>
              <a:rPr lang="pt-BR" sz="3600" b="1" dirty="0"/>
              <a:t> </a:t>
            </a:r>
            <a:endParaRPr lang="pt-BR" sz="3600" b="1" dirty="0" smtClean="0"/>
          </a:p>
          <a:p>
            <a:pPr algn="ctr"/>
            <a:r>
              <a:rPr lang="pt-BR" sz="2000" dirty="0" err="1" smtClean="0"/>
              <a:t>Odalis</a:t>
            </a:r>
            <a:r>
              <a:rPr lang="pt-BR" sz="2000" dirty="0" smtClean="0"/>
              <a:t> </a:t>
            </a:r>
            <a:r>
              <a:rPr lang="pt-BR" sz="2000" dirty="0"/>
              <a:t>Toledo </a:t>
            </a:r>
            <a:r>
              <a:rPr lang="pt-BR" sz="2000" dirty="0" err="1" smtClean="0"/>
              <a:t>Luzardo</a:t>
            </a:r>
            <a:endParaRPr lang="pt-BR" sz="2000" dirty="0" smtClean="0"/>
          </a:p>
          <a:p>
            <a:pPr algn="ctr"/>
            <a:endParaRPr lang="pt-BR" b="1" dirty="0" smtClean="0"/>
          </a:p>
          <a:p>
            <a:pPr algn="ctr"/>
            <a:r>
              <a:rPr lang="pt-BR" dirty="0" smtClean="0"/>
              <a:t>Orientadora: </a:t>
            </a:r>
            <a:r>
              <a:rPr lang="pt-BR" dirty="0" err="1" smtClean="0"/>
              <a:t>Lenice</a:t>
            </a:r>
            <a:r>
              <a:rPr lang="pt-BR" dirty="0" smtClean="0"/>
              <a:t> </a:t>
            </a:r>
            <a:r>
              <a:rPr lang="pt-BR" dirty="0"/>
              <a:t>Muniz de Quadros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Pelotas</a:t>
            </a:r>
            <a:r>
              <a:rPr lang="pt-BR" dirty="0"/>
              <a:t>, 2015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61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582907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179512" y="332656"/>
            <a:ext cx="8964488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b="1" dirty="0" smtClean="0"/>
          </a:p>
          <a:p>
            <a:pPr algn="ctr"/>
            <a:r>
              <a:rPr lang="pt-BR" sz="3200" b="1" dirty="0" smtClean="0"/>
              <a:t>                  Objetivo 2-  </a:t>
            </a:r>
            <a:r>
              <a:rPr lang="pt-BR" sz="3200" b="1" dirty="0"/>
              <a:t>Melhorar a qualidade da atenção a hipertensos e diabéticos</a:t>
            </a:r>
          </a:p>
          <a:p>
            <a:pPr algn="ctr"/>
            <a:endParaRPr lang="pt-BR" sz="2800" b="1" dirty="0"/>
          </a:p>
          <a:p>
            <a:pPr algn="just"/>
            <a:r>
              <a:rPr lang="pt-BR" b="1" dirty="0"/>
              <a:t> </a:t>
            </a:r>
            <a:r>
              <a:rPr lang="pt-BR" sz="2800" b="1" dirty="0">
                <a:cs typeface="Arial" panose="020B0604020202020204" pitchFamily="34" charset="0"/>
              </a:rPr>
              <a:t>Meta 2.1.</a:t>
            </a:r>
            <a:r>
              <a:rPr lang="pt-BR" sz="2800" dirty="0">
                <a:cs typeface="Arial" panose="020B0604020202020204" pitchFamily="34" charset="0"/>
              </a:rPr>
              <a:t> Realizar exame clínico apropriado em 100% dos hipertensos.</a:t>
            </a:r>
          </a:p>
          <a:p>
            <a:pPr algn="just"/>
            <a:endParaRPr lang="pt-BR" sz="2800" dirty="0">
              <a:cs typeface="Arial" panose="020B0604020202020204" pitchFamily="34" charset="0"/>
            </a:endParaRPr>
          </a:p>
          <a:p>
            <a:pPr algn="just"/>
            <a:r>
              <a:rPr lang="pt-PT" sz="2800" b="1" dirty="0">
                <a:cs typeface="Arial" panose="020B0604020202020204" pitchFamily="34" charset="0"/>
              </a:rPr>
              <a:t> Meta 2.2.</a:t>
            </a:r>
            <a:r>
              <a:rPr lang="pt-PT" sz="2800" dirty="0">
                <a:cs typeface="Arial" panose="020B0604020202020204" pitchFamily="34" charset="0"/>
              </a:rPr>
              <a:t> Realizar exame clínico apropriado em 100% dos diabéticos.</a:t>
            </a:r>
          </a:p>
          <a:p>
            <a:pPr algn="just"/>
            <a:r>
              <a:rPr lang="pt-PT" sz="2800" dirty="0"/>
              <a:t> </a:t>
            </a:r>
            <a:endParaRPr lang="pt-PT" sz="2800" dirty="0" smtClean="0"/>
          </a:p>
          <a:p>
            <a:pPr algn="just"/>
            <a:endParaRPr lang="pt-BR" sz="2800" dirty="0"/>
          </a:p>
          <a:p>
            <a:pPr marL="0" lvl="4" indent="0" algn="ctr">
              <a:buNone/>
            </a:pPr>
            <a:r>
              <a:rPr lang="pt-BR" sz="4000" b="1" dirty="0">
                <a:cs typeface="Arial" panose="020B0604020202020204" pitchFamily="34" charset="0"/>
              </a:rPr>
              <a:t> Metas atingidas em 100%</a:t>
            </a:r>
          </a:p>
        </p:txBody>
      </p:sp>
      <p:pic>
        <p:nvPicPr>
          <p:cNvPr id="11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08823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23850" y="487363"/>
          <a:ext cx="554355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40152" y="476672"/>
            <a:ext cx="2952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 60</a:t>
            </a:r>
          </a:p>
          <a:p>
            <a:r>
              <a:rPr lang="pt-BR" b="1" dirty="0" smtClean="0"/>
              <a:t>Mês 2:  88</a:t>
            </a:r>
          </a:p>
          <a:p>
            <a:r>
              <a:rPr lang="pt-BR" b="1" dirty="0" smtClean="0"/>
              <a:t>Mês 3: 103</a:t>
            </a:r>
          </a:p>
          <a:p>
            <a:r>
              <a:rPr lang="pt-BR" b="1" dirty="0" smtClean="0"/>
              <a:t>Mês 4: </a:t>
            </a:r>
            <a:r>
              <a:rPr lang="pt-BR" b="1" dirty="0" smtClean="0"/>
              <a:t>124</a:t>
            </a:r>
          </a:p>
          <a:p>
            <a:endParaRPr lang="pt-BR" b="1" dirty="0" smtClean="0"/>
          </a:p>
          <a:p>
            <a:pPr algn="just"/>
            <a:r>
              <a:rPr lang="pt-BR" sz="1200" dirty="0"/>
              <a:t>Proporção de hipertensos com os exames complementares em dia de acordo com o protocolo. UBS COHAB Fragata / Pelotas – RS 2014. Fonte: Planilha de coleta de dados</a:t>
            </a:r>
            <a:endParaRPr lang="pt-BR" sz="1200" i="1" dirty="0"/>
          </a:p>
          <a:p>
            <a:pPr algn="just"/>
            <a:endParaRPr lang="pt-BR" sz="12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66646950"/>
              </p:ext>
            </p:extLst>
          </p:nvPr>
        </p:nvGraphicFramePr>
        <p:xfrm>
          <a:off x="323528" y="3717032"/>
          <a:ext cx="5472608" cy="279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940152" y="3645024"/>
            <a:ext cx="30194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19</a:t>
            </a:r>
          </a:p>
          <a:p>
            <a:r>
              <a:rPr lang="pt-BR" b="1" dirty="0" smtClean="0"/>
              <a:t>Mês 2: 25</a:t>
            </a:r>
          </a:p>
          <a:p>
            <a:r>
              <a:rPr lang="pt-BR" b="1" dirty="0" smtClean="0"/>
              <a:t>Mês 3: 28</a:t>
            </a:r>
          </a:p>
          <a:p>
            <a:r>
              <a:rPr lang="pt-BR" b="1" dirty="0" smtClean="0"/>
              <a:t>Mês 4: </a:t>
            </a:r>
            <a:r>
              <a:rPr lang="pt-BR" b="1" dirty="0" smtClean="0"/>
              <a:t>39</a:t>
            </a:r>
          </a:p>
          <a:p>
            <a:endParaRPr lang="pt-BR" b="1" dirty="0" smtClean="0"/>
          </a:p>
          <a:p>
            <a:pPr algn="just"/>
            <a:r>
              <a:rPr lang="pt-BR" sz="1200" dirty="0"/>
              <a:t>Proporção de diabéticos com os exames complementares em dia de acordo  com o protocolo. UBS COHAB Fragata / Pelotas – RS 2014. Fonte: Planilha de coleta de dados</a:t>
            </a:r>
            <a:endParaRPr lang="pt-BR" sz="12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003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444709"/>
            <a:ext cx="86409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2400" b="1" dirty="0">
                <a:cs typeface="Arial" panose="020B0604020202020204" pitchFamily="34" charset="0"/>
              </a:rPr>
              <a:t>Meta 2.5. </a:t>
            </a:r>
            <a:r>
              <a:rPr lang="pt-PT" sz="2400" dirty="0">
                <a:cs typeface="Arial" panose="020B0604020202020204" pitchFamily="34" charset="0"/>
              </a:rPr>
              <a:t>Priorizar a prescrição de medicamentos da farmácia popular para 100% dos hipertensos cadastrados na unidade de saúde.</a:t>
            </a:r>
          </a:p>
          <a:p>
            <a:pPr algn="just"/>
            <a:endParaRPr lang="pt-BR" sz="2400" dirty="0">
              <a:cs typeface="Arial" panose="020B0604020202020204" pitchFamily="34" charset="0"/>
            </a:endParaRPr>
          </a:p>
          <a:p>
            <a:pPr algn="just"/>
            <a:r>
              <a:rPr lang="pt-PT" sz="2400" b="1" dirty="0">
                <a:cs typeface="Arial" panose="020B0604020202020204" pitchFamily="34" charset="0"/>
              </a:rPr>
              <a:t>Meta 2.6. </a:t>
            </a:r>
            <a:r>
              <a:rPr lang="pt-PT" sz="2400" dirty="0">
                <a:cs typeface="Arial" panose="020B0604020202020204" pitchFamily="34" charset="0"/>
              </a:rPr>
              <a:t>Priorizar a prescrição de medicamentos da farmácia popular para 100% dos diabéticos cadastrados na unidade de saúde. </a:t>
            </a:r>
          </a:p>
          <a:p>
            <a:endParaRPr lang="pt-BR" dirty="0"/>
          </a:p>
          <a:p>
            <a:endParaRPr lang="pt-BR" dirty="0"/>
          </a:p>
          <a:p>
            <a:pPr marL="0" lvl="4" indent="0" algn="ctr">
              <a:buNone/>
            </a:pPr>
            <a:r>
              <a:rPr lang="pt-BR" sz="4000" b="1" dirty="0">
                <a:cs typeface="Arial" panose="020B0604020202020204" pitchFamily="34" charset="0"/>
              </a:rPr>
              <a:t>Metas atingidas em 100%</a:t>
            </a:r>
            <a:endParaRPr lang="pt-BR" sz="4000" b="1" dirty="0">
              <a:cs typeface="Arial" panose="020B0604020202020204" pitchFamily="34" charset="0"/>
            </a:endParaRPr>
          </a:p>
        </p:txBody>
      </p:sp>
      <p:pic>
        <p:nvPicPr>
          <p:cNvPr id="9" name="Imagem 4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436096" y="0"/>
            <a:ext cx="3528392" cy="1844824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58034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0825" y="476250"/>
          <a:ext cx="5976938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372200" y="332656"/>
            <a:ext cx="2771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Mês 1: 13</a:t>
            </a:r>
          </a:p>
          <a:p>
            <a:r>
              <a:rPr lang="pt-BR" sz="2000" b="1" dirty="0" smtClean="0"/>
              <a:t>Mês 2: 38</a:t>
            </a:r>
          </a:p>
          <a:p>
            <a:r>
              <a:rPr lang="pt-BR" sz="2000" b="1" dirty="0" smtClean="0"/>
              <a:t>Mês 3: 56</a:t>
            </a:r>
          </a:p>
          <a:p>
            <a:r>
              <a:rPr lang="pt-BR" sz="2000" b="1" dirty="0" smtClean="0"/>
              <a:t>Mês 4: 77</a:t>
            </a:r>
          </a:p>
          <a:p>
            <a:pPr algn="just"/>
            <a:r>
              <a:rPr lang="pt-BR" sz="1200" dirty="0" smtClean="0"/>
              <a:t>Proporção </a:t>
            </a:r>
            <a:r>
              <a:rPr lang="pt-BR" sz="1200" dirty="0"/>
              <a:t>de hipertensos com avaliação da necessidade de atendimento odontológico. UBS COHAB Fragata / Pelotas – RS 2014. Fonte: Planilha de coleta de </a:t>
            </a:r>
            <a:r>
              <a:rPr lang="pt-BR" sz="1200" dirty="0" smtClean="0"/>
              <a:t>dados</a:t>
            </a:r>
            <a:endParaRPr lang="pt-BR" sz="1200" i="1" dirty="0"/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15894273"/>
              </p:ext>
            </p:extLst>
          </p:nvPr>
        </p:nvGraphicFramePr>
        <p:xfrm>
          <a:off x="323528" y="3789040"/>
          <a:ext cx="5904656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300192" y="3645024"/>
            <a:ext cx="277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6</a:t>
            </a:r>
          </a:p>
          <a:p>
            <a:r>
              <a:rPr lang="pt-BR" b="1" dirty="0" smtClean="0"/>
              <a:t>Mês 2: 13</a:t>
            </a:r>
          </a:p>
          <a:p>
            <a:r>
              <a:rPr lang="pt-BR" b="1" dirty="0" smtClean="0"/>
              <a:t>Mês 3: 15</a:t>
            </a:r>
          </a:p>
          <a:p>
            <a:r>
              <a:rPr lang="pt-BR" b="1" dirty="0" smtClean="0"/>
              <a:t>Mês 4: 21</a:t>
            </a:r>
          </a:p>
          <a:p>
            <a:pPr algn="just"/>
            <a:r>
              <a:rPr lang="pt-BR" sz="1200" dirty="0" smtClean="0"/>
              <a:t>Proporção </a:t>
            </a:r>
            <a:r>
              <a:rPr lang="pt-BR" sz="1200" dirty="0"/>
              <a:t>de diabéticos com avaliação da necessidade de atendimento odontológico. UBS COHAB Fragata / Pelotas – RS 2014. Fonte: Planilha de coleta de </a:t>
            </a:r>
            <a:r>
              <a:rPr lang="pt-BR" sz="1200" dirty="0" smtClean="0"/>
              <a:t>dados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0838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91264" cy="908720"/>
          </a:xfrm>
        </p:spPr>
        <p:txBody>
          <a:bodyPr>
            <a:noAutofit/>
          </a:bodyPr>
          <a:lstStyle/>
          <a:p>
            <a:r>
              <a:rPr lang="en-US" sz="2800" b="1" dirty="0" err="1"/>
              <a:t>O</a:t>
            </a:r>
            <a:r>
              <a:rPr lang="en-US" sz="2800" b="1" dirty="0" err="1" smtClean="0"/>
              <a:t>bjetivo</a:t>
            </a:r>
            <a:r>
              <a:rPr lang="en-US" sz="2800" b="1" dirty="0" smtClean="0"/>
              <a:t> </a:t>
            </a:r>
            <a:r>
              <a:rPr lang="en-US" sz="2800" b="1" dirty="0"/>
              <a:t>3 - </a:t>
            </a:r>
            <a:r>
              <a:rPr lang="en-US" sz="2800" b="1" dirty="0" err="1"/>
              <a:t>Melhorar</a:t>
            </a:r>
            <a:r>
              <a:rPr lang="en-US" sz="2800" b="1" dirty="0"/>
              <a:t> a </a:t>
            </a:r>
            <a:r>
              <a:rPr lang="en-US" sz="2800" b="1" dirty="0" err="1"/>
              <a:t>adesão</a:t>
            </a:r>
            <a:r>
              <a:rPr lang="en-US" sz="2800" b="1" dirty="0"/>
              <a:t> de </a:t>
            </a:r>
            <a:r>
              <a:rPr lang="en-US" sz="2800" b="1" dirty="0" err="1"/>
              <a:t>hipertensos</a:t>
            </a:r>
            <a:r>
              <a:rPr lang="en-US" sz="2800" b="1" dirty="0"/>
              <a:t> e/</a:t>
            </a:r>
            <a:r>
              <a:rPr lang="en-US" sz="2800" b="1" dirty="0" err="1"/>
              <a:t>ou</a:t>
            </a:r>
            <a:r>
              <a:rPr lang="en-US" sz="2800" b="1" dirty="0"/>
              <a:t> </a:t>
            </a:r>
            <a:r>
              <a:rPr lang="en-US" sz="2800" b="1" dirty="0" err="1"/>
              <a:t>diabéticos</a:t>
            </a:r>
            <a:r>
              <a:rPr lang="en-US" sz="2800" b="1" dirty="0"/>
              <a:t> </a:t>
            </a:r>
            <a:r>
              <a:rPr lang="en-US" sz="2800" b="1" dirty="0" err="1"/>
              <a:t>ao</a:t>
            </a:r>
            <a:r>
              <a:rPr lang="en-US" sz="2800" b="1" dirty="0"/>
              <a:t> </a:t>
            </a:r>
            <a:r>
              <a:rPr lang="en-US" sz="2800" b="1" dirty="0" err="1"/>
              <a:t>programa</a:t>
            </a:r>
            <a:r>
              <a:rPr lang="en-US" sz="2800" b="1" dirty="0"/>
              <a:t>: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5843588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300192" y="908720"/>
            <a:ext cx="2843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 2</a:t>
            </a:r>
          </a:p>
          <a:p>
            <a:r>
              <a:rPr lang="pt-BR" b="1" dirty="0" smtClean="0"/>
              <a:t>Mês 2:  3</a:t>
            </a:r>
          </a:p>
          <a:p>
            <a:r>
              <a:rPr lang="pt-BR" b="1" dirty="0" smtClean="0"/>
              <a:t>Mês 3:  5</a:t>
            </a:r>
          </a:p>
          <a:p>
            <a:r>
              <a:rPr lang="pt-BR" b="1" dirty="0" smtClean="0"/>
              <a:t>Mês 4:  6</a:t>
            </a:r>
          </a:p>
          <a:p>
            <a:pPr algn="just"/>
            <a:r>
              <a:rPr lang="pt-BR" sz="1200" dirty="0"/>
              <a:t>Proporção de hipertensos faltosos às consultas com busca ativa. UBS COHAB Fragata / Pelotas – RS 2014. Fonte: Planilha de coleta de </a:t>
            </a:r>
            <a:r>
              <a:rPr lang="pt-BR" sz="1200" dirty="0" smtClean="0"/>
              <a:t>dados.</a:t>
            </a:r>
            <a:endParaRPr lang="pt-BR" sz="1200" i="1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26903400"/>
              </p:ext>
            </p:extLst>
          </p:nvPr>
        </p:nvGraphicFramePr>
        <p:xfrm>
          <a:off x="467544" y="3789040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444208" y="4005064"/>
            <a:ext cx="26997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0           Mês 3: 0</a:t>
            </a:r>
          </a:p>
          <a:p>
            <a:r>
              <a:rPr lang="pt-BR" b="1" dirty="0" smtClean="0"/>
              <a:t>Mês 2: 0           Mês 4: 6</a:t>
            </a:r>
          </a:p>
          <a:p>
            <a:pPr algn="just"/>
            <a:r>
              <a:rPr lang="pt-BR" sz="1200" dirty="0" smtClean="0"/>
              <a:t>Proporção </a:t>
            </a:r>
            <a:r>
              <a:rPr lang="pt-BR" sz="1200" dirty="0"/>
              <a:t>de </a:t>
            </a:r>
            <a:endParaRPr lang="pt-BR" sz="1200" dirty="0" smtClean="0"/>
          </a:p>
          <a:p>
            <a:pPr algn="just"/>
            <a:r>
              <a:rPr lang="pt-BR" sz="1200" dirty="0" smtClean="0"/>
              <a:t>diabéticos </a:t>
            </a:r>
            <a:r>
              <a:rPr lang="pt-BR" sz="1200" dirty="0"/>
              <a:t>faltosos às consultas com busca ativa. UBS COHAB Fragata / Pelotas – RS 2014. Fonte: Planilha de coleta de dados</a:t>
            </a:r>
            <a:endParaRPr lang="pt-BR" sz="12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338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1224136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  Objetivo </a:t>
            </a:r>
            <a:r>
              <a:rPr lang="pt-BR" sz="3200" b="1" dirty="0"/>
              <a:t>4 - Melhorar o registro das informações:	</a:t>
            </a:r>
            <a:endParaRPr lang="pt-BR" sz="3200" dirty="0"/>
          </a:p>
        </p:txBody>
      </p:sp>
      <p:sp>
        <p:nvSpPr>
          <p:cNvPr id="6" name="Rectangle 5"/>
          <p:cNvSpPr/>
          <p:nvPr/>
        </p:nvSpPr>
        <p:spPr>
          <a:xfrm>
            <a:off x="107504" y="2136339"/>
            <a:ext cx="8640960" cy="477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pt-PT" sz="2400" b="1" dirty="0">
                <a:solidFill>
                  <a:srgbClr val="00000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Meta 4.1.</a:t>
            </a:r>
            <a:r>
              <a:rPr lang="pt-PT" sz="2400" dirty="0">
                <a:solidFill>
                  <a:srgbClr val="00000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Manter ficha de acompanhamento de 100% dos hipertensos cadastrados na unidade de saúde.</a:t>
            </a:r>
          </a:p>
          <a:p>
            <a:pPr algn="just">
              <a:spcAft>
                <a:spcPts val="0"/>
              </a:spcAft>
              <a:tabLst>
                <a:tab pos="449580" algn="l"/>
              </a:tabLst>
            </a:pPr>
            <a:r>
              <a:rPr lang="pt-PT" sz="2400" dirty="0">
                <a:solidFill>
                  <a:srgbClr val="00000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r>
              <a:rPr lang="pt-PT" sz="2400" b="1" dirty="0">
                <a:cs typeface="Arial" panose="020B0604020202020204" pitchFamily="34" charset="0"/>
              </a:rPr>
              <a:t>Meta 4.2.</a:t>
            </a:r>
            <a:r>
              <a:rPr lang="pt-PT" sz="2400" dirty="0">
                <a:cs typeface="Arial" panose="020B0604020202020204" pitchFamily="34" charset="0"/>
              </a:rPr>
              <a:t> Manter ficha de acompanhamento de 100% dos diabéticos cadastrados na unidade de saúde</a:t>
            </a:r>
            <a:r>
              <a:rPr lang="pt-PT" sz="2400" dirty="0" smtClean="0"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endParaRPr lang="pt-PT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endParaRPr lang="pt-PT" sz="2400" dirty="0" smtClean="0">
              <a:cs typeface="Arial" panose="020B0604020202020204" pitchFamily="34" charset="0"/>
            </a:endParaRPr>
          </a:p>
          <a:p>
            <a:pPr marL="0" lvl="4" algn="ctr">
              <a:tabLst>
                <a:tab pos="449580" algn="l"/>
              </a:tabLst>
            </a:pPr>
            <a:r>
              <a:rPr lang="pt-BR" sz="4000" b="1" dirty="0">
                <a:cs typeface="Arial" panose="020B0604020202020204" pitchFamily="34" charset="0"/>
              </a:rPr>
              <a:t>Metas atingidas em 100%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endParaRPr lang="pt-PT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endParaRPr lang="pt-PT" sz="24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</a:tabLst>
            </a:pPr>
            <a:endParaRPr lang="pt-BR" sz="2400" dirty="0"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449580" algn="l"/>
              </a:tabLst>
            </a:pPr>
            <a:endParaRPr lang="pt-BR" sz="2400" dirty="0">
              <a:solidFill>
                <a:srgbClr val="00000A"/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9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569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0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2600" b="1" dirty="0" err="1"/>
              <a:t>O</a:t>
            </a:r>
            <a:r>
              <a:rPr lang="en-US" sz="2600" b="1" dirty="0" err="1" smtClean="0"/>
              <a:t>bjetivo</a:t>
            </a:r>
            <a:r>
              <a:rPr lang="en-US" sz="2600" b="1" dirty="0" smtClean="0"/>
              <a:t> </a:t>
            </a:r>
            <a:r>
              <a:rPr lang="en-US" sz="2600" b="1" dirty="0"/>
              <a:t>5 - </a:t>
            </a:r>
            <a:r>
              <a:rPr lang="en-US" sz="2600" b="1" dirty="0" err="1"/>
              <a:t>Mapear</a:t>
            </a:r>
            <a:r>
              <a:rPr lang="en-US" sz="2600" b="1" dirty="0"/>
              <a:t> </a:t>
            </a:r>
            <a:r>
              <a:rPr lang="en-US" sz="2600" b="1" dirty="0" err="1"/>
              <a:t>Hipertensos</a:t>
            </a:r>
            <a:r>
              <a:rPr lang="en-US" sz="2600" b="1" dirty="0"/>
              <a:t> e/</a:t>
            </a:r>
            <a:r>
              <a:rPr lang="en-US" sz="2600" b="1" dirty="0" err="1"/>
              <a:t>ou</a:t>
            </a:r>
            <a:r>
              <a:rPr lang="en-US" sz="2600" b="1" dirty="0"/>
              <a:t> </a:t>
            </a:r>
            <a:r>
              <a:rPr lang="en-US" sz="2600" b="1" dirty="0" err="1"/>
              <a:t>Diabéticos</a:t>
            </a:r>
            <a:r>
              <a:rPr lang="en-US" sz="2600" b="1" dirty="0"/>
              <a:t> de </a:t>
            </a:r>
            <a:r>
              <a:rPr lang="en-US" sz="2600" b="1" dirty="0" err="1"/>
              <a:t>risco</a:t>
            </a:r>
            <a:r>
              <a:rPr lang="en-US" sz="2600" b="1" dirty="0"/>
              <a:t> </a:t>
            </a:r>
            <a:r>
              <a:rPr lang="en-US" sz="2600" b="1" dirty="0" err="1"/>
              <a:t>para</a:t>
            </a:r>
            <a:r>
              <a:rPr lang="en-US" sz="2600" b="1" dirty="0"/>
              <a:t> </a:t>
            </a:r>
            <a:r>
              <a:rPr lang="en-US" sz="2600" b="1" dirty="0" err="1"/>
              <a:t>doença</a:t>
            </a:r>
            <a:r>
              <a:rPr lang="en-US" sz="2600" b="1" dirty="0"/>
              <a:t> cardiovascular:</a:t>
            </a:r>
            <a:r>
              <a:rPr lang="pt-BR" sz="2600" dirty="0"/>
              <a:t/>
            </a:r>
            <a:br>
              <a:rPr lang="pt-BR" sz="2600" dirty="0"/>
            </a:br>
            <a:endParaRPr lang="pt-BR" sz="2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2245"/>
              </p:ext>
            </p:extLst>
          </p:nvPr>
        </p:nvGraphicFramePr>
        <p:xfrm>
          <a:off x="467544" y="980728"/>
          <a:ext cx="52673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724128" y="836712"/>
            <a:ext cx="33123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40</a:t>
            </a:r>
          </a:p>
          <a:p>
            <a:r>
              <a:rPr lang="pt-BR" b="1" dirty="0" smtClean="0"/>
              <a:t>Mês 2: 90</a:t>
            </a:r>
          </a:p>
          <a:p>
            <a:r>
              <a:rPr lang="pt-BR" b="1" dirty="0" smtClean="0"/>
              <a:t>Mês 3: 110</a:t>
            </a:r>
          </a:p>
          <a:p>
            <a:r>
              <a:rPr lang="pt-BR" b="1" dirty="0" smtClean="0"/>
              <a:t>Mês 4: 138</a:t>
            </a:r>
          </a:p>
          <a:p>
            <a:pPr algn="just"/>
            <a:r>
              <a:rPr lang="pt-BR" sz="1200" dirty="0" smtClean="0"/>
              <a:t>Proporção </a:t>
            </a:r>
            <a:r>
              <a:rPr lang="pt-BR" sz="1200" dirty="0"/>
              <a:t>de hipertensos com estratificação de risco cardiovascular por exame clínico em dia. UBS COHAB Fragata / Pelotas – RS 2014. Fonte: Planilha de coleta de </a:t>
            </a:r>
            <a:r>
              <a:rPr lang="pt-BR" sz="1200" dirty="0" smtClean="0"/>
              <a:t>dados.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Mês 1: 14</a:t>
            </a:r>
          </a:p>
          <a:p>
            <a:r>
              <a:rPr lang="pt-BR" b="1" dirty="0" smtClean="0"/>
              <a:t>Mês 2: 25</a:t>
            </a:r>
          </a:p>
          <a:p>
            <a:r>
              <a:rPr lang="pt-BR" b="1" dirty="0" smtClean="0"/>
              <a:t>Mês 3: 29</a:t>
            </a:r>
          </a:p>
          <a:p>
            <a:r>
              <a:rPr lang="pt-BR" b="1" dirty="0" smtClean="0"/>
              <a:t>Mês 4: 42</a:t>
            </a:r>
          </a:p>
          <a:p>
            <a:pPr algn="just"/>
            <a:r>
              <a:rPr lang="pt-BR" sz="1200" dirty="0" smtClean="0"/>
              <a:t>Proporção </a:t>
            </a:r>
            <a:r>
              <a:rPr lang="pt-BR" sz="1200" dirty="0"/>
              <a:t>de diabéticos com estratificação de risco cardiovascular por exame clínico em dia. UBS COHAB Fragata / Pelotas – RS 2014. Fonte: Planilha de coleta de dados</a:t>
            </a:r>
            <a:endParaRPr lang="pt-BR" sz="1200" i="1" dirty="0"/>
          </a:p>
          <a:p>
            <a:pPr algn="just"/>
            <a:r>
              <a:rPr lang="pt-BR" sz="1200" dirty="0"/>
              <a:t> </a:t>
            </a:r>
          </a:p>
          <a:p>
            <a:endParaRPr lang="pt-BR" i="1" dirty="0"/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441481860"/>
              </p:ext>
            </p:extLst>
          </p:nvPr>
        </p:nvGraphicFramePr>
        <p:xfrm>
          <a:off x="467544" y="4005064"/>
          <a:ext cx="5256584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347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n-US" sz="2800" b="1" dirty="0" err="1"/>
              <a:t>O</a:t>
            </a:r>
            <a:r>
              <a:rPr lang="en-US" sz="2800" b="1" dirty="0" err="1" smtClean="0"/>
              <a:t>bjetivo</a:t>
            </a:r>
            <a:r>
              <a:rPr lang="en-US" sz="2800" b="1" dirty="0" smtClean="0"/>
              <a:t> </a:t>
            </a:r>
            <a:r>
              <a:rPr lang="en-US" sz="2800" b="1" dirty="0"/>
              <a:t>6 - </a:t>
            </a:r>
            <a:r>
              <a:rPr lang="en-US" sz="2800" b="1" dirty="0" err="1"/>
              <a:t>Promover</a:t>
            </a:r>
            <a:r>
              <a:rPr lang="en-US" sz="2800" b="1" dirty="0"/>
              <a:t> a </a:t>
            </a:r>
            <a:r>
              <a:rPr lang="en-US" sz="2800" b="1" dirty="0" err="1"/>
              <a:t>saúde</a:t>
            </a:r>
            <a:r>
              <a:rPr lang="en-US" sz="2800" b="1" dirty="0"/>
              <a:t> de </a:t>
            </a:r>
            <a:r>
              <a:rPr lang="en-US" sz="2800" b="1" dirty="0" err="1"/>
              <a:t>Hipertensos</a:t>
            </a:r>
            <a:r>
              <a:rPr lang="en-US" sz="2800" b="1" dirty="0"/>
              <a:t> e/</a:t>
            </a:r>
            <a:r>
              <a:rPr lang="en-US" sz="2800" b="1" dirty="0" err="1"/>
              <a:t>ou</a:t>
            </a:r>
            <a:r>
              <a:rPr lang="en-US" sz="2800" b="1" dirty="0"/>
              <a:t> </a:t>
            </a:r>
            <a:r>
              <a:rPr lang="en-US" sz="2800" b="1" dirty="0" err="1"/>
              <a:t>Diabéticos</a:t>
            </a:r>
            <a:r>
              <a:rPr lang="en-US" sz="2800" b="1" dirty="0"/>
              <a:t>: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6" name="Rectangle 5"/>
          <p:cNvSpPr/>
          <p:nvPr/>
        </p:nvSpPr>
        <p:spPr>
          <a:xfrm>
            <a:off x="395536" y="1052736"/>
            <a:ext cx="84249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PT" sz="2400" b="1" dirty="0">
                <a:ea typeface="MS Mincho" panose="02020609040205080304" pitchFamily="49" charset="-128"/>
                <a:cs typeface="Arial" panose="020B0604020202020204" pitchFamily="34" charset="0"/>
              </a:rPr>
              <a:t>Meta 6.1. </a:t>
            </a:r>
            <a:r>
              <a:rPr lang="pt-PT" sz="2400" dirty="0">
                <a:ea typeface="MS Mincho" panose="02020609040205080304" pitchFamily="49" charset="-128"/>
                <a:cs typeface="Arial" panose="020B0604020202020204" pitchFamily="34" charset="0"/>
              </a:rPr>
              <a:t>Garantir orientação nutricional sobre alimentação saudável a 100% dos </a:t>
            </a:r>
            <a:r>
              <a:rPr lang="pt-PT" sz="2400" dirty="0" smtClean="0">
                <a:ea typeface="MS Mincho" panose="02020609040205080304" pitchFamily="49" charset="-128"/>
                <a:cs typeface="Arial" panose="020B0604020202020204" pitchFamily="34" charset="0"/>
              </a:rPr>
              <a:t>hipertensos.</a:t>
            </a:r>
            <a:endParaRPr lang="pt-PT" sz="2400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cs typeface="Arial" panose="020B0604020202020204" pitchFamily="34" charset="0"/>
              </a:rPr>
              <a:t>Meta 6.2. </a:t>
            </a:r>
            <a:r>
              <a:rPr lang="pt-PT" sz="2400" dirty="0">
                <a:cs typeface="Arial" panose="020B0604020202020204" pitchFamily="34" charset="0"/>
              </a:rPr>
              <a:t>Garantir orientação nutricional sobre alimentação saudável a 100% dos diabéticos.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cs typeface="Arial" panose="020B0604020202020204" pitchFamily="34" charset="0"/>
              </a:rPr>
              <a:t>Meta 6.3.</a:t>
            </a:r>
            <a:r>
              <a:rPr lang="pt-PT" sz="2400" dirty="0">
                <a:cs typeface="Arial" panose="020B0604020202020204" pitchFamily="34" charset="0"/>
              </a:rPr>
              <a:t> Garantir orientação em relação à prática regular de atividade física a 100% dos usuários hipertensos.</a:t>
            </a:r>
            <a:endParaRPr lang="pt-BR" sz="2400" dirty="0"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cs typeface="Arial" panose="020B0604020202020204" pitchFamily="34" charset="0"/>
              </a:rPr>
              <a:t>Meta 6.4.</a:t>
            </a:r>
            <a:r>
              <a:rPr lang="pt-PT" sz="2400" dirty="0">
                <a:cs typeface="Arial" panose="020B0604020202020204" pitchFamily="34" charset="0"/>
              </a:rPr>
              <a:t> Garantir orientação em relação à prática regular de atividade física a 100% dos usuários diabéticos.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cs typeface="Arial" panose="020B0604020202020204" pitchFamily="34" charset="0"/>
              </a:rPr>
              <a:t>Meta 6.5.</a:t>
            </a:r>
            <a:r>
              <a:rPr lang="pt-PT" sz="2400" dirty="0">
                <a:cs typeface="Arial" panose="020B0604020202020204" pitchFamily="34" charset="0"/>
              </a:rPr>
              <a:t> Garantir orientação sobre os riscos do tabagismo a 100% dos usuários hipertensos.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cs typeface="Arial" panose="020B0604020202020204" pitchFamily="34" charset="0"/>
              </a:rPr>
              <a:t>Meta 6.6.</a:t>
            </a:r>
            <a:r>
              <a:rPr lang="pt-PT" sz="2400" dirty="0">
                <a:cs typeface="Arial" panose="020B0604020202020204" pitchFamily="34" charset="0"/>
              </a:rPr>
              <a:t> Garantir orientação sobre os riscos do tabagismo a 100% dos usuários </a:t>
            </a:r>
            <a:r>
              <a:rPr lang="pt-PT" sz="2400" dirty="0" smtClean="0">
                <a:cs typeface="Arial" panose="020B0604020202020204" pitchFamily="34" charset="0"/>
              </a:rPr>
              <a:t>diabéticos.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6.7.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usuários hipertensos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pt-BR" sz="4000" b="1" dirty="0">
                <a:cs typeface="Arial" panose="020B0604020202020204" pitchFamily="34" charset="0"/>
              </a:rPr>
              <a:t>Metas atingidas em 100 %</a:t>
            </a:r>
            <a:endParaRPr lang="pt-PT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CAM0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7"/>
            <a:ext cx="3672408" cy="30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imag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80" y="3562521"/>
            <a:ext cx="3943524" cy="29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IMG_20140128_161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74" y="260648"/>
            <a:ext cx="3761134" cy="30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3933056"/>
            <a:ext cx="2969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Atividades desenvolvidas durante a intervenção.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53910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b="1" dirty="0" smtClean="0"/>
              <a:t>Discussão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408712"/>
          </a:xfrm>
        </p:spPr>
        <p:txBody>
          <a:bodyPr>
            <a:normAutofit fontScale="92500" lnSpcReduction="10000"/>
          </a:bodyPr>
          <a:lstStyle/>
          <a:p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Importância </a:t>
            </a:r>
            <a:r>
              <a:rPr lang="pt-BR" sz="2400" dirty="0"/>
              <a:t>para a </a:t>
            </a:r>
            <a:r>
              <a:rPr lang="pt-BR" sz="2400" b="1" u="sng" dirty="0"/>
              <a:t>equipe, serviço e </a:t>
            </a:r>
            <a:r>
              <a:rPr lang="pt-BR" sz="2400" b="1" u="sng" dirty="0" smtClean="0"/>
              <a:t>comunidade:</a:t>
            </a:r>
            <a:endParaRPr lang="pt-BR" sz="2400" b="1" u="sng" dirty="0"/>
          </a:p>
          <a:p>
            <a:pPr marL="0" indent="0">
              <a:buNone/>
            </a:pPr>
            <a:endParaRPr lang="pt-BR" sz="2400" dirty="0"/>
          </a:p>
          <a:p>
            <a:pPr>
              <a:lnSpc>
                <a:spcPct val="130000"/>
              </a:lnSpc>
            </a:pPr>
            <a:r>
              <a:rPr lang="pt-BR" sz="2400" dirty="0" smtClean="0"/>
              <a:t>Inicio da ESF( Estratégia de Saúde da </a:t>
            </a:r>
            <a:r>
              <a:rPr lang="pt-BR" sz="2400" dirty="0" smtClean="0"/>
              <a:t>Família) </a:t>
            </a:r>
            <a:r>
              <a:rPr lang="pt-BR" sz="2400" dirty="0" smtClean="0"/>
              <a:t>no território de abrangência;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Capacitação </a:t>
            </a:r>
            <a:r>
              <a:rPr lang="pt-BR" sz="2400" dirty="0" smtClean="0"/>
              <a:t>e qualificação para </a:t>
            </a:r>
            <a:r>
              <a:rPr lang="pt-BR" sz="2400" dirty="0" smtClean="0"/>
              <a:t>a </a:t>
            </a:r>
            <a:r>
              <a:rPr lang="pt-BR" sz="2400" dirty="0" smtClean="0"/>
              <a:t>equipe;</a:t>
            </a:r>
            <a:endParaRPr lang="pt-BR" sz="2400" dirty="0"/>
          </a:p>
          <a:p>
            <a:pPr>
              <a:lnSpc>
                <a:spcPct val="130000"/>
              </a:lnSpc>
            </a:pPr>
            <a:r>
              <a:rPr lang="pt-BR" sz="2400" dirty="0"/>
              <a:t>Reorganização do Acolhimento;</a:t>
            </a:r>
          </a:p>
          <a:p>
            <a:pPr>
              <a:lnSpc>
                <a:spcPct val="130000"/>
              </a:lnSpc>
            </a:pPr>
            <a:r>
              <a:rPr lang="pt-BR" sz="2400" dirty="0" smtClean="0"/>
              <a:t>Cadastramento dos usuários; 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Reestruturação do sistema de r</a:t>
            </a:r>
            <a:r>
              <a:rPr lang="pt-BR" sz="2400" dirty="0" smtClean="0"/>
              <a:t>egistro de atividades diárias;</a:t>
            </a:r>
            <a:endParaRPr lang="pt-BR" sz="2400" dirty="0"/>
          </a:p>
          <a:p>
            <a:pPr>
              <a:lnSpc>
                <a:spcPct val="130000"/>
              </a:lnSpc>
            </a:pPr>
            <a:r>
              <a:rPr lang="pt-BR" sz="2400" dirty="0" smtClean="0"/>
              <a:t>Atividades grupais;</a:t>
            </a:r>
          </a:p>
          <a:p>
            <a:pPr>
              <a:lnSpc>
                <a:spcPct val="130000"/>
              </a:lnSpc>
            </a:pPr>
            <a:r>
              <a:rPr lang="pt-BR" sz="2400" dirty="0" smtClean="0"/>
              <a:t>Visitas domiciliarias;</a:t>
            </a:r>
          </a:p>
          <a:p>
            <a:pPr>
              <a:lnSpc>
                <a:spcPct val="130000"/>
              </a:lnSpc>
            </a:pPr>
            <a:r>
              <a:rPr lang="pt-BR" sz="2400" dirty="0" smtClean="0"/>
              <a:t>Mudança na forma de serviços prestados beneficiando assim a população( satisfação da população) 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381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Introdução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7600" dirty="0" smtClean="0"/>
              <a:t>A Hipertensão </a:t>
            </a:r>
            <a:r>
              <a:rPr lang="pt-BR" sz="7600" dirty="0"/>
              <a:t>Arterial Sistêmica </a:t>
            </a:r>
            <a:r>
              <a:rPr lang="pt-BR" sz="7600" dirty="0" smtClean="0"/>
              <a:t>e o </a:t>
            </a:r>
            <a:r>
              <a:rPr lang="pt-BR" sz="7600" dirty="0" smtClean="0"/>
              <a:t>Diabetes s</a:t>
            </a:r>
            <a:r>
              <a:rPr lang="pt-BR" sz="7600" dirty="0" smtClean="0"/>
              <a:t>ão</a:t>
            </a:r>
            <a:r>
              <a:rPr lang="pt-BR" sz="7600" dirty="0" smtClean="0"/>
              <a:t> </a:t>
            </a:r>
            <a:r>
              <a:rPr lang="pt-BR" sz="7600" dirty="0" smtClean="0"/>
              <a:t>as </a:t>
            </a:r>
            <a:r>
              <a:rPr lang="pt-BR" sz="7600" dirty="0"/>
              <a:t>mais frequente das doenças </a:t>
            </a:r>
            <a:r>
              <a:rPr lang="pt-BR" sz="7600" dirty="0" smtClean="0"/>
              <a:t>crônicas </a:t>
            </a:r>
            <a:r>
              <a:rPr lang="pt-BR" sz="7600" dirty="0"/>
              <a:t>e </a:t>
            </a:r>
            <a:r>
              <a:rPr lang="pt-BR" sz="7600" dirty="0" smtClean="0"/>
              <a:t>também est</a:t>
            </a:r>
            <a:r>
              <a:rPr lang="pt-BR" sz="7600" dirty="0" smtClean="0"/>
              <a:t>ão entre </a:t>
            </a:r>
            <a:r>
              <a:rPr lang="pt-BR" sz="7600" dirty="0" smtClean="0"/>
              <a:t>os principais fatores </a:t>
            </a:r>
            <a:r>
              <a:rPr lang="pt-BR" sz="7600" dirty="0"/>
              <a:t>de risco para </a:t>
            </a:r>
            <a:r>
              <a:rPr lang="pt-BR" sz="7600" dirty="0" smtClean="0"/>
              <a:t>varias complicações. </a:t>
            </a:r>
            <a:r>
              <a:rPr lang="pt-BR" sz="7600" dirty="0"/>
              <a:t>(BRASIL, 2010</a:t>
            </a:r>
            <a:r>
              <a:rPr lang="pt-BR" sz="7600" dirty="0" smtClean="0"/>
              <a:t>)</a:t>
            </a:r>
            <a:r>
              <a:rPr lang="pt-BR" sz="7600" dirty="0" smtClean="0"/>
              <a:t>.</a:t>
            </a:r>
          </a:p>
          <a:p>
            <a:pPr algn="just"/>
            <a:endParaRPr lang="pt-BR" sz="7600" dirty="0" smtClean="0"/>
          </a:p>
          <a:p>
            <a:pPr algn="just"/>
            <a:r>
              <a:rPr lang="pt-BR" sz="7600" dirty="0"/>
              <a:t>A prevalência estimada de hipertensão </a:t>
            </a:r>
            <a:r>
              <a:rPr lang="pt-BR" sz="7600" dirty="0" smtClean="0"/>
              <a:t>em adultos </a:t>
            </a:r>
            <a:r>
              <a:rPr lang="pt-BR" sz="7600" dirty="0" smtClean="0"/>
              <a:t>no Brasil </a:t>
            </a:r>
            <a:r>
              <a:rPr lang="pt-BR" sz="7600" dirty="0" smtClean="0"/>
              <a:t>é </a:t>
            </a:r>
            <a:r>
              <a:rPr lang="pt-BR" sz="7600" dirty="0"/>
              <a:t>de cerca de 15% a 20%, sendo que, entre a população idosa esta cifra chega a 65%</a:t>
            </a:r>
            <a:r>
              <a:rPr lang="pt-BR" sz="7600" dirty="0" smtClean="0"/>
              <a:t>.(</a:t>
            </a:r>
            <a:r>
              <a:rPr lang="pt-BR" sz="7600" dirty="0" smtClean="0"/>
              <a:t>BRASIL, 2010)</a:t>
            </a:r>
            <a:r>
              <a:rPr lang="pt-BR" sz="7600" dirty="0" smtClean="0"/>
              <a:t>.</a:t>
            </a:r>
          </a:p>
          <a:p>
            <a:pPr algn="just"/>
            <a:endParaRPr lang="pt-BR" sz="7600" dirty="0" smtClean="0"/>
          </a:p>
          <a:p>
            <a:pPr algn="just"/>
            <a:r>
              <a:rPr lang="pt-BR" sz="7600" dirty="0" smtClean="0"/>
              <a:t>A </a:t>
            </a:r>
            <a:r>
              <a:rPr lang="pt-BR" sz="7600" dirty="0"/>
              <a:t>prevalência de Hipertensão Arterial Sistêmica encontrada em pelotas no ano 2000 foi de 37.2%, utilizando para o diagnostico medida da pressão arterial &gt; 140-90 mmHg, ou uso de medicação anti-hipertensiva. </a:t>
            </a:r>
            <a:r>
              <a:rPr lang="pt-BR" sz="7600" dirty="0" smtClean="0"/>
              <a:t>(PELOTAS 2000)</a:t>
            </a:r>
            <a:r>
              <a:rPr lang="pt-BR" sz="7600" dirty="0" smtClean="0"/>
              <a:t>.</a:t>
            </a:r>
          </a:p>
          <a:p>
            <a:pPr algn="just"/>
            <a:endParaRPr lang="pt-BR" sz="7600" dirty="0" smtClean="0"/>
          </a:p>
          <a:p>
            <a:pPr algn="just"/>
            <a:r>
              <a:rPr lang="pt-BR" sz="7600" dirty="0"/>
              <a:t>Estudo mais recente, realizado neste mesmo município no ano 2007 e utilizando os mesmos critérios para os diagnósticos encontrou prevalência de 29,5</a:t>
            </a:r>
            <a:r>
              <a:rPr lang="pt-BR" sz="7600" dirty="0" smtClean="0"/>
              <a:t>%. (PELOTAS  2007)</a:t>
            </a:r>
            <a:r>
              <a:rPr lang="pt-BR" sz="7600" dirty="0" smtClean="0"/>
              <a:t>.</a:t>
            </a:r>
          </a:p>
          <a:p>
            <a:pPr algn="just"/>
            <a:endParaRPr lang="pt-BR" sz="7600" dirty="0" smtClean="0"/>
          </a:p>
          <a:p>
            <a:pPr algn="just"/>
            <a:r>
              <a:rPr lang="pt-BR" sz="7600" dirty="0" smtClean="0"/>
              <a:t>O numero de </a:t>
            </a:r>
            <a:r>
              <a:rPr lang="pt-BR" sz="7600" dirty="0" smtClean="0"/>
              <a:t>diabéticos </a:t>
            </a:r>
            <a:r>
              <a:rPr lang="pt-BR" sz="7600" dirty="0" smtClean="0"/>
              <a:t>em pelotas esta em 8% em </a:t>
            </a:r>
            <a:r>
              <a:rPr lang="pt-BR" sz="7600" dirty="0" smtClean="0"/>
              <a:t>pesquisas realizadas </a:t>
            </a:r>
            <a:r>
              <a:rPr lang="pt-BR" sz="7600" dirty="0" smtClean="0"/>
              <a:t>pelo </a:t>
            </a:r>
            <a:r>
              <a:rPr lang="pt-BR" sz="7600" dirty="0" smtClean="0"/>
              <a:t>Ministério da </a:t>
            </a:r>
            <a:r>
              <a:rPr lang="pt-BR" sz="7600" dirty="0" smtClean="0"/>
              <a:t>Saúde em 2012. ( PELOTAS 2012)</a:t>
            </a:r>
            <a:r>
              <a:rPr lang="pt-BR" sz="7600" dirty="0" smtClean="0"/>
              <a:t>.</a:t>
            </a:r>
          </a:p>
          <a:p>
            <a:pPr algn="just"/>
            <a:endParaRPr lang="pt-BR" sz="7600" dirty="0"/>
          </a:p>
          <a:p>
            <a:pPr algn="just"/>
            <a:r>
              <a:rPr lang="pt-BR" sz="7600" dirty="0" smtClean="0"/>
              <a:t>Estas doen</a:t>
            </a:r>
            <a:r>
              <a:rPr lang="pt-BR" sz="7600" dirty="0" smtClean="0"/>
              <a:t>ças </a:t>
            </a:r>
            <a:r>
              <a:rPr lang="pt-BR" sz="7600" dirty="0"/>
              <a:t>c</a:t>
            </a:r>
            <a:r>
              <a:rPr lang="pt-BR" sz="7600" dirty="0" smtClean="0"/>
              <a:t>ausam </a:t>
            </a:r>
            <a:r>
              <a:rPr lang="pt-BR" sz="7600" dirty="0" smtClean="0"/>
              <a:t>grande impacto na qualidade de vida e aumento da  morbimortalidade.</a:t>
            </a:r>
            <a:endParaRPr lang="pt-BR" sz="7600" dirty="0"/>
          </a:p>
          <a:p>
            <a:pPr algn="just"/>
            <a:endParaRPr lang="pt-BR" sz="7600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584176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0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b="1" dirty="0">
                <a:latin typeface="Calibri" panose="020F0502020204030204" pitchFamily="34" charset="0"/>
              </a:rPr>
              <a:t>Dificuldades da incorporação a rotina do </a:t>
            </a:r>
            <a:r>
              <a:rPr lang="pt-BR" altLang="pt-BR" b="1" dirty="0" smtClean="0">
                <a:latin typeface="Calibri" panose="020F0502020204030204" pitchFamily="34" charset="0"/>
              </a:rPr>
              <a:t>serviço</a:t>
            </a:r>
            <a:r>
              <a:rPr lang="pt-BR" altLang="pt-BR" dirty="0"/>
              <a:t>:</a:t>
            </a:r>
            <a:endParaRPr lang="pt-BR" dirty="0" smtClean="0"/>
          </a:p>
          <a:p>
            <a:r>
              <a:rPr lang="pt-BR" altLang="pt-BR" sz="2600" dirty="0">
                <a:latin typeface="Calibri" panose="020F0502020204030204" pitchFamily="34" charset="0"/>
              </a:rPr>
              <a:t>Dificuldades para a </a:t>
            </a:r>
            <a:r>
              <a:rPr lang="pt-BR" altLang="pt-BR" sz="2600" dirty="0" smtClean="0">
                <a:latin typeface="Calibri" panose="020F0502020204030204" pitchFamily="34" charset="0"/>
              </a:rPr>
              <a:t>adesão por parte dos </a:t>
            </a:r>
            <a:r>
              <a:rPr lang="pt-BR" altLang="pt-BR" sz="2600" dirty="0" smtClean="0">
                <a:latin typeface="Calibri" panose="020F0502020204030204" pitchFamily="34" charset="0"/>
              </a:rPr>
              <a:t>usu</a:t>
            </a:r>
            <a:r>
              <a:rPr lang="pt-BR" altLang="pt-BR" sz="2600" dirty="0" smtClean="0">
                <a:latin typeface="Calibri" panose="020F0502020204030204" pitchFamily="34" charset="0"/>
              </a:rPr>
              <a:t>ários</a:t>
            </a:r>
            <a:r>
              <a:rPr lang="pt-BR" altLang="pt-BR" sz="2600" dirty="0" smtClean="0">
                <a:latin typeface="Calibri" panose="020F0502020204030204" pitchFamily="34" charset="0"/>
              </a:rPr>
              <a:t> </a:t>
            </a:r>
            <a:r>
              <a:rPr lang="pt-BR" altLang="pt-BR" sz="2600" dirty="0">
                <a:latin typeface="Calibri" panose="020F0502020204030204" pitchFamily="34" charset="0"/>
              </a:rPr>
              <a:t>ao grupo de prevenção/promoção de saúde</a:t>
            </a:r>
            <a:r>
              <a:rPr lang="pt-BR" altLang="pt-BR" sz="2600" dirty="0" smtClean="0">
                <a:latin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endParaRPr lang="pt-BR" altLang="pt-BR" sz="2600" dirty="0" smtClean="0">
              <a:latin typeface="Calibri" panose="020F0502020204030204" pitchFamily="34" charset="0"/>
            </a:endParaRPr>
          </a:p>
          <a:p>
            <a:r>
              <a:rPr lang="pt-BR" altLang="pt-BR" sz="2600" dirty="0" smtClean="0">
                <a:latin typeface="Calibri" panose="020F0502020204030204" pitchFamily="34" charset="0"/>
              </a:rPr>
              <a:t>Aceitação </a:t>
            </a:r>
            <a:r>
              <a:rPr lang="pt-BR" altLang="pt-BR" sz="2600" dirty="0">
                <a:latin typeface="Calibri" panose="020F0502020204030204" pitchFamily="34" charset="0"/>
              </a:rPr>
              <a:t>parcial por parte </a:t>
            </a:r>
            <a:r>
              <a:rPr lang="pt-BR" altLang="pt-BR" sz="2600" dirty="0" smtClean="0">
                <a:latin typeface="Calibri" panose="020F0502020204030204" pitchFamily="34" charset="0"/>
              </a:rPr>
              <a:t>da </a:t>
            </a:r>
            <a:r>
              <a:rPr lang="pt-BR" altLang="pt-BR" sz="2600" dirty="0">
                <a:latin typeface="Calibri" panose="020F0502020204030204" pitchFamily="34" charset="0"/>
              </a:rPr>
              <a:t>equipe</a:t>
            </a:r>
            <a:r>
              <a:rPr lang="pt-BR" altLang="pt-BR" sz="2600" dirty="0" smtClean="0">
                <a:latin typeface="Calibri" panose="020F0502020204030204" pitchFamily="34" charset="0"/>
              </a:rPr>
              <a:t>;</a:t>
            </a:r>
          </a:p>
          <a:p>
            <a:endParaRPr lang="pt-BR" altLang="pt-BR" sz="2600" dirty="0">
              <a:latin typeface="Calibri" panose="020F0502020204030204" pitchFamily="34" charset="0"/>
            </a:endParaRPr>
          </a:p>
          <a:p>
            <a:r>
              <a:rPr lang="pt-BR" sz="2600" dirty="0"/>
              <a:t>Falta de locais para atividades </a:t>
            </a:r>
            <a:r>
              <a:rPr lang="pt-BR" sz="2600" dirty="0" smtClean="0"/>
              <a:t>em grupo</a:t>
            </a:r>
            <a:r>
              <a:rPr lang="pt-BR" sz="2600" dirty="0" smtClean="0"/>
              <a:t>;</a:t>
            </a:r>
            <a:endParaRPr lang="pt-BR" altLang="pt-BR" sz="2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sz="2600" dirty="0"/>
          </a:p>
          <a:p>
            <a:r>
              <a:rPr lang="pt-BR" sz="2600" dirty="0" smtClean="0"/>
              <a:t>Não existência de serviço odontológico.</a:t>
            </a:r>
          </a:p>
        </p:txBody>
      </p:sp>
    </p:spTree>
    <p:extLst>
      <p:ext uri="{BB962C8B-B14F-4D97-AF65-F5344CB8AC3E}">
        <p14:creationId xmlns:p14="http://schemas.microsoft.com/office/powerpoint/2010/main" val="398967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aine\Desktop\cerebro-mente-ideia-cabeca-pensamento-1321012166055_956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4048" y="-387424"/>
            <a:ext cx="3888432" cy="681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425"/>
              </a:spcAft>
              <a:buSzPct val="45000"/>
            </a:pPr>
            <a:endParaRPr lang="pt-BR" alt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sz="2400" dirty="0" smtClean="0"/>
              <a:t> </a:t>
            </a:r>
            <a:endParaRPr lang="pt-BR" sz="2400" dirty="0" smtClean="0"/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endParaRPr lang="pt-BR" sz="2400" dirty="0"/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sz="2400" dirty="0" smtClean="0"/>
              <a:t>Prática </a:t>
            </a:r>
            <a:r>
              <a:rPr lang="pt-BR" sz="2400" dirty="0"/>
              <a:t>da Atenção Primária</a:t>
            </a:r>
            <a:r>
              <a:rPr lang="pt-BR" altLang="pt-BR" sz="2400" dirty="0" smtClean="0">
                <a:latin typeface="Calibri" panose="020F0502020204030204" pitchFamily="34" charset="0"/>
              </a:rPr>
              <a:t>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dirty="0">
                <a:latin typeface="Calibri" panose="020F0502020204030204" pitchFamily="34" charset="0"/>
              </a:rPr>
              <a:t>Trabalho em </a:t>
            </a:r>
            <a:r>
              <a:rPr lang="pt-BR" altLang="pt-BR" sz="2400" dirty="0" smtClean="0">
                <a:latin typeface="Calibri" panose="020F0502020204030204" pitchFamily="34" charset="0"/>
              </a:rPr>
              <a:t>equipe;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dirty="0">
                <a:latin typeface="Calibri" panose="020F0502020204030204" pitchFamily="34" charset="0"/>
              </a:rPr>
              <a:t>Superação diária; 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dirty="0">
                <a:latin typeface="Calibri" panose="020F0502020204030204" pitchFamily="34" charset="0"/>
              </a:rPr>
              <a:t>Desenvolvimento profissional e pessoal;</a:t>
            </a: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dirty="0" smtClean="0">
                <a:latin typeface="Calibri" panose="020F0502020204030204" pitchFamily="34" charset="0"/>
              </a:rPr>
              <a:t>Conhecimento dos protocolos de saúde adotados no Brasil;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 algn="ctr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pt-BR" altLang="pt-BR" sz="2400" dirty="0">
                <a:latin typeface="Calibri" panose="020F0502020204030204" pitchFamily="34" charset="0"/>
              </a:rPr>
              <a:t>Prosseguir com a melhoria do serviço de </a:t>
            </a:r>
            <a:r>
              <a:rPr lang="pt-BR" altLang="pt-BR" sz="2400" dirty="0" smtClean="0">
                <a:latin typeface="Calibri" panose="020F0502020204030204" pitchFamily="34" charset="0"/>
              </a:rPr>
              <a:t>saúde.</a:t>
            </a:r>
            <a:endParaRPr lang="pt-BR" sz="2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44624"/>
            <a:ext cx="412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Reflexão Crítica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4122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" y="332656"/>
            <a:ext cx="8329653" cy="469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9" y="5445224"/>
            <a:ext cx="8064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No brasil, a  população com idade de 30 ate 70 anos tem 20 a 24% de probabilidade de morte por Doenças Crônicas Não </a:t>
            </a:r>
            <a:r>
              <a:rPr lang="pt-BR" b="1" dirty="0" smtClean="0"/>
              <a:t>Transmissíveis. Áreas </a:t>
            </a:r>
            <a:r>
              <a:rPr lang="pt-BR" b="1" dirty="0" smtClean="0"/>
              <a:t>mais amarelas-maior </a:t>
            </a:r>
            <a:r>
              <a:rPr lang="pt-BR" b="1" dirty="0" smtClean="0"/>
              <a:t>probabilidade</a:t>
            </a:r>
            <a:r>
              <a:rPr lang="pt-BR" sz="1600" b="1" dirty="0"/>
              <a:t> </a:t>
            </a:r>
            <a:r>
              <a:rPr lang="pt-BR" sz="1600" b="1" dirty="0" smtClean="0"/>
              <a:t>(WHO</a:t>
            </a:r>
            <a:r>
              <a:rPr lang="pt-BR" sz="1600" b="1" dirty="0"/>
              <a:t>, </a:t>
            </a:r>
            <a:r>
              <a:rPr lang="pt-BR" sz="1600" b="1" dirty="0" smtClean="0"/>
              <a:t>2012).</a:t>
            </a:r>
            <a:endParaRPr lang="pt-BR" sz="1600" b="1" dirty="0"/>
          </a:p>
          <a:p>
            <a:pPr algn="just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4271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9952" y="1052736"/>
            <a:ext cx="5004048" cy="2160240"/>
          </a:xfrm>
        </p:spPr>
        <p:txBody>
          <a:bodyPr>
            <a:noAutofit/>
          </a:bodyPr>
          <a:lstStyle/>
          <a:p>
            <a:pPr algn="l"/>
            <a:r>
              <a:rPr lang="pt-BR" sz="2000" b="1" dirty="0" smtClean="0"/>
              <a:t>-</a:t>
            </a:r>
            <a:r>
              <a:rPr lang="pt-BR" sz="2000" dirty="0" smtClean="0"/>
              <a:t>Município </a:t>
            </a:r>
            <a:r>
              <a:rPr lang="pt-BR" sz="2000" dirty="0" smtClean="0"/>
              <a:t>Pelotas-RS.</a:t>
            </a:r>
            <a:br>
              <a:rPr lang="pt-BR" sz="2000" dirty="0" smtClean="0"/>
            </a:br>
            <a:r>
              <a:rPr lang="pt-BR" sz="2000" b="1" dirty="0" smtClean="0"/>
              <a:t>-</a:t>
            </a:r>
            <a:r>
              <a:rPr lang="pt-BR" sz="2000" dirty="0" smtClean="0"/>
              <a:t>População: </a:t>
            </a:r>
            <a:r>
              <a:rPr lang="pt-BR" sz="2000" dirty="0"/>
              <a:t>341 180 </a:t>
            </a:r>
            <a:r>
              <a:rPr lang="pt-BR" sz="2000" dirty="0" smtClean="0"/>
              <a:t>habitantes</a:t>
            </a:r>
            <a:br>
              <a:rPr lang="pt-BR" sz="2000" dirty="0" smtClean="0"/>
            </a:br>
            <a:r>
              <a:rPr lang="pt-BR" sz="2000" dirty="0" smtClean="0"/>
              <a:t>( IBGE 2013).</a:t>
            </a:r>
            <a:br>
              <a:rPr lang="pt-BR" sz="2000" dirty="0" smtClean="0"/>
            </a:br>
            <a:r>
              <a:rPr lang="pt-BR" sz="2000" b="1" dirty="0"/>
              <a:t>-</a:t>
            </a:r>
            <a:r>
              <a:rPr lang="pt-BR" sz="2000" dirty="0" smtClean="0"/>
              <a:t>UBS: 51 unidades.</a:t>
            </a:r>
            <a:br>
              <a:rPr lang="pt-BR" sz="2000" dirty="0" smtClean="0"/>
            </a:br>
            <a:r>
              <a:rPr lang="pt-BR" sz="2000" b="1" dirty="0" smtClean="0"/>
              <a:t>-</a:t>
            </a:r>
            <a:r>
              <a:rPr lang="pt-BR" sz="2000" dirty="0" smtClean="0"/>
              <a:t>ESF: 38 estratégias( segundo o cadastro da secretaria municipal de saúde).</a:t>
            </a:r>
            <a:br>
              <a:rPr lang="pt-BR" sz="2000" dirty="0" smtClean="0"/>
            </a:br>
            <a:r>
              <a:rPr lang="pt-BR" sz="2000" b="1" dirty="0"/>
              <a:t>-</a:t>
            </a:r>
            <a:r>
              <a:rPr lang="pt-BR" sz="2000" dirty="0" smtClean="0"/>
              <a:t>Hospitais do SUS: 3 .</a:t>
            </a:r>
            <a:br>
              <a:rPr lang="pt-BR" sz="2000" dirty="0" smtClean="0"/>
            </a:br>
            <a:r>
              <a:rPr lang="pt-BR" sz="2000" b="1" dirty="0"/>
              <a:t>-</a:t>
            </a:r>
            <a:r>
              <a:rPr lang="pt-BR" sz="2000" dirty="0" smtClean="0"/>
              <a:t>Hospital psiquiátrico: 1.</a:t>
            </a:r>
            <a:br>
              <a:rPr lang="pt-BR" sz="2000" dirty="0" smtClean="0"/>
            </a:br>
            <a:r>
              <a:rPr lang="pt-BR" sz="2000" b="1" dirty="0"/>
              <a:t>-</a:t>
            </a:r>
            <a:r>
              <a:rPr lang="pt-BR" sz="2000" dirty="0" smtClean="0"/>
              <a:t>CAPS: 8.</a:t>
            </a:r>
            <a:endParaRPr lang="pt-BR" sz="2000" dirty="0"/>
          </a:p>
        </p:txBody>
      </p:sp>
      <p:pic>
        <p:nvPicPr>
          <p:cNvPr id="2050" name="Picture 2" descr="C:\Users\Elaine\Desktop\image pelot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7" y="824296"/>
            <a:ext cx="3900279" cy="27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53197" y="188640"/>
            <a:ext cx="5395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ESF Cohab Fragata, Pelotas (RS)</a:t>
            </a:r>
            <a:endParaRPr lang="pt-BR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22388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4221088"/>
            <a:ext cx="3855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-</a:t>
            </a:r>
            <a:r>
              <a:rPr lang="pt-BR" sz="2000" dirty="0" smtClean="0"/>
              <a:t>ESF Cohab Fragata</a:t>
            </a:r>
          </a:p>
          <a:p>
            <a:pPr algn="ctr"/>
            <a:r>
              <a:rPr lang="pt-BR" sz="2000" b="1" dirty="0"/>
              <a:t>-</a:t>
            </a:r>
            <a:r>
              <a:rPr lang="pt-BR" sz="2000" dirty="0" smtClean="0"/>
              <a:t>Localização: Urbana</a:t>
            </a:r>
          </a:p>
          <a:p>
            <a:pPr algn="ctr"/>
            <a:r>
              <a:rPr lang="pt-BR" sz="2000" b="1" dirty="0"/>
              <a:t>-</a:t>
            </a:r>
            <a:r>
              <a:rPr lang="pt-BR" sz="2000" dirty="0" smtClean="0"/>
              <a:t>2 Equipes</a:t>
            </a:r>
          </a:p>
          <a:p>
            <a:pPr algn="ctr"/>
            <a:r>
              <a:rPr lang="pt-BR" sz="2000" b="1" dirty="0" smtClean="0"/>
              <a:t>-</a:t>
            </a:r>
            <a:r>
              <a:rPr lang="pt-BR" sz="2000" dirty="0" smtClean="0"/>
              <a:t>População da área de abrangência : 8.000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7271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Raz</a:t>
            </a:r>
            <a:r>
              <a:rPr lang="pt-BR" b="1" dirty="0" smtClean="0"/>
              <a:t>õ</a:t>
            </a:r>
            <a:r>
              <a:rPr lang="pt-BR" b="1" dirty="0" smtClean="0"/>
              <a:t>es </a:t>
            </a:r>
            <a:r>
              <a:rPr lang="pt-BR" b="1" dirty="0" smtClean="0"/>
              <a:t>para realizar a ação programática </a:t>
            </a:r>
            <a:r>
              <a:rPr lang="pt-BR" b="1" dirty="0" smtClean="0"/>
              <a:t>em</a:t>
            </a:r>
            <a:r>
              <a:rPr lang="pt-BR" b="1" dirty="0" smtClean="0"/>
              <a:t> </a:t>
            </a:r>
            <a:r>
              <a:rPr lang="pt-BR" b="1" dirty="0" smtClean="0"/>
              <a:t>HAS e DM.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55365"/>
            <a:ext cx="864096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Cadastros praticamente inexistentes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Índice elevado de </a:t>
            </a:r>
            <a:r>
              <a:rPr lang="pt-BR" dirty="0" smtClean="0"/>
              <a:t>usu</a:t>
            </a:r>
            <a:r>
              <a:rPr lang="pt-BR" dirty="0" smtClean="0"/>
              <a:t>ários</a:t>
            </a:r>
            <a:r>
              <a:rPr lang="pt-BR" dirty="0" smtClean="0"/>
              <a:t> </a:t>
            </a:r>
            <a:r>
              <a:rPr lang="pt-BR" dirty="0" smtClean="0"/>
              <a:t>hipertensos e diabéticos diagnosticados em consultas de demanda espontânea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Falta de adesão de hipertensos e diabéticos ao programa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Necessidades de capacitar a equipe de acordo com os protocolos oficias do Ministério da saúde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Déficit de atividades </a:t>
            </a:r>
            <a:r>
              <a:rPr lang="pt-BR" dirty="0" smtClean="0"/>
              <a:t>coletivas</a:t>
            </a:r>
            <a:r>
              <a:rPr lang="pt-BR" dirty="0" smtClean="0"/>
              <a:t>.</a:t>
            </a: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4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092280" y="188640"/>
            <a:ext cx="1872208" cy="1584176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33127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 Geral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/>
              <a:t>Melhorar a atenção à saúde de usuários com </a:t>
            </a:r>
            <a:r>
              <a:rPr lang="pt-BR" sz="2800" dirty="0" smtClean="0"/>
              <a:t>Hipertensão Arterial Sistêmica </a:t>
            </a:r>
            <a:r>
              <a:rPr lang="pt-BR" sz="2800" dirty="0"/>
              <a:t>e/ou </a:t>
            </a:r>
            <a:r>
              <a:rPr lang="pt-BR" sz="2800" dirty="0" smtClean="0"/>
              <a:t>Diabetes Mellitus </a:t>
            </a:r>
            <a:r>
              <a:rPr lang="pt-BR" sz="2800" dirty="0"/>
              <a:t>da UBS/ESF Cohab Fragata, </a:t>
            </a:r>
            <a:r>
              <a:rPr lang="pt-BR" sz="2800" dirty="0" smtClean="0"/>
              <a:t>Pelotas/RS.</a:t>
            </a:r>
            <a:endParaRPr lang="pt-BR" sz="28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7" name="Picture 3" descr="F: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16" y="3492338"/>
            <a:ext cx="4204692" cy="32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6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 </a:t>
            </a:r>
            <a:r>
              <a:rPr lang="pt-BR" b="1" dirty="0"/>
              <a:t>Objetivos Específicos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800" dirty="0"/>
              <a:t>1-Ampliar a </a:t>
            </a:r>
            <a:r>
              <a:rPr lang="en-US" sz="3800" dirty="0" err="1"/>
              <a:t>cobertura</a:t>
            </a:r>
            <a:r>
              <a:rPr lang="en-US" sz="3800" dirty="0"/>
              <a:t> de </a:t>
            </a:r>
            <a:r>
              <a:rPr lang="en-US" sz="3800" dirty="0" err="1"/>
              <a:t>atendimento</a:t>
            </a:r>
            <a:r>
              <a:rPr lang="en-US" sz="3800" dirty="0"/>
              <a:t> a </a:t>
            </a:r>
            <a:r>
              <a:rPr lang="en-US" sz="3800" dirty="0" err="1"/>
              <a:t>usuários</a:t>
            </a:r>
            <a:r>
              <a:rPr lang="en-US" sz="3800" dirty="0"/>
              <a:t> </a:t>
            </a:r>
            <a:r>
              <a:rPr lang="en-US" sz="3800" dirty="0" err="1"/>
              <a:t>h</a:t>
            </a:r>
            <a:r>
              <a:rPr lang="en-US" sz="3800" dirty="0" err="1" smtClean="0"/>
              <a:t>ipertensos</a:t>
            </a:r>
            <a:r>
              <a:rPr lang="en-US" sz="3800" dirty="0" smtClean="0"/>
              <a:t> </a:t>
            </a:r>
            <a:r>
              <a:rPr lang="en-US" sz="3800" dirty="0"/>
              <a:t>e/</a:t>
            </a:r>
            <a:r>
              <a:rPr lang="en-US" sz="3800" dirty="0" err="1"/>
              <a:t>ou</a:t>
            </a:r>
            <a:r>
              <a:rPr lang="en-US" sz="3800" dirty="0"/>
              <a:t> </a:t>
            </a:r>
            <a:r>
              <a:rPr lang="en-US" sz="3800" dirty="0" err="1"/>
              <a:t>d</a:t>
            </a:r>
            <a:r>
              <a:rPr lang="en-US" sz="3800" dirty="0" err="1" smtClean="0"/>
              <a:t>iabéticos</a:t>
            </a:r>
            <a:r>
              <a:rPr lang="en-US" sz="3800" dirty="0"/>
              <a:t>; </a:t>
            </a:r>
            <a:endParaRPr lang="en-US" sz="3800" dirty="0" smtClean="0"/>
          </a:p>
          <a:p>
            <a:pPr algn="just"/>
            <a:endParaRPr lang="pt-BR" sz="3800" dirty="0"/>
          </a:p>
          <a:p>
            <a:pPr algn="just"/>
            <a:r>
              <a:rPr lang="en-US" sz="3800" dirty="0"/>
              <a:t>2-Melhorar a </a:t>
            </a:r>
            <a:r>
              <a:rPr lang="en-US" sz="3800" dirty="0" err="1"/>
              <a:t>adesão</a:t>
            </a:r>
            <a:r>
              <a:rPr lang="en-US" sz="3800" dirty="0"/>
              <a:t> do </a:t>
            </a:r>
            <a:r>
              <a:rPr lang="en-US" sz="3800" dirty="0" err="1"/>
              <a:t>hipertenso</a:t>
            </a:r>
            <a:r>
              <a:rPr lang="en-US" sz="3800" dirty="0"/>
              <a:t> e/</a:t>
            </a:r>
            <a:r>
              <a:rPr lang="en-US" sz="3800" dirty="0" err="1"/>
              <a:t>ou</a:t>
            </a:r>
            <a:r>
              <a:rPr lang="en-US" sz="3800" dirty="0"/>
              <a:t> </a:t>
            </a:r>
            <a:r>
              <a:rPr lang="en-US" sz="3800" dirty="0" err="1"/>
              <a:t>diabético</a:t>
            </a:r>
            <a:r>
              <a:rPr lang="en-US" sz="3800" dirty="0"/>
              <a:t> </a:t>
            </a:r>
            <a:r>
              <a:rPr lang="en-US" sz="3800" dirty="0" err="1"/>
              <a:t>ao</a:t>
            </a:r>
            <a:r>
              <a:rPr lang="en-US" sz="3800" dirty="0"/>
              <a:t> </a:t>
            </a:r>
            <a:r>
              <a:rPr lang="en-US" sz="3800" dirty="0" err="1"/>
              <a:t>programa</a:t>
            </a:r>
            <a:r>
              <a:rPr lang="en-US" sz="3800" dirty="0"/>
              <a:t>; </a:t>
            </a:r>
            <a:endParaRPr lang="en-US" sz="3800" dirty="0" smtClean="0"/>
          </a:p>
          <a:p>
            <a:pPr algn="just"/>
            <a:endParaRPr lang="pt-BR" sz="3800" dirty="0"/>
          </a:p>
          <a:p>
            <a:pPr algn="just"/>
            <a:r>
              <a:rPr lang="en-US" sz="3800" dirty="0"/>
              <a:t>3-Melhorar a </a:t>
            </a:r>
            <a:r>
              <a:rPr lang="en-US" sz="3800" dirty="0" err="1"/>
              <a:t>qualidade</a:t>
            </a:r>
            <a:r>
              <a:rPr lang="en-US" sz="3800" dirty="0"/>
              <a:t> do </a:t>
            </a:r>
            <a:r>
              <a:rPr lang="en-US" sz="3800" dirty="0" err="1"/>
              <a:t>atendimento</a:t>
            </a:r>
            <a:r>
              <a:rPr lang="en-US" sz="3800" dirty="0"/>
              <a:t> </a:t>
            </a:r>
            <a:r>
              <a:rPr lang="en-US" sz="3800" dirty="0" err="1"/>
              <a:t>ao</a:t>
            </a:r>
            <a:r>
              <a:rPr lang="en-US" sz="3800" dirty="0"/>
              <a:t> </a:t>
            </a:r>
            <a:r>
              <a:rPr lang="en-US" sz="3800" dirty="0" err="1"/>
              <a:t>usuário</a:t>
            </a:r>
            <a:r>
              <a:rPr lang="en-US" sz="3800" dirty="0"/>
              <a:t> </a:t>
            </a:r>
            <a:r>
              <a:rPr lang="en-US" sz="3800" dirty="0" err="1"/>
              <a:t>hipertenso</a:t>
            </a:r>
            <a:r>
              <a:rPr lang="en-US" sz="3800" dirty="0"/>
              <a:t> e/</a:t>
            </a:r>
            <a:r>
              <a:rPr lang="en-US" sz="3800" dirty="0" err="1"/>
              <a:t>ou</a:t>
            </a:r>
            <a:r>
              <a:rPr lang="en-US" sz="3800" dirty="0"/>
              <a:t> </a:t>
            </a:r>
            <a:r>
              <a:rPr lang="en-US" sz="3800" dirty="0" err="1"/>
              <a:t>diabético</a:t>
            </a:r>
            <a:r>
              <a:rPr lang="en-US" sz="3800" dirty="0"/>
              <a:t>   </a:t>
            </a:r>
            <a:r>
              <a:rPr lang="en-US" sz="3800" dirty="0" err="1"/>
              <a:t>realizado</a:t>
            </a:r>
            <a:r>
              <a:rPr lang="en-US" sz="3800" dirty="0"/>
              <a:t> </a:t>
            </a:r>
            <a:r>
              <a:rPr lang="en-US" sz="3800" dirty="0" err="1"/>
              <a:t>na</a:t>
            </a:r>
            <a:r>
              <a:rPr lang="en-US" sz="3800" dirty="0"/>
              <a:t> </a:t>
            </a:r>
            <a:r>
              <a:rPr lang="en-US" sz="3800" dirty="0" err="1"/>
              <a:t>unidade</a:t>
            </a:r>
            <a:r>
              <a:rPr lang="en-US" sz="3800" dirty="0"/>
              <a:t> de </a:t>
            </a:r>
            <a:r>
              <a:rPr lang="en-US" sz="3800" dirty="0" err="1"/>
              <a:t>saúde</a:t>
            </a:r>
            <a:r>
              <a:rPr lang="en-US" sz="3800" dirty="0"/>
              <a:t>; </a:t>
            </a:r>
            <a:endParaRPr lang="en-US" sz="3800" dirty="0" smtClean="0"/>
          </a:p>
          <a:p>
            <a:pPr algn="just"/>
            <a:endParaRPr lang="pt-BR" sz="3800" dirty="0"/>
          </a:p>
          <a:p>
            <a:pPr algn="just"/>
            <a:r>
              <a:rPr lang="en-US" sz="3800" dirty="0"/>
              <a:t>4-Melhorar o </a:t>
            </a:r>
            <a:r>
              <a:rPr lang="en-US" sz="3800" dirty="0" err="1"/>
              <a:t>registro</a:t>
            </a:r>
            <a:r>
              <a:rPr lang="en-US" sz="3800" dirty="0"/>
              <a:t> das </a:t>
            </a:r>
            <a:r>
              <a:rPr lang="en-US" sz="3800" dirty="0" err="1"/>
              <a:t>informações</a:t>
            </a:r>
            <a:r>
              <a:rPr lang="en-US" sz="3800" dirty="0"/>
              <a:t>;  </a:t>
            </a:r>
            <a:endParaRPr lang="en-US" sz="3800" dirty="0" smtClean="0"/>
          </a:p>
          <a:p>
            <a:pPr algn="just"/>
            <a:endParaRPr lang="pt-BR" sz="3800" dirty="0"/>
          </a:p>
          <a:p>
            <a:pPr algn="just"/>
            <a:r>
              <a:rPr lang="en-US" sz="3800" dirty="0"/>
              <a:t>5-Mapear </a:t>
            </a:r>
            <a:r>
              <a:rPr lang="en-US" sz="3800" dirty="0" err="1"/>
              <a:t>hipertensos</a:t>
            </a:r>
            <a:r>
              <a:rPr lang="en-US" sz="3800" dirty="0"/>
              <a:t> e </a:t>
            </a:r>
            <a:r>
              <a:rPr lang="en-US" sz="3800" dirty="0" err="1"/>
              <a:t>diabéticos</a:t>
            </a:r>
            <a:r>
              <a:rPr lang="en-US" sz="3800" dirty="0"/>
              <a:t> de </a:t>
            </a:r>
            <a:r>
              <a:rPr lang="en-US" sz="3800" dirty="0" err="1"/>
              <a:t>risco</a:t>
            </a:r>
            <a:r>
              <a:rPr lang="en-US" sz="3800" dirty="0"/>
              <a:t> </a:t>
            </a:r>
            <a:r>
              <a:rPr lang="en-US" sz="3800" dirty="0" err="1"/>
              <a:t>para</a:t>
            </a:r>
            <a:r>
              <a:rPr lang="en-US" sz="3800" dirty="0"/>
              <a:t> </a:t>
            </a:r>
            <a:r>
              <a:rPr lang="en-US" sz="3800" dirty="0" err="1"/>
              <a:t>doença</a:t>
            </a:r>
            <a:r>
              <a:rPr lang="en-US" sz="3800" dirty="0"/>
              <a:t> cardiovascular; </a:t>
            </a:r>
            <a:endParaRPr lang="en-US" sz="3800" dirty="0" smtClean="0"/>
          </a:p>
          <a:p>
            <a:pPr algn="just"/>
            <a:endParaRPr lang="pt-BR" sz="3800" dirty="0"/>
          </a:p>
          <a:p>
            <a:pPr algn="just"/>
            <a:r>
              <a:rPr lang="pt-BR" sz="3800" dirty="0"/>
              <a:t>6-Realizar promoção da saúde </a:t>
            </a:r>
            <a:r>
              <a:rPr lang="pt-BR" sz="3800" dirty="0" smtClean="0"/>
              <a:t>á</a:t>
            </a:r>
            <a:r>
              <a:rPr lang="pt-BR" sz="3800" dirty="0" smtClean="0"/>
              <a:t> </a:t>
            </a:r>
            <a:r>
              <a:rPr lang="pt-BR" sz="3800" dirty="0"/>
              <a:t>hipertensos e diabéticos.  </a:t>
            </a:r>
            <a:endParaRPr lang="pt-BR" sz="3800" dirty="0" smtClean="0"/>
          </a:p>
          <a:p>
            <a:pPr marL="0" indent="0">
              <a:buNone/>
            </a:pPr>
            <a:endParaRPr lang="pt-BR" sz="3800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8417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Uso de planilha eletrônica, fichas espelho, Panfletos do Ministério da Saúde e uso de Protocolos oficiais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Uso de prontuários manuais de hipertensos e diabéticos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Convite a participação dos membros da equipe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Controle e monitoramento ( registro das atividades)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Realização de grupos para educação, prevenção e promoção( palestras e conversas)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Qualificação da atenção e assistência( PA, exames).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Imagem 4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092280" y="0"/>
            <a:ext cx="1872208" cy="155679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40160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15212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 </a:t>
            </a:r>
            <a:r>
              <a:rPr lang="en-US" sz="2800" b="1" dirty="0" err="1" smtClean="0"/>
              <a:t>Objetivo</a:t>
            </a:r>
            <a:r>
              <a:rPr lang="en-US" sz="2800" b="1" dirty="0" smtClean="0"/>
              <a:t> </a:t>
            </a:r>
            <a:r>
              <a:rPr lang="en-US" sz="2800" b="1" dirty="0"/>
              <a:t>1 - </a:t>
            </a:r>
            <a:r>
              <a:rPr lang="en-US" sz="2800" b="1" dirty="0" err="1"/>
              <a:t>Ampliar</a:t>
            </a:r>
            <a:r>
              <a:rPr lang="en-US" sz="2800" b="1" dirty="0"/>
              <a:t> a </a:t>
            </a:r>
            <a:r>
              <a:rPr lang="en-US" sz="2800" b="1" dirty="0" err="1"/>
              <a:t>cobertura</a:t>
            </a:r>
            <a:r>
              <a:rPr lang="en-US" sz="2800" b="1" dirty="0"/>
              <a:t> a </a:t>
            </a:r>
            <a:r>
              <a:rPr lang="en-US" sz="2800" b="1" dirty="0" err="1"/>
              <a:t>Hipertensos</a:t>
            </a:r>
            <a:r>
              <a:rPr lang="en-US" sz="2800" b="1" dirty="0"/>
              <a:t> e/</a:t>
            </a:r>
            <a:r>
              <a:rPr lang="en-US" sz="2800" b="1" dirty="0" err="1"/>
              <a:t>ou</a:t>
            </a:r>
            <a:r>
              <a:rPr lang="en-US" sz="2800" b="1" dirty="0"/>
              <a:t> </a:t>
            </a:r>
            <a:r>
              <a:rPr lang="en-US" sz="2800" b="1" dirty="0" err="1"/>
              <a:t>Diabéticos</a:t>
            </a:r>
            <a:r>
              <a:rPr lang="en-US" sz="2800" b="1" dirty="0"/>
              <a:t>: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187183"/>
              </p:ext>
            </p:extLst>
          </p:nvPr>
        </p:nvGraphicFramePr>
        <p:xfrm>
          <a:off x="467544" y="1268760"/>
          <a:ext cx="5328592" cy="232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940152" y="2248996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Cobertura </a:t>
            </a:r>
            <a:r>
              <a:rPr lang="pt-BR" sz="1200" dirty="0"/>
              <a:t>do programa de atenção ao hipertenso na unidade de saúde. UBS COHAB Fragata / Pelotas – RS 2014. Fonte: Planilha de coleta de </a:t>
            </a:r>
            <a:r>
              <a:rPr lang="pt-BR" sz="1200" dirty="0" smtClean="0"/>
              <a:t>dados.</a:t>
            </a:r>
            <a:endParaRPr lang="pt-BR" sz="1200" i="1" dirty="0"/>
          </a:p>
          <a:p>
            <a:pPr algn="just"/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28184" y="90872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73</a:t>
            </a:r>
          </a:p>
          <a:p>
            <a:r>
              <a:rPr lang="pt-BR" b="1" dirty="0" smtClean="0"/>
              <a:t>Mês 2: 107</a:t>
            </a:r>
          </a:p>
          <a:p>
            <a:r>
              <a:rPr lang="pt-BR" b="1" dirty="0" smtClean="0"/>
              <a:t>Mês 3: 128</a:t>
            </a:r>
          </a:p>
          <a:p>
            <a:r>
              <a:rPr lang="pt-BR" b="1" dirty="0" smtClean="0"/>
              <a:t>Mês 4: 138</a:t>
            </a:r>
            <a:endParaRPr lang="pt-BR" b="1" dirty="0"/>
          </a:p>
        </p:txBody>
      </p:sp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723554"/>
              </p:ext>
            </p:extLst>
          </p:nvPr>
        </p:nvGraphicFramePr>
        <p:xfrm>
          <a:off x="539553" y="3933056"/>
          <a:ext cx="525658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6228184" y="3861048"/>
            <a:ext cx="199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Mês 1: 21</a:t>
            </a:r>
          </a:p>
          <a:p>
            <a:r>
              <a:rPr lang="pt-BR" b="1" dirty="0"/>
              <a:t>Mês 2: 28</a:t>
            </a:r>
          </a:p>
          <a:p>
            <a:r>
              <a:rPr lang="pt-BR" b="1" dirty="0"/>
              <a:t>Mês 3: 33</a:t>
            </a:r>
          </a:p>
          <a:p>
            <a:r>
              <a:rPr lang="pt-BR" b="1" dirty="0"/>
              <a:t>Mês 4: 42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940152" y="5273332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Cobertura </a:t>
            </a:r>
            <a:r>
              <a:rPr lang="pt-BR" sz="1200" dirty="0"/>
              <a:t>do programa de atenção ao diabético na unidade de saúde. UBS    COHAB Fragata / Pelotas – RS 2014. Fonte: Planilha de coleta de </a:t>
            </a:r>
            <a:r>
              <a:rPr lang="pt-BR" sz="1200" dirty="0" smtClean="0"/>
              <a:t>dados.</a:t>
            </a:r>
            <a:endParaRPr lang="pt-BR" sz="1200" i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0871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Words>1483</Words>
  <Application>Microsoft Macintosh PowerPoint</Application>
  <PresentationFormat>On-screen Show (4:3)</PresentationFormat>
  <Paragraphs>218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do Office</vt:lpstr>
      <vt:lpstr> UNIVERSIDADE ABERTA DO SUS UNIVERSIDADE FEDERAL DE PELOTAS Especialização em Saúde da Família Modalidade à Distância Turma 5 </vt:lpstr>
      <vt:lpstr>Introdução</vt:lpstr>
      <vt:lpstr>PowerPoint Presentation</vt:lpstr>
      <vt:lpstr>-Município Pelotas-RS. -População: 341 180 habitantes ( IBGE 2013). -UBS: 51 unidades. -ESF: 38 estratégias( segundo o cadastro da secretaria municipal de saúde). -Hospitais do SUS: 3 . -Hospital psiquiátrico: 1. -CAPS: 8.</vt:lpstr>
      <vt:lpstr>Razões para realizar a ação programática em HAS e DM.</vt:lpstr>
      <vt:lpstr>Objetivo Geral</vt:lpstr>
      <vt:lpstr> Objetivos Específicos </vt:lpstr>
      <vt:lpstr>Metodologia</vt:lpstr>
      <vt:lpstr> Objetivo 1 - Ampliar a cobertura a Hipertensos e/ou Diabéticos: </vt:lpstr>
      <vt:lpstr>PowerPoint Presentation</vt:lpstr>
      <vt:lpstr>PowerPoint Presentation</vt:lpstr>
      <vt:lpstr>PowerPoint Presentation</vt:lpstr>
      <vt:lpstr>PowerPoint Presentation</vt:lpstr>
      <vt:lpstr>Objetivo 3 - Melhorar a adesão de hipertensos e/ou diabéticos ao programa: </vt:lpstr>
      <vt:lpstr>  Objetivo 4 - Melhorar o registro das informações: </vt:lpstr>
      <vt:lpstr>Objetivo 5 - Mapear Hipertensos e/ou Diabéticos de risco para doença cardiovascular: </vt:lpstr>
      <vt:lpstr>Objetivo 6 - Promover a saúde de Hipertensos e/ou Diabéticos: </vt:lpstr>
      <vt:lpstr>PowerPoint Presentation</vt:lpstr>
      <vt:lpstr>Discussão </vt:lpstr>
      <vt:lpstr>Discussão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à Distância Turma 5</dc:title>
  <dc:creator>Elaine</dc:creator>
  <cp:lastModifiedBy>Anderson</cp:lastModifiedBy>
  <cp:revision>47</cp:revision>
  <dcterms:created xsi:type="dcterms:W3CDTF">2015-09-06T16:52:22Z</dcterms:created>
  <dcterms:modified xsi:type="dcterms:W3CDTF">2015-09-15T01:37:49Z</dcterms:modified>
</cp:coreProperties>
</file>